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5"/>
  </p:notesMasterIdLst>
  <p:handoutMasterIdLst>
    <p:handoutMasterId r:id="rId16"/>
  </p:handoutMasterIdLst>
  <p:sldIdLst>
    <p:sldId id="391" r:id="rId5"/>
    <p:sldId id="393" r:id="rId6"/>
    <p:sldId id="388" r:id="rId7"/>
    <p:sldId id="402" r:id="rId8"/>
    <p:sldId id="390" r:id="rId9"/>
    <p:sldId id="403" r:id="rId10"/>
    <p:sldId id="395" r:id="rId11"/>
    <p:sldId id="399" r:id="rId12"/>
    <p:sldId id="400" r:id="rId13"/>
    <p:sldId id="401" r:id="rId14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 Beukes" initials="D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/>
          <a:lstStyle>
            <a:lvl1pPr algn="r">
              <a:defRPr sz="1200"/>
            </a:lvl1pPr>
          </a:lstStyle>
          <a:p>
            <a:fld id="{E1A9BC81-FD53-48BE-8735-7D8703ABF5D3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 anchor="b"/>
          <a:lstStyle>
            <a:lvl1pPr algn="r">
              <a:defRPr sz="1200"/>
            </a:lvl1pPr>
          </a:lstStyle>
          <a:p>
            <a:fld id="{6F93837F-396E-4E65-A5D9-4EE2E2FBA1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7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/>
          <a:lstStyle>
            <a:lvl1pPr algn="r">
              <a:defRPr sz="1200"/>
            </a:lvl1pPr>
          </a:lstStyle>
          <a:p>
            <a:fld id="{395737BC-82BC-4E18-AAD5-7C8DB0FC8F6D}" type="datetimeFigureOut">
              <a:rPr lang="en-ZA" smtClean="0"/>
              <a:pPr/>
              <a:t>22-03-2016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04" tIns="46952" rIns="93904" bIns="46952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3904" tIns="46952" rIns="93904" bIns="4695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3904" tIns="46952" rIns="93904" bIns="46952" rtlCol="0" anchor="b"/>
          <a:lstStyle>
            <a:lvl1pPr algn="r">
              <a:defRPr sz="1200"/>
            </a:lvl1pPr>
          </a:lstStyle>
          <a:p>
            <a:fld id="{1856D03A-D037-488F-B761-CDA61856BD22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899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D03A-D037-488F-B761-CDA61856BD22}" type="slidenum">
              <a:rPr lang="en-ZA" smtClean="0">
                <a:solidFill>
                  <a:prstClr val="black"/>
                </a:solidFill>
              </a:rPr>
              <a:pPr/>
              <a:t>3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6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D03A-D037-488F-B761-CDA61856BD22}" type="slidenum">
              <a:rPr lang="en-ZA" smtClean="0">
                <a:solidFill>
                  <a:prstClr val="black"/>
                </a:solidFill>
              </a:rPr>
              <a:pPr/>
              <a:t>5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6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D03A-D037-488F-B761-CDA61856BD22}" type="slidenum">
              <a:rPr lang="en-ZA" smtClean="0">
                <a:solidFill>
                  <a:prstClr val="black"/>
                </a:solidFill>
              </a:rPr>
              <a:pPr/>
              <a:t>6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6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D03A-D037-488F-B761-CDA61856BD22}" type="slidenum">
              <a:rPr lang="en-ZA" smtClean="0">
                <a:solidFill>
                  <a:prstClr val="black"/>
                </a:solidFill>
              </a:rPr>
              <a:pPr/>
              <a:t>8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6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6D03A-D037-488F-B761-CDA61856BD22}" type="slidenum">
              <a:rPr lang="en-ZA" smtClean="0">
                <a:solidFill>
                  <a:prstClr val="black"/>
                </a:solidFill>
              </a:rPr>
              <a:pPr/>
              <a:t>9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6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7AA422C9-5125-4758-8DA3-4A8E9C02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6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5536ED3-8BAC-4AF1-98A3-FDB0AE8F065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065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76200"/>
            <a:ext cx="21907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198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667E6D5-A5B7-4229-BB98-503888FCD196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778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DCFD498-E02A-40FB-9354-3A3C338B5B3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152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7453423-E098-4E58-B039-FB90F7EE39C1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648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305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E51E28B-B25D-4242-9891-B092890E81D5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337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9439C8D-7F72-4542-80C4-FFAE08591DB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865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51113D2B-0EC4-49B6-B428-D97720E9265B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8273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5ED0D8A-7B73-4A19-8E28-771DE770920D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474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23A803F-7D1E-4394-94DC-0C80DC8EE57E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678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D455C16-AC42-47B9-9E8B-0DBE4828EA93}" type="slidenum">
              <a:rPr lang="en-US"/>
              <a:pPr>
                <a:defRPr/>
              </a:pPr>
              <a:t>‹#›</a:t>
            </a:fld>
            <a:endParaRPr lang="en-US" sz="1400" b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70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Powerpoint Presentation Banne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961063"/>
            <a:ext cx="9144000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9" descr="Powerpoint Presentation T Banner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75" y="0"/>
            <a:ext cx="9177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808080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53BD57-C497-4D78-BF7E-ADB9D0578CB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2962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  <a:cs typeface="Osaka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za/url?sa=i&amp;rct=j&amp;q=&amp;esrc=s&amp;frm=1&amp;source=images&amp;cd=&amp;cad=rja&amp;uact=8&amp;ved=0CAcQjRw&amp;url=http://catalog.flatworldknowledge.com/bookhub/reader/12235?e=portolesediasleadsup_1_0-ch12_s02&amp;ei=xetaVYvdEq6N7AbmsoOQDg&amp;bvm=bv.93564037,d.ZGU&amp;psig=AFQjCNEg1tZPnE3mtitReBLa3yYcalyfeg&amp;ust=143210828488971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18256" y="2362200"/>
            <a:ext cx="9213850" cy="127937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r>
              <a:rPr lang="en-US" sz="6700" b="1" dirty="0" err="1" smtClean="0"/>
              <a:t>mSCOA</a:t>
            </a:r>
            <a:r>
              <a:rPr lang="en-US" sz="6700" b="1" dirty="0" smtClean="0"/>
              <a:t> Project Phase 4:</a:t>
            </a:r>
            <a:br>
              <a:rPr lang="en-US" sz="6700" b="1" dirty="0" smtClean="0"/>
            </a:br>
            <a:r>
              <a:rPr lang="en-US" sz="4900" b="1" dirty="0" smtClean="0"/>
              <a:t> </a:t>
            </a:r>
            <a:br>
              <a:rPr lang="en-US" sz="4900" b="1" dirty="0" smtClean="0"/>
            </a:br>
            <a:r>
              <a:rPr lang="en-US" sz="4900" b="1" dirty="0" smtClean="0"/>
              <a:t>Change Management</a:t>
            </a:r>
            <a:br>
              <a:rPr lang="en-US" sz="4900" b="1" dirty="0" smtClean="0"/>
            </a:br>
            <a:r>
              <a:rPr lang="en-US" sz="4900" b="1" dirty="0" smtClean="0"/>
              <a:t>and Transition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dirty="0" smtClean="0"/>
          </a:p>
        </p:txBody>
      </p:sp>
    </p:spTree>
    <p:extLst>
      <p:ext uri="{BB962C8B-B14F-4D97-AF65-F5344CB8AC3E}">
        <p14:creationId xmlns:p14="http://schemas.microsoft.com/office/powerpoint/2010/main" val="30001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18256" y="2362200"/>
            <a:ext cx="9213850" cy="127937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sz="6700" b="1" dirty="0" smtClean="0"/>
              <a:t>QUESTIONS?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dirty="0" smtClean="0"/>
          </a:p>
        </p:txBody>
      </p:sp>
    </p:spTree>
    <p:extLst>
      <p:ext uri="{BB962C8B-B14F-4D97-AF65-F5344CB8AC3E}">
        <p14:creationId xmlns:p14="http://schemas.microsoft.com/office/powerpoint/2010/main" val="5351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730862" y="186034"/>
              <a:ext cx="657744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CHANGE AND TRANSITION: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20040" y="1686580"/>
            <a:ext cx="8595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Embedding change in your head, heart and hand </a:t>
            </a:r>
          </a:p>
        </p:txBody>
      </p:sp>
      <p:pic>
        <p:nvPicPr>
          <p:cNvPr id="8" name="Picture 3" descr="C:\Users\5757\AppData\Local\Microsoft\Windows\Temporary Internet Files\Content.IE5\6ZI84TTV\Connecting Head Heart Hand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652" y="2667000"/>
            <a:ext cx="289069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76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sz="2400" b="1" dirty="0" err="1" smtClean="0">
                <a:solidFill>
                  <a:srgbClr val="FFFFFF"/>
                </a:solidFill>
              </a:rPr>
              <a:t>mSCOA</a:t>
            </a:r>
            <a:r>
              <a:rPr lang="en-US" sz="2400" b="1" dirty="0" smtClean="0">
                <a:solidFill>
                  <a:srgbClr val="FFFFFF"/>
                </a:solidFill>
              </a:rPr>
              <a:t> Project Phase 4 </a:t>
            </a:r>
            <a:r>
              <a:rPr lang="en-US" sz="2400" b="1" dirty="0">
                <a:solidFill>
                  <a:srgbClr val="FFFFFF"/>
                </a:solidFill>
              </a:rPr>
              <a:t>–</a:t>
            </a:r>
            <a:br>
              <a:rPr lang="en-US" sz="2400" b="1" dirty="0">
                <a:solidFill>
                  <a:srgbClr val="FFFFFF"/>
                </a:solidFill>
              </a:rPr>
            </a:br>
            <a:r>
              <a:rPr lang="en-US" sz="2400" b="1" dirty="0">
                <a:solidFill>
                  <a:srgbClr val="FFFFFF"/>
                </a:solidFill>
              </a:rPr>
              <a:t>Change Management and Transition </a:t>
            </a:r>
            <a:r>
              <a:rPr lang="en-US" sz="2400" b="1" dirty="0" smtClean="0">
                <a:solidFill>
                  <a:srgbClr val="FFFFFF"/>
                </a:solidFill>
              </a:rPr>
              <a:t>Strategy</a:t>
            </a:r>
            <a:endParaRPr lang="en-ZA" b="1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400" b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  <p:pic>
        <p:nvPicPr>
          <p:cNvPr id="6" name="Picture 5" descr="http://images.flatworldknowledge.com/portolesediasleadsup/portolesediasleadsup-fig12_006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04864"/>
            <a:ext cx="8712968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79512" y="1270501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The following graph represents the key components of the Change Management and Transition Strategy, which directly involves provincial treasuries and non-pilot municipalities: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7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18256" y="2362200"/>
            <a:ext cx="9213850" cy="127937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sz="6700" b="1" dirty="0" smtClean="0"/>
              <a:t>WHAT DO WE DO?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dirty="0" smtClean="0"/>
          </a:p>
        </p:txBody>
      </p:sp>
    </p:spTree>
    <p:extLst>
      <p:ext uri="{BB962C8B-B14F-4D97-AF65-F5344CB8AC3E}">
        <p14:creationId xmlns:p14="http://schemas.microsoft.com/office/powerpoint/2010/main" val="196582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sz="3600" b="1" dirty="0" err="1" smtClean="0"/>
              <a:t>mSCOA</a:t>
            </a:r>
            <a:r>
              <a:rPr lang="en-US" sz="3600" b="1" dirty="0" smtClean="0"/>
              <a:t> PROJECT  - PROVINCE </a:t>
            </a:r>
            <a:endParaRPr lang="en-ZA" sz="3600" b="1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6712"/>
            <a:ext cx="9009602" cy="4896544"/>
          </a:xfrm>
        </p:spPr>
        <p:txBody>
          <a:bodyPr vert="horz">
            <a:noAutofit/>
          </a:bodyPr>
          <a:lstStyle/>
          <a:p>
            <a:pPr marL="457200" lvl="1" indent="0" algn="just">
              <a:buNone/>
              <a:defRPr/>
            </a:pPr>
            <a:endParaRPr lang="en-ZA" sz="1800" dirty="0" smtClean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1. PROJECT GOVERNANCE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2. PROJECT MANAGEMENT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3. PROJECT, ENGAGEMENT &amp; COMMUNICATION PLANNING 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4. COMMUNICATION FORUMS &amp; AWARENESS TRAINING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5. ENGAGEMENTS WITH VARIOUS PROVINCIAL STAKEHOLDER GROUPS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6. RISK REGISTER(S) &amp; ISSUE LOGS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7. AUDIT PREPARATION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7. LEARNING, KNOWLEDGE &amp; CHANGE MANAGEMENT </a:t>
            </a:r>
          </a:p>
          <a:p>
            <a:pPr marL="457200" lvl="1" indent="0" algn="just">
              <a:buNone/>
              <a:defRPr/>
            </a:pPr>
            <a:endParaRPr lang="en-ZA" sz="1800" b="1" dirty="0" smtClean="0"/>
          </a:p>
          <a:p>
            <a:pPr marL="457200" lvl="1" indent="0" algn="just">
              <a:buNone/>
              <a:defRPr/>
            </a:pPr>
            <a:endParaRPr lang="en-ZA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400" b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162973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sz="3600" b="1" dirty="0" err="1" smtClean="0"/>
              <a:t>mSCOA</a:t>
            </a:r>
            <a:r>
              <a:rPr lang="en-US" sz="3600" b="1" dirty="0" smtClean="0"/>
              <a:t> PROJECT  - MUNICIPALITIES </a:t>
            </a:r>
            <a:endParaRPr lang="en-ZA" sz="3600" b="1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908720"/>
            <a:ext cx="9009602" cy="4896544"/>
          </a:xfrm>
        </p:spPr>
        <p:txBody>
          <a:bodyPr vert="horz">
            <a:noAutofit/>
          </a:bodyPr>
          <a:lstStyle/>
          <a:p>
            <a:pPr marL="457200" lvl="1" indent="0" algn="just">
              <a:buNone/>
              <a:defRPr/>
            </a:pPr>
            <a:endParaRPr lang="en-ZA" sz="1800" dirty="0" smtClean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1. PROJECT GOVERNANCE (Steering Committee)</a:t>
            </a:r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2. PROJECT MANAGEMENT (Project Manager, team and plan)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3. COMMUNICATION PLANNING &amp; ROLL OUT (Internal) </a:t>
            </a:r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4. COMMUNICATION FORUMS, USER GROUPS &amp; AWARENESS TRAINING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5. RISK REGISTER(S) &amp; ISSUE LOGS (Project Documentation)</a:t>
            </a:r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6. RE-USEABLE </a:t>
            </a:r>
            <a:r>
              <a:rPr lang="en-ZA" sz="1800" b="1" dirty="0"/>
              <a:t>PROJECT SLIDES AND TEMPLATES (</a:t>
            </a:r>
            <a:r>
              <a:rPr lang="en-ZA" sz="1800" b="1" dirty="0" smtClean="0"/>
              <a:t>Terms of Reference (</a:t>
            </a:r>
            <a:r>
              <a:rPr lang="en-ZA" sz="1800" b="1" dirty="0" err="1" smtClean="0"/>
              <a:t>ToR</a:t>
            </a:r>
            <a:r>
              <a:rPr lang="en-ZA" sz="1800" b="1" dirty="0" smtClean="0"/>
              <a:t>), Charters, Project plans, Issue Logs, Risk Registers)</a:t>
            </a:r>
            <a:endParaRPr lang="en-ZA" sz="1800" b="1" dirty="0"/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7. REGULAR SELF-ASSESSMENTS</a:t>
            </a:r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8. AUDIT PREPARATION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9. LEARNING, KNOWLEDGE &amp; CHANGE MANAGEMENT </a:t>
            </a:r>
          </a:p>
          <a:p>
            <a:pPr marL="457200" lvl="1" indent="0" algn="just">
              <a:buNone/>
              <a:defRPr/>
            </a:pPr>
            <a:endParaRPr lang="en-ZA" sz="1800" b="1" dirty="0" smtClean="0"/>
          </a:p>
          <a:p>
            <a:pPr marL="457200" lvl="1" indent="0" algn="just">
              <a:buNone/>
              <a:defRPr/>
            </a:pPr>
            <a:endParaRPr lang="en-ZA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400" b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2743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18256" y="2362200"/>
            <a:ext cx="9213850" cy="127937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sz="6700" b="1" dirty="0" smtClean="0"/>
              <a:t>WHERE SHOULD </a:t>
            </a:r>
            <a:br>
              <a:rPr lang="en-US" sz="6700" b="1" dirty="0" smtClean="0"/>
            </a:br>
            <a:r>
              <a:rPr lang="en-US" sz="6700" b="1" dirty="0" smtClean="0"/>
              <a:t>WE BE?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dirty="0" smtClean="0"/>
          </a:p>
        </p:txBody>
      </p:sp>
    </p:spTree>
    <p:extLst>
      <p:ext uri="{BB962C8B-B14F-4D97-AF65-F5344CB8AC3E}">
        <p14:creationId xmlns:p14="http://schemas.microsoft.com/office/powerpoint/2010/main" val="22429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sz="3600" b="1" dirty="0" smtClean="0"/>
              <a:t>PROVINCIAL TEAMS </a:t>
            </a:r>
            <a:endParaRPr lang="en-ZA" sz="3600" b="1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124744"/>
            <a:ext cx="9009602" cy="6264696"/>
          </a:xfrm>
        </p:spPr>
        <p:txBody>
          <a:bodyPr vert="horz">
            <a:noAutofit/>
          </a:bodyPr>
          <a:lstStyle/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Set up project structures and administration/ governance</a:t>
            </a:r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Self – and municipal assessments</a:t>
            </a:r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Training of internal staff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External engagements: NT &amp; Other stakeholders</a:t>
            </a:r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Utilise pilots in province to mobilise non pilots</a:t>
            </a: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Mobilise municipal projects: ICF/ Information sessions, Provincial circulars, Governance structures, Project teams, Planning &amp; risk registers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 smtClean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Support to municipalities: </a:t>
            </a:r>
          </a:p>
          <a:p>
            <a:pPr lvl="1" algn="just">
              <a:defRPr/>
            </a:pPr>
            <a:r>
              <a:rPr lang="en-ZA" sz="1800" b="1" dirty="0" smtClean="0"/>
              <a:t>Analyse contracts and SLAs, Development of project documentation, Review of current technology, Assist with comparing of charts, Assist with reviewing business processes and change management plans  </a:t>
            </a:r>
          </a:p>
          <a:p>
            <a:pPr lvl="1" algn="just">
              <a:defRPr/>
            </a:pPr>
            <a:r>
              <a:rPr lang="en-ZA" sz="1800" b="1" dirty="0" smtClean="0"/>
              <a:t>Compilation of </a:t>
            </a:r>
            <a:r>
              <a:rPr lang="en-ZA" sz="1800" b="1" dirty="0" err="1" smtClean="0"/>
              <a:t>mSCOA</a:t>
            </a:r>
            <a:r>
              <a:rPr lang="en-ZA" sz="1800" b="1" dirty="0" smtClean="0"/>
              <a:t> compliant budgets, reports, asset registers, AFS, audit preparation</a:t>
            </a:r>
          </a:p>
          <a:p>
            <a:pPr lvl="1" algn="just">
              <a:defRPr/>
            </a:pPr>
            <a:r>
              <a:rPr lang="en-ZA" sz="1800" b="1" dirty="0" smtClean="0"/>
              <a:t>Support to municipalities affected by demarcation 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400" b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314194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en-US" sz="3600" b="1" dirty="0" smtClean="0"/>
              <a:t>MUNICIPALITIES </a:t>
            </a:r>
            <a:endParaRPr lang="en-ZA" sz="3600" b="1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124744"/>
            <a:ext cx="9009602" cy="6264696"/>
          </a:xfrm>
        </p:spPr>
        <p:txBody>
          <a:bodyPr vert="horz">
            <a:noAutofit/>
          </a:bodyPr>
          <a:lstStyle/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Set up project structures and administration/ governance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 smtClean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Documentation: Plans, charters, risk register, issue log, audit file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 smtClean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Internal information communication sessions 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Training of project team and staff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External engagements: PT &amp; Other stakeholders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 smtClean="0"/>
          </a:p>
          <a:p>
            <a:pPr marL="800100" lvl="1" indent="-342900" algn="just">
              <a:buAutoNum type="arabicPeriod"/>
              <a:defRPr/>
            </a:pPr>
            <a:r>
              <a:rPr lang="en-ZA" sz="1800" b="1" dirty="0" smtClean="0"/>
              <a:t>Pre-work from circulated list and circulars - include 9 work streams, </a:t>
            </a:r>
          </a:p>
          <a:p>
            <a:pPr marL="457200" lvl="1" indent="0" algn="just">
              <a:buNone/>
              <a:defRPr/>
            </a:pPr>
            <a:r>
              <a:rPr lang="en-ZA" sz="1800" b="1" dirty="0"/>
              <a:t>	r</a:t>
            </a:r>
            <a:r>
              <a:rPr lang="en-ZA" sz="1800" b="1" dirty="0" smtClean="0"/>
              <a:t>eview of 15 business processes</a:t>
            </a:r>
          </a:p>
          <a:p>
            <a:pPr marL="457200" lvl="1" indent="0" algn="just">
              <a:buNone/>
              <a:defRPr/>
            </a:pPr>
            <a:endParaRPr lang="en-ZA" sz="1800" b="1" dirty="0"/>
          </a:p>
          <a:p>
            <a:pPr marL="457200" lvl="1" indent="0" algn="just">
              <a:buNone/>
              <a:defRPr/>
            </a:pPr>
            <a:r>
              <a:rPr lang="en-ZA" sz="1800" b="1" dirty="0" smtClean="0"/>
              <a:t>6. Submit high level business plan for review to PT, documentation as 	requested, to LG Database</a:t>
            </a:r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  <a:p>
            <a:pPr marL="800100" lvl="1" indent="-342900" algn="just">
              <a:buAutoNum type="arabicPeriod"/>
              <a:defRPr/>
            </a:pPr>
            <a:endParaRPr lang="en-ZA" sz="1800" b="1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9541F1-E6DC-400D-B40C-1599B1AB2A7D}" type="slidenum">
              <a:rPr lang="en-US" smtClean="0">
                <a:latin typeface="Arial Bold Italic" pitchFamily="34" charset="0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z="1400" b="0" smtClean="0">
              <a:solidFill>
                <a:srgbClr val="000000"/>
              </a:solidFill>
              <a:latin typeface="Arial" pitchFamily="34" charset="0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65552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Bold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FA5C749-140D-47F2-94E8-DA927D0E1B6D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12044D1-085D-4E72-85A9-2140DF3F63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AC8805-5565-4F5A-9DE5-46BC8F577E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4807</TotalTime>
  <Words>372</Words>
  <Application>Microsoft Office PowerPoint</Application>
  <PresentationFormat>On-screen Show (4:3)</PresentationFormat>
  <Paragraphs>84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   mSCOA Project Phase 4:   Change Management and Transition  </vt:lpstr>
      <vt:lpstr>PowerPoint Presentation</vt:lpstr>
      <vt:lpstr>mSCOA Project Phase 4 – Change Management and Transition Strategy</vt:lpstr>
      <vt:lpstr>    WHAT DO WE DO?  </vt:lpstr>
      <vt:lpstr>mSCOA PROJECT  - PROVINCE </vt:lpstr>
      <vt:lpstr>mSCOA PROJECT  - MUNICIPALITIES </vt:lpstr>
      <vt:lpstr>    WHERE SHOULD  WE BE?  </vt:lpstr>
      <vt:lpstr>PROVINCIAL TEAMS </vt:lpstr>
      <vt:lpstr>MUNICIPALITIES </vt:lpstr>
      <vt:lpstr>    QUESTIONS?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Establishment of the SCOA Integrated Consultative Forum  National Treasury: Budget Council Chambers</dc:title>
  <dc:creator>Carl Stroud</dc:creator>
  <cp:lastModifiedBy>Ameer</cp:lastModifiedBy>
  <cp:revision>734</cp:revision>
  <cp:lastPrinted>2015-03-23T14:48:34Z</cp:lastPrinted>
  <dcterms:created xsi:type="dcterms:W3CDTF">2014-08-01T04:27:15Z</dcterms:created>
  <dcterms:modified xsi:type="dcterms:W3CDTF">2016-03-22T13:08:27Z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