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2"/>
  </p:notesMasterIdLst>
  <p:handoutMasterIdLst>
    <p:handoutMasterId r:id="rId13"/>
  </p:handoutMasterIdLst>
  <p:sldIdLst>
    <p:sldId id="274" r:id="rId6"/>
    <p:sldId id="309" r:id="rId7"/>
    <p:sldId id="302" r:id="rId8"/>
    <p:sldId id="296" r:id="rId9"/>
    <p:sldId id="413" r:id="rId10"/>
    <p:sldId id="29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3333CC"/>
    <a:srgbClr val="00FF99"/>
    <a:srgbClr val="6666FF"/>
    <a:srgbClr val="0066FF"/>
    <a:srgbClr val="6699FF"/>
    <a:srgbClr val="99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99" autoAdjust="0"/>
    <p:restoredTop sz="94624" autoAdjust="0"/>
  </p:normalViewPr>
  <p:slideViewPr>
    <p:cSldViewPr>
      <p:cViewPr>
        <p:scale>
          <a:sx n="68" d="100"/>
          <a:sy n="68" d="100"/>
        </p:scale>
        <p:origin x="-1200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ED182AC-34F2-414E-90A0-8BC1461E2780}" type="datetimeFigureOut">
              <a:rPr lang="en-US"/>
              <a:pPr>
                <a:defRPr/>
              </a:pPr>
              <a:t>3/22/2016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147D35F-BC55-4A13-A884-3F10FB726CBA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14420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9B22015-753F-4B0C-BBAC-2E2DA0752E47}" type="datetimeFigureOut">
              <a:rPr lang="en-US"/>
              <a:pPr>
                <a:defRPr/>
              </a:pPr>
              <a:t>3/22/2016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0DCACF4-BC60-41A0-9281-940D9D361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889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205BA6-FAB5-4012-808C-590B1E5EA55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309AF-A3CA-4ECE-B8AF-EC5DA31A9B0D}" type="datetimeFigureOut">
              <a:rPr lang="en-US"/>
              <a:pPr>
                <a:defRPr/>
              </a:pPr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664D3-0FDA-4FAF-AEA5-DAD8197840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974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01FB2-6194-495A-9497-48137C42A4DB}" type="datetimeFigureOut">
              <a:rPr lang="en-US"/>
              <a:pPr>
                <a:defRPr/>
              </a:pPr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39617-5342-4FA0-91B4-07E2DD620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357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A9187-EF60-4800-B1C0-CF930ADE9B02}" type="datetimeFigureOut">
              <a:rPr lang="en-US"/>
              <a:pPr>
                <a:defRPr/>
              </a:pPr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A2E15-88CF-4220-AF37-E0A9232E71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89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5C35D23C-666E-4781-A6D4-0981D4758A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681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76732952-971F-4432-9E97-9B86E824DDD0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337322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5AD3217-24F5-4FA4-85B9-1458E63DC5E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719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43053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95400"/>
            <a:ext cx="43053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08BA10A-A55B-40E8-A2B8-AA5901D9CEC0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849904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79E253F5-5FFF-42F6-9E09-F5AF01D7549C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87022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EBDC5A5-0149-4160-811D-F8049303915A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44185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E2B85D83-FAC9-42FB-907D-CA28A79353A7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31650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F149494-E9ED-431E-AE57-2A139781BFE6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3305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F5AB0-9961-4B3F-A1B0-5793C4BA0025}" type="datetimeFigureOut">
              <a:rPr lang="en-US"/>
              <a:pPr>
                <a:defRPr/>
              </a:pPr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CEE59-3D6A-4C10-865F-C207D7AC7D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86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AB83092-9DAF-4892-BB9E-055E39A5C917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3562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50A6B3B-1116-433A-9C92-8C29E61CC788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94949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76200"/>
            <a:ext cx="21907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76200"/>
            <a:ext cx="64198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2164DACB-BBD4-45BC-8ABD-6399496BA57E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08379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E6514-9269-435A-8E86-D5A0B08125B7}" type="datetimeFigureOut">
              <a:rPr lang="en-US"/>
              <a:pPr>
                <a:defRPr/>
              </a:pPr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DC626-709E-4EA6-9AE0-B0887E378A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857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889A7-9154-4F91-A809-CCBA48AF7C12}" type="datetimeFigureOut">
              <a:rPr lang="en-US"/>
              <a:pPr>
                <a:defRPr/>
              </a:pPr>
              <a:t>3/22/2016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6CFD6-6A5E-4B29-AF29-2B08EC2E5C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960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9EEE2-C32D-4087-AB19-ADA0E841436D}" type="datetimeFigureOut">
              <a:rPr lang="en-US"/>
              <a:pPr>
                <a:defRPr/>
              </a:pPr>
              <a:t>3/22/2016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C01F3-3D2F-4174-A28C-B6E737AA06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494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61D23-0D51-4F89-B85A-356527D4F2AA}" type="datetimeFigureOut">
              <a:rPr lang="en-US"/>
              <a:pPr>
                <a:defRPr/>
              </a:pPr>
              <a:t>3/22/2016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D037A-6ECF-4D17-A728-6CE1399D2D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291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3E58B-B260-4DEE-9521-236A7CB667C2}" type="datetimeFigureOut">
              <a:rPr lang="en-US"/>
              <a:pPr>
                <a:defRPr/>
              </a:pPr>
              <a:t>3/22/2016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422B0-BA82-4DAB-8B20-E23DB7F4B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281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AAE48-6B62-43C8-84F9-93826D003C34}" type="datetimeFigureOut">
              <a:rPr lang="en-US"/>
              <a:pPr>
                <a:defRPr/>
              </a:pPr>
              <a:t>3/22/2016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9B568-B558-4455-8823-0B01AD77B7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125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13049-571A-4B52-8A39-EE0F5228F773}" type="datetimeFigureOut">
              <a:rPr lang="en-US"/>
              <a:pPr>
                <a:defRPr/>
              </a:pPr>
              <a:t>3/22/2016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752CD-90E4-45FC-8071-7C26A2B0EE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11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B70A41-27D0-4CBF-B3EE-45256507481F}" type="datetimeFigureOut">
              <a:rPr lang="en-US"/>
              <a:pPr>
                <a:defRPr/>
              </a:pPr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FB1545-FF76-48A6-B612-C27148F59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Powerpoint Presentation Banne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1063"/>
            <a:ext cx="9144000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9" descr="Powerpoint Presentation T Banner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75" y="0"/>
            <a:ext cx="91773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76200"/>
            <a:ext cx="777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295400"/>
            <a:ext cx="8763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 b="1">
                <a:solidFill>
                  <a:srgbClr val="808080"/>
                </a:solidFill>
                <a:latin typeface="Arial Bold Italic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B57BFA17-BC4F-40AC-9021-ABED86F76C3C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+mj-lt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  <a:cs typeface="Osaka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Osaka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Osak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Osak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Osak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Osak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1" descr="Powerpoint Presentatio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7338" cy="689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1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2263" y="1330325"/>
            <a:ext cx="8532812" cy="1810643"/>
          </a:xfrm>
        </p:spPr>
        <p:txBody>
          <a:bodyPr/>
          <a:lstStyle/>
          <a:p>
            <a:pPr eaLnBrk="1" hangingPunct="1"/>
            <a:r>
              <a:rPr lang="en-US" sz="3600" dirty="0" smtClean="0">
                <a:latin typeface="Arial Bold" pitchFamily="34" charset="0"/>
                <a:ea typeface="Osaka"/>
                <a:cs typeface="Osaka"/>
              </a:rPr>
              <a:t/>
            </a:r>
            <a:br>
              <a:rPr lang="en-US" sz="3600" dirty="0" smtClean="0">
                <a:latin typeface="Arial Bold" pitchFamily="34" charset="0"/>
                <a:ea typeface="Osaka"/>
                <a:cs typeface="Osaka"/>
              </a:rPr>
            </a:br>
            <a:r>
              <a:rPr lang="en-ZA" sz="3600" b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Demystifying Standard Chart of Accounts </a:t>
            </a:r>
            <a:br>
              <a:rPr lang="en-ZA" sz="3600" b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r>
              <a:rPr lang="en-ZA" sz="3200" b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m</a:t>
            </a:r>
            <a:r>
              <a:rPr lang="en-ZA" sz="3600" b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SCOA</a:t>
            </a:r>
            <a:r>
              <a:rPr lang="en-US" sz="3600" dirty="0" smtClean="0">
                <a:latin typeface="Arial Bold" pitchFamily="34" charset="0"/>
                <a:ea typeface="Osaka"/>
                <a:cs typeface="Osaka"/>
              </a:rPr>
              <a:t/>
            </a:r>
            <a:br>
              <a:rPr lang="en-US" sz="3600" dirty="0" smtClean="0">
                <a:latin typeface="Arial Bold" pitchFamily="34" charset="0"/>
                <a:ea typeface="Osaka"/>
                <a:cs typeface="Osaka"/>
              </a:rPr>
            </a:br>
            <a:r>
              <a:rPr lang="en-US" sz="3600" dirty="0" smtClean="0">
                <a:latin typeface="Arial Bold" pitchFamily="34" charset="0"/>
                <a:ea typeface="Osaka"/>
                <a:cs typeface="Osaka"/>
              </a:rPr>
              <a:t/>
            </a:r>
            <a:br>
              <a:rPr lang="en-US" sz="3600" dirty="0" smtClean="0">
                <a:latin typeface="Arial Bold" pitchFamily="34" charset="0"/>
                <a:ea typeface="Osaka"/>
                <a:cs typeface="Osaka"/>
              </a:rPr>
            </a:br>
            <a:r>
              <a:rPr lang="en-US" sz="3600" dirty="0" smtClean="0">
                <a:latin typeface="Arial Bold" pitchFamily="34" charset="0"/>
                <a:ea typeface="Osaka"/>
                <a:cs typeface="Osaka"/>
              </a:rPr>
              <a:t>One Day information session</a:t>
            </a:r>
            <a:endParaRPr lang="en-US" sz="3200" dirty="0" smtClean="0">
              <a:latin typeface="Arial Bold" pitchFamily="34" charset="0"/>
              <a:ea typeface="Osaka"/>
              <a:cs typeface="Osaka"/>
            </a:endParaRPr>
          </a:p>
        </p:txBody>
      </p:sp>
      <p:sp>
        <p:nvSpPr>
          <p:cNvPr id="14340" name="Rectangle 14"/>
          <p:cNvSpPr>
            <a:spLocks noChangeArrowheads="1"/>
          </p:cNvSpPr>
          <p:nvPr/>
        </p:nvSpPr>
        <p:spPr bwMode="auto">
          <a:xfrm>
            <a:off x="993775" y="4764088"/>
            <a:ext cx="7696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>
              <a:spcBef>
                <a:spcPct val="20000"/>
              </a:spcBef>
            </a:pPr>
            <a:r>
              <a:rPr lang="en-US" sz="1000" b="1">
                <a:solidFill>
                  <a:schemeClr val="bg1"/>
                </a:solidFill>
                <a:latin typeface="Calibri" pitchFamily="34" charset="0"/>
                <a:ea typeface="Osaka"/>
                <a:cs typeface="Osaka"/>
              </a:rPr>
              <a:t>Presented by National Treasury: Chief Directorate Local Government Budget Analysis </a:t>
            </a:r>
            <a:endParaRPr lang="en-US" sz="1000">
              <a:solidFill>
                <a:schemeClr val="bg1"/>
              </a:solidFill>
              <a:latin typeface="Calibri" pitchFamily="34" charset="0"/>
              <a:ea typeface="Osaka"/>
              <a:cs typeface="Osak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066800"/>
          </a:xfrm>
        </p:spPr>
        <p:txBody>
          <a:bodyPr/>
          <a:lstStyle/>
          <a:p>
            <a:r>
              <a:rPr lang="en-ZA" b="1" smtClean="0"/>
              <a:t>Agenda</a:t>
            </a: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E41B3C9-132C-4DD6-92CE-B6CE27D7D2FE}" type="slidenum">
              <a:rPr lang="en-US" smtClean="0">
                <a:solidFill>
                  <a:srgbClr val="808080"/>
                </a:solidFill>
                <a:latin typeface="Arial Bold Italic" pitchFamily="34" charset="0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sz="1400" b="0" smtClean="0">
              <a:solidFill>
                <a:srgbClr val="000000"/>
              </a:solidFill>
              <a:cs typeface="Osaka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</p:nvPr>
        </p:nvGraphicFramePr>
        <p:xfrm>
          <a:off x="250825" y="1268413"/>
          <a:ext cx="8569325" cy="4745040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6553013"/>
                <a:gridCol w="2016312"/>
              </a:tblGrid>
              <a:tr h="3154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Agenda item</a:t>
                      </a:r>
                      <a:endParaRPr lang="en-Z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Time</a:t>
                      </a:r>
                      <a:endParaRPr lang="en-Z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/>
                </a:tc>
              </a:tr>
              <a:tr h="3154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Registration </a:t>
                      </a:r>
                      <a:endParaRPr lang="en-Z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08h00 to 08h30</a:t>
                      </a:r>
                      <a:endParaRPr lang="en-Z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/>
                </a:tc>
              </a:tr>
              <a:tr h="3154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Introduction to standard chart of accounts (</a:t>
                      </a:r>
                      <a:r>
                        <a:rPr lang="en-ZA" sz="1400">
                          <a:effectLst/>
                        </a:rPr>
                        <a:t>m</a:t>
                      </a:r>
                      <a:r>
                        <a:rPr lang="en-ZA" sz="1800">
                          <a:effectLst/>
                        </a:rPr>
                        <a:t>SCOA)</a:t>
                      </a:r>
                      <a:endParaRPr lang="en-Z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08h30 to 09h15</a:t>
                      </a:r>
                      <a:endParaRPr lang="en-Z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/>
                </a:tc>
              </a:tr>
              <a:tr h="6309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Understanding key definitions and the accountability reforms</a:t>
                      </a:r>
                      <a:endParaRPr lang="en-Z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09h15 to 11h00</a:t>
                      </a:r>
                      <a:endParaRPr lang="en-Z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/>
                </a:tc>
              </a:tr>
              <a:tr h="3154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Tea</a:t>
                      </a:r>
                      <a:endParaRPr lang="en-Z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11h00 to 11h30</a:t>
                      </a:r>
                      <a:endParaRPr lang="en-Z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/>
                </a:tc>
              </a:tr>
              <a:tr h="9528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Classify, analyse and report on the economic classification using all segments of the standard chart of accounts (</a:t>
                      </a:r>
                      <a:r>
                        <a:rPr lang="en-ZA" sz="1400" dirty="0">
                          <a:effectLst/>
                        </a:rPr>
                        <a:t>m</a:t>
                      </a:r>
                      <a:r>
                        <a:rPr lang="en-ZA" sz="1800" dirty="0">
                          <a:effectLst/>
                        </a:rPr>
                        <a:t>SCOA)</a:t>
                      </a:r>
                      <a:endParaRPr lang="en-Z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11h30 to 13h00</a:t>
                      </a:r>
                      <a:endParaRPr lang="en-Z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/>
                </a:tc>
              </a:tr>
              <a:tr h="3154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Lunch </a:t>
                      </a:r>
                      <a:endParaRPr lang="en-Z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13h00 to 14h00</a:t>
                      </a:r>
                      <a:endParaRPr lang="en-Z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/>
                </a:tc>
              </a:tr>
              <a:tr h="9528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Classify, analyse and report on the economic classification using all segments of the standard chart of accounts (</a:t>
                      </a:r>
                      <a:r>
                        <a:rPr lang="en-ZA" sz="1400">
                          <a:effectLst/>
                        </a:rPr>
                        <a:t>m</a:t>
                      </a:r>
                      <a:r>
                        <a:rPr lang="en-ZA" sz="1800">
                          <a:effectLst/>
                        </a:rPr>
                        <a:t>SCOA)</a:t>
                      </a:r>
                      <a:endParaRPr lang="en-Z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14h30 to 15h15</a:t>
                      </a:r>
                      <a:endParaRPr lang="en-Z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/>
                </a:tc>
              </a:tr>
              <a:tr h="6309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Implementation of standard chart of accounts (</a:t>
                      </a:r>
                      <a:r>
                        <a:rPr lang="en-ZA" sz="1400">
                          <a:effectLst/>
                        </a:rPr>
                        <a:t>m</a:t>
                      </a:r>
                      <a:r>
                        <a:rPr lang="en-ZA" sz="1800">
                          <a:effectLst/>
                        </a:rPr>
                        <a:t>SCOA) in your municipality</a:t>
                      </a:r>
                      <a:endParaRPr lang="en-Z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15h15 to 16h00</a:t>
                      </a:r>
                      <a:endParaRPr lang="en-Z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7924800" cy="1066800"/>
          </a:xfrm>
        </p:spPr>
        <p:txBody>
          <a:bodyPr/>
          <a:lstStyle/>
          <a:p>
            <a:r>
              <a:rPr lang="en-ZA" b="1" smtClean="0"/>
              <a:t>Logistics and etiquette 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0" y="1214438"/>
            <a:ext cx="9144000" cy="4652962"/>
          </a:xfrm>
        </p:spPr>
        <p:txBody>
          <a:bodyPr/>
          <a:lstStyle/>
          <a:p>
            <a:pPr marL="457200" indent="-457200">
              <a:spcBef>
                <a:spcPct val="0"/>
              </a:spcBef>
              <a:spcAft>
                <a:spcPts val="1200"/>
              </a:spcAft>
            </a:pPr>
            <a:r>
              <a:rPr lang="en-US" sz="2800" smtClean="0"/>
              <a:t>Bathrooms and breaks.</a:t>
            </a:r>
          </a:p>
          <a:p>
            <a:pPr marL="457200" indent="-457200">
              <a:spcBef>
                <a:spcPct val="0"/>
              </a:spcBef>
              <a:spcAft>
                <a:spcPts val="1200"/>
              </a:spcAft>
            </a:pPr>
            <a:r>
              <a:rPr lang="en-US" sz="2800" smtClean="0"/>
              <a:t>Switch off electronic devices.</a:t>
            </a:r>
          </a:p>
          <a:p>
            <a:pPr marL="457200" indent="-457200">
              <a:spcBef>
                <a:spcPct val="0"/>
              </a:spcBef>
              <a:spcAft>
                <a:spcPts val="1200"/>
              </a:spcAft>
            </a:pPr>
            <a:r>
              <a:rPr lang="en-ZA" sz="2800" smtClean="0"/>
              <a:t>Raise your hands when you want to raise a question.</a:t>
            </a:r>
          </a:p>
          <a:p>
            <a:pPr marL="457200" indent="-457200">
              <a:spcBef>
                <a:spcPct val="0"/>
              </a:spcBef>
              <a:spcAft>
                <a:spcPts val="1200"/>
              </a:spcAft>
            </a:pPr>
            <a:r>
              <a:rPr lang="en-ZA" sz="2800" smtClean="0"/>
              <a:t>Return from breaks promptly.</a:t>
            </a:r>
          </a:p>
          <a:p>
            <a:pPr marL="457200" indent="-457200">
              <a:spcBef>
                <a:spcPct val="0"/>
              </a:spcBef>
              <a:spcAft>
                <a:spcPts val="1200"/>
              </a:spcAft>
            </a:pPr>
            <a:r>
              <a:rPr lang="en-ZA" sz="2800" smtClean="0"/>
              <a:t>Please sign the attendance register.</a:t>
            </a:r>
          </a:p>
          <a:p>
            <a:pPr marL="457200" indent="-457200">
              <a:spcBef>
                <a:spcPct val="0"/>
              </a:spcBef>
              <a:spcAft>
                <a:spcPts val="1200"/>
              </a:spcAft>
            </a:pPr>
            <a:endParaRPr lang="en-ZA" sz="280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1895B5-F81C-4BDC-8AE6-7CCECB9EDC2A}" type="slidenum">
              <a:rPr lang="en-US" smtClean="0">
                <a:solidFill>
                  <a:srgbClr val="808080"/>
                </a:solidFill>
                <a:latin typeface="Arial Bold Italic" pitchFamily="34" charset="0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sz="1400" b="0" smtClean="0">
              <a:solidFill>
                <a:srgbClr val="000000"/>
              </a:solidFill>
              <a:cs typeface="Osak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ZA" b="1" smtClean="0"/>
              <a:t>Ice-breaker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4A51668-DF9A-4A80-9587-9CD094DDD3DF}" type="slidenum">
              <a:rPr lang="en-US" smtClean="0">
                <a:solidFill>
                  <a:srgbClr val="808080"/>
                </a:solidFill>
                <a:latin typeface="Arial Bold Italic" pitchFamily="34" charset="0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sz="1400" b="0" smtClean="0">
              <a:solidFill>
                <a:srgbClr val="000000"/>
              </a:solidFill>
              <a:cs typeface="Osak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25538"/>
            <a:ext cx="8763000" cy="4824412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ct val="25000"/>
              </a:spcBef>
              <a:spcAft>
                <a:spcPts val="1200"/>
              </a:spcAft>
              <a:buFontTx/>
              <a:buNone/>
              <a:defRPr/>
            </a:pPr>
            <a:r>
              <a:rPr lang="en-US" sz="2200" dirty="0" smtClean="0"/>
              <a:t>Make a fruit salad?</a:t>
            </a:r>
          </a:p>
          <a:p>
            <a:pPr marL="0" indent="0">
              <a:spcBef>
                <a:spcPct val="25000"/>
              </a:spcBef>
              <a:spcAft>
                <a:spcPts val="1200"/>
              </a:spcAft>
              <a:buFontTx/>
              <a:buNone/>
              <a:defRPr/>
            </a:pPr>
            <a:r>
              <a:rPr lang="en-US" sz="2200" dirty="0" smtClean="0"/>
              <a:t>Ingredients</a:t>
            </a:r>
          </a:p>
          <a:p>
            <a:pPr marL="0" indent="0">
              <a:spcBef>
                <a:spcPct val="25000"/>
              </a:spcBef>
              <a:spcAft>
                <a:spcPts val="1200"/>
              </a:spcAft>
              <a:buFontTx/>
              <a:buNone/>
              <a:defRPr/>
            </a:pPr>
            <a:r>
              <a:rPr lang="en-US" sz="2200" dirty="0"/>
              <a:t>	</a:t>
            </a:r>
            <a:endParaRPr lang="en-US" sz="2200" dirty="0" smtClean="0"/>
          </a:p>
          <a:p>
            <a:pPr marL="0" indent="0">
              <a:spcBef>
                <a:spcPct val="25000"/>
              </a:spcBef>
              <a:spcAft>
                <a:spcPts val="1200"/>
              </a:spcAft>
              <a:buFontTx/>
              <a:buNone/>
              <a:defRPr/>
            </a:pPr>
            <a:endParaRPr lang="en-US" sz="2200" dirty="0" smtClean="0"/>
          </a:p>
          <a:p>
            <a:pPr marL="0" indent="0">
              <a:spcBef>
                <a:spcPct val="25000"/>
              </a:spcBef>
              <a:spcAft>
                <a:spcPts val="1200"/>
              </a:spcAft>
              <a:buFontTx/>
              <a:buNone/>
              <a:defRPr/>
            </a:pPr>
            <a:endParaRPr lang="en-US" sz="2200" dirty="0" smtClean="0"/>
          </a:p>
          <a:p>
            <a:pPr marL="0" indent="0">
              <a:spcBef>
                <a:spcPct val="25000"/>
              </a:spcBef>
              <a:spcAft>
                <a:spcPts val="1200"/>
              </a:spcAft>
              <a:buFontTx/>
              <a:buNone/>
              <a:defRPr/>
            </a:pPr>
            <a:endParaRPr lang="en-US" sz="2200" dirty="0" smtClean="0"/>
          </a:p>
          <a:p>
            <a:pPr marL="0" indent="0">
              <a:spcBef>
                <a:spcPct val="25000"/>
              </a:spcBef>
              <a:spcAft>
                <a:spcPts val="1200"/>
              </a:spcAft>
              <a:buFontTx/>
              <a:buNone/>
              <a:defRPr/>
            </a:pPr>
            <a:endParaRPr lang="en-US" sz="2200" dirty="0"/>
          </a:p>
          <a:p>
            <a:pPr marL="0" indent="0">
              <a:spcBef>
                <a:spcPct val="25000"/>
              </a:spcBef>
              <a:spcAft>
                <a:spcPts val="1200"/>
              </a:spcAft>
              <a:buFontTx/>
              <a:buNone/>
              <a:defRPr/>
            </a:pPr>
            <a:r>
              <a:rPr lang="en-US" sz="2200" dirty="0" smtClean="0"/>
              <a:t>Method</a:t>
            </a:r>
          </a:p>
          <a:p>
            <a:pPr marL="0" indent="0">
              <a:buFontTx/>
              <a:buNone/>
              <a:defRPr/>
            </a:pPr>
            <a:r>
              <a:rPr lang="en-ZA" dirty="0" smtClean="0"/>
              <a:t>You determine the method.</a:t>
            </a:r>
            <a:endParaRPr lang="en-ZA" dirty="0"/>
          </a:p>
        </p:txBody>
      </p:sp>
      <p:pic>
        <p:nvPicPr>
          <p:cNvPr id="18437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357438"/>
            <a:ext cx="1223963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2354263"/>
            <a:ext cx="1627188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2357438"/>
            <a:ext cx="1857375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2357438"/>
            <a:ext cx="1819275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1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2354263"/>
            <a:ext cx="1239838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2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5812" y="3816350"/>
            <a:ext cx="1382713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3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795713"/>
            <a:ext cx="1079500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What kind of fruit salad did you make?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620335-0033-4C7B-8E1C-2BAFBA0E98BC}" type="slidenum">
              <a:rPr lang="en-US" smtClean="0"/>
              <a:pPr>
                <a:defRPr/>
              </a:pPr>
              <a:t>5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863" y="3954463"/>
            <a:ext cx="26670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1268413"/>
            <a:ext cx="2476500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9388" y="1268413"/>
            <a:ext cx="2627312" cy="64611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ZA" dirty="0"/>
              <a:t>7 ingredients cut and placed in the bowl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9388" y="1990725"/>
            <a:ext cx="2627312" cy="64611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ZA" dirty="0"/>
              <a:t>Is there order in which you can eat the fruit?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9388" y="2711450"/>
            <a:ext cx="2627312" cy="64611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ZA" dirty="0"/>
              <a:t>Can you separate the good fruit from the bad?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57863" y="1241425"/>
            <a:ext cx="2628900" cy="64611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ZA" dirty="0"/>
              <a:t>I only want to eat the Kiwi Fruit.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300788" y="4581525"/>
            <a:ext cx="1584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ZA" sz="2400" b="1">
                <a:cs typeface="Osaka"/>
              </a:rPr>
              <a:t>m</a:t>
            </a:r>
            <a:r>
              <a:rPr lang="en-ZA" sz="2400">
                <a:cs typeface="Osaka"/>
              </a:rPr>
              <a:t>SCOA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23850" y="5651500"/>
            <a:ext cx="86407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ZA">
                <a:cs typeface="Osaka"/>
              </a:rPr>
              <a:t>Standardising the way we make and eat a fruit </a:t>
            </a:r>
            <a:r>
              <a:rPr lang="en-ZA" smtClean="0">
                <a:cs typeface="Osaka"/>
              </a:rPr>
              <a:t>salad.</a:t>
            </a:r>
            <a:endParaRPr lang="en-ZA">
              <a:cs typeface="Osaka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76250" y="3500438"/>
            <a:ext cx="58245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ZA" dirty="0">
                <a:cs typeface="Osaka"/>
              </a:rPr>
              <a:t>Can this be </a:t>
            </a:r>
            <a:r>
              <a:rPr lang="en-ZA" dirty="0" smtClean="0">
                <a:cs typeface="Osaka"/>
              </a:rPr>
              <a:t>easily achieved </a:t>
            </a:r>
            <a:r>
              <a:rPr lang="en-ZA" dirty="0">
                <a:cs typeface="Osaka"/>
              </a:rPr>
              <a:t>in the current chart?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b="1" smtClean="0"/>
              <a:t>Standard Chart of Accounts for Municipalities and Municipal Entities</a:t>
            </a:r>
            <a:endParaRPr lang="en-ZA" b="1" i="1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FD43D86-1406-4D72-B153-2205C9E3DBCD}" type="slidenum">
              <a:rPr lang="en-US" smtClean="0">
                <a:solidFill>
                  <a:srgbClr val="808080"/>
                </a:solidFill>
                <a:latin typeface="Arial Bold Italic" pitchFamily="34" charset="0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sz="1400" b="0" smtClean="0">
              <a:solidFill>
                <a:srgbClr val="000000"/>
              </a:solidFill>
              <a:cs typeface="Osaka"/>
            </a:endParaRPr>
          </a:p>
        </p:txBody>
      </p:sp>
      <p:sp>
        <p:nvSpPr>
          <p:cNvPr id="6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96975"/>
            <a:ext cx="8928100" cy="790575"/>
          </a:xfrm>
        </p:spPr>
        <p:txBody>
          <a:bodyPr vert="horz"/>
          <a:lstStyle/>
          <a:p>
            <a:pPr marL="0" indent="0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smtClean="0"/>
              <a:t>A distinction had to be made between the National and Provincial SCOA and the Municipal SCOA</a:t>
            </a:r>
            <a:endParaRPr lang="en-US" sz="2400" smtClean="0"/>
          </a:p>
          <a:p>
            <a:pPr marL="457200" lvl="1" indent="0">
              <a:buFontTx/>
              <a:buNone/>
            </a:pPr>
            <a:endParaRPr lang="en-US" sz="2400" smtClean="0"/>
          </a:p>
          <a:p>
            <a:pPr marL="457200" lvl="1" indent="0">
              <a:buFontTx/>
              <a:buNone/>
            </a:pPr>
            <a:endParaRPr lang="en-ZA" smtClean="0"/>
          </a:p>
        </p:txBody>
      </p:sp>
      <p:sp>
        <p:nvSpPr>
          <p:cNvPr id="20485" name="Slide Number Placeholder 1"/>
          <p:cNvSpPr txBox="1">
            <a:spLocks/>
          </p:cNvSpPr>
          <p:nvPr/>
        </p:nvSpPr>
        <p:spPr bwMode="auto">
          <a:xfrm>
            <a:off x="6565900" y="6400800"/>
            <a:ext cx="2273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/>
            <a:fld id="{930D5D7D-AB5F-4A1C-B200-EEC589B026AA}" type="slidenum">
              <a:rPr lang="en-US" sz="1000" b="1">
                <a:solidFill>
                  <a:srgbClr val="808080"/>
                </a:solidFill>
                <a:latin typeface="Arial Bold Italic" pitchFamily="34" charset="0"/>
                <a:cs typeface="Osaka"/>
              </a:rPr>
              <a:pPr algn="r"/>
              <a:t>6</a:t>
            </a:fld>
            <a:endParaRPr lang="en-US" sz="1400">
              <a:solidFill>
                <a:srgbClr val="000000"/>
              </a:solidFill>
              <a:cs typeface="Osaka"/>
            </a:endParaRPr>
          </a:p>
        </p:txBody>
      </p:sp>
      <p:pic>
        <p:nvPicPr>
          <p:cNvPr id="8" name="Picture 7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057400"/>
            <a:ext cx="8135938" cy="331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Vertical Text Placeholder 2"/>
          <p:cNvSpPr txBox="1">
            <a:spLocks/>
          </p:cNvSpPr>
          <p:nvPr/>
        </p:nvSpPr>
        <p:spPr bwMode="auto">
          <a:xfrm>
            <a:off x="142875" y="5373688"/>
            <a:ext cx="8929688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Aft>
                <a:spcPts val="1200"/>
              </a:spcAft>
            </a:pPr>
            <a:r>
              <a:rPr lang="en-US" sz="2000">
                <a:cs typeface="Osaka"/>
              </a:rPr>
              <a:t>All future references to SCOA for municipalities will be prefixed with an m - </a:t>
            </a:r>
            <a:r>
              <a:rPr lang="en-US" sz="2000" b="1">
                <a:cs typeface="Osaka"/>
              </a:rPr>
              <a:t>m</a:t>
            </a:r>
            <a:r>
              <a:rPr lang="en-US" sz="2000">
                <a:cs typeface="Osaka"/>
              </a:rPr>
              <a:t>SCOA</a:t>
            </a:r>
            <a:endParaRPr lang="en-US" sz="2400">
              <a:cs typeface="Osaka"/>
            </a:endParaRPr>
          </a:p>
          <a:p>
            <a:pPr lvl="1">
              <a:spcBef>
                <a:spcPct val="20000"/>
              </a:spcBef>
            </a:pPr>
            <a:endParaRPr lang="en-US" sz="2400">
              <a:cs typeface="Osaka"/>
            </a:endParaRPr>
          </a:p>
          <a:p>
            <a:pPr lvl="1">
              <a:spcBef>
                <a:spcPct val="20000"/>
              </a:spcBef>
            </a:pPr>
            <a:endParaRPr lang="en-ZA" sz="2000">
              <a:cs typeface="Osak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 Bold"/>
        <a:ea typeface="Osaka"/>
        <a:cs typeface=""/>
      </a:majorFont>
      <a:minorFont>
        <a:latin typeface="Arial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77BA75D44BC469ABAE46C07B5E9FF" ma:contentTypeVersion="1" ma:contentTypeDescription="Create a new document." ma:contentTypeScope="" ma:versionID="9b4f51526f4d882b0415eaade27f697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ddb0c952b897a810c8a4e377cff6bff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FCC78FD4-855A-4FDB-8DDE-1D428702FF7D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A3F9BD8-5806-4822-B9B1-FD413BC1B0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E56441-80E6-4878-B01F-3BE41AE4B1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3630</TotalTime>
  <Words>269</Words>
  <Application>Microsoft Office PowerPoint</Application>
  <PresentationFormat>On-screen Show (4:3)</PresentationFormat>
  <Paragraphs>55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Blank Presentation</vt:lpstr>
      <vt:lpstr> Demystifying Standard Chart of Accounts  mSCOA  One Day information session</vt:lpstr>
      <vt:lpstr>Agenda</vt:lpstr>
      <vt:lpstr>Logistics and etiquette </vt:lpstr>
      <vt:lpstr>Ice-breaker</vt:lpstr>
      <vt:lpstr>What kind of fruit salad did you make?</vt:lpstr>
      <vt:lpstr>Standard Chart of Accounts for Municipalities and Municipal Entities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Venter</dc:creator>
  <cp:lastModifiedBy>Ameer</cp:lastModifiedBy>
  <cp:revision>148</cp:revision>
  <dcterms:created xsi:type="dcterms:W3CDTF">2011-11-16T07:49:28Z</dcterms:created>
  <dcterms:modified xsi:type="dcterms:W3CDTF">2016-03-22T13:13:48Z</dcterms:modified>
</cp:coreProperties>
</file>