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handoutMasterIdLst>
    <p:handoutMasterId r:id="rId38"/>
  </p:handoutMasterIdLst>
  <p:sldIdLst>
    <p:sldId id="274" r:id="rId6"/>
    <p:sldId id="309" r:id="rId7"/>
    <p:sldId id="407" r:id="rId8"/>
    <p:sldId id="301" r:id="rId9"/>
    <p:sldId id="296" r:id="rId10"/>
    <p:sldId id="414" r:id="rId11"/>
    <p:sldId id="415" r:id="rId12"/>
    <p:sldId id="298" r:id="rId13"/>
    <p:sldId id="421" r:id="rId14"/>
    <p:sldId id="423" r:id="rId15"/>
    <p:sldId id="422" r:id="rId16"/>
    <p:sldId id="299" r:id="rId17"/>
    <p:sldId id="416" r:id="rId18"/>
    <p:sldId id="418" r:id="rId19"/>
    <p:sldId id="417" r:id="rId20"/>
    <p:sldId id="419" r:id="rId21"/>
    <p:sldId id="434" r:id="rId22"/>
    <p:sldId id="420" r:id="rId23"/>
    <p:sldId id="287" r:id="rId24"/>
    <p:sldId id="286" r:id="rId25"/>
    <p:sldId id="290" r:id="rId26"/>
    <p:sldId id="289" r:id="rId27"/>
    <p:sldId id="427" r:id="rId28"/>
    <p:sldId id="392" r:id="rId29"/>
    <p:sldId id="426" r:id="rId30"/>
    <p:sldId id="428" r:id="rId31"/>
    <p:sldId id="429" r:id="rId32"/>
    <p:sldId id="430" r:id="rId33"/>
    <p:sldId id="431" r:id="rId34"/>
    <p:sldId id="432" r:id="rId35"/>
    <p:sldId id="43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00FF99"/>
    <a:srgbClr val="6666FF"/>
    <a:srgbClr val="0066FF"/>
    <a:srgbClr val="6699FF"/>
    <a:srgbClr val="99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4624" autoAdjust="0"/>
  </p:normalViewPr>
  <p:slideViewPr>
    <p:cSldViewPr>
      <p:cViewPr>
        <p:scale>
          <a:sx n="68" d="100"/>
          <a:sy n="68" d="100"/>
        </p:scale>
        <p:origin x="-1236"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B2D4FEC-95DD-4044-BA91-0E306CB518E8}" type="datetimeFigureOut">
              <a:rPr lang="en-US"/>
              <a:pPr>
                <a:defRPr/>
              </a:pPr>
              <a:t>3/22/2016</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C61FCC4-A8F3-4D39-8247-EECA19B52865}" type="slidenum">
              <a:rPr lang="en-ZA"/>
              <a:pPr>
                <a:defRPr/>
              </a:pPr>
              <a:t>‹#›</a:t>
            </a:fld>
            <a:endParaRPr lang="en-ZA"/>
          </a:p>
        </p:txBody>
      </p:sp>
    </p:spTree>
    <p:extLst>
      <p:ext uri="{BB962C8B-B14F-4D97-AF65-F5344CB8AC3E}">
        <p14:creationId xmlns:p14="http://schemas.microsoft.com/office/powerpoint/2010/main" val="306317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1512F4-1361-4290-93C5-C23591B88617}" type="datetimeFigureOut">
              <a:rPr lang="en-US"/>
              <a:pPr>
                <a:defRPr/>
              </a:pPr>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29797-CD32-4F3F-991A-C6520A4241B3}" type="slidenum">
              <a:rPr lang="en-US"/>
              <a:pPr>
                <a:defRPr/>
              </a:pPr>
              <a:t>‹#›</a:t>
            </a:fld>
            <a:endParaRPr lang="en-US"/>
          </a:p>
        </p:txBody>
      </p:sp>
    </p:spTree>
    <p:extLst>
      <p:ext uri="{BB962C8B-B14F-4D97-AF65-F5344CB8AC3E}">
        <p14:creationId xmlns:p14="http://schemas.microsoft.com/office/powerpoint/2010/main" val="2036664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24FBF-5C7B-4010-B4A6-62EBF190A9D0}" type="slidenum">
              <a:rPr lang="en-US" smtClean="0"/>
              <a:pPr fontAlgn="base">
                <a:spcBef>
                  <a:spcPct val="0"/>
                </a:spcBef>
                <a:spcAft>
                  <a:spcPct val="0"/>
                </a:spcAft>
                <a:defRPr/>
              </a:pPr>
              <a:t>1</a:t>
            </a:fld>
            <a:endParaRPr lang="en-US" dirty="0"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ln/>
        </p:spPr>
        <p:txBody>
          <a:bodyPr/>
          <a:lstStyle/>
          <a:p>
            <a:pPr eaLnBrk="1" hangingPunct="1">
              <a:defRPr/>
            </a:pPr>
            <a:r>
              <a:rPr lang="en-ZA" sz="1000" dirty="0" smtClean="0">
                <a:latin typeface="Arial" pitchFamily="34" charset="0"/>
                <a:cs typeface="Arial" pitchFamily="34" charset="0"/>
              </a:rPr>
              <a:t>The development of this framework must give recognition to:</a:t>
            </a:r>
          </a:p>
          <a:p>
            <a:pPr eaLnBrk="1" hangingPunct="1">
              <a:defRPr/>
            </a:pPr>
            <a:r>
              <a:rPr lang="en-ZA" sz="1000" dirty="0" smtClean="0">
                <a:latin typeface="Arial" pitchFamily="34" charset="0"/>
                <a:cs typeface="Arial" pitchFamily="34" charset="0"/>
              </a:rPr>
              <a:t>a. international standards, guidance and best practices;</a:t>
            </a:r>
          </a:p>
          <a:p>
            <a:pPr eaLnBrk="1" hangingPunct="1">
              <a:defRPr/>
            </a:pPr>
            <a:r>
              <a:rPr lang="en-ZA" sz="1000" dirty="0" smtClean="0">
                <a:latin typeface="Arial" pitchFamily="34" charset="0"/>
                <a:cs typeface="Arial" pitchFamily="34" charset="0"/>
              </a:rPr>
              <a:t>b. labels and accounts defined to have readily available the information needed for local government budgeting (annual budgets, adjustment budgets and SDBIP) and reporting (monthly, mid-year performance assessment and annual financial statements);</a:t>
            </a:r>
          </a:p>
          <a:p>
            <a:pPr eaLnBrk="1" hangingPunct="1">
              <a:defRPr/>
            </a:pPr>
            <a:r>
              <a:rPr lang="en-ZA" sz="1000" dirty="0" smtClean="0">
                <a:latin typeface="Arial" pitchFamily="34" charset="0"/>
                <a:cs typeface="Arial" pitchFamily="34" charset="0"/>
              </a:rPr>
              <a:t>c. general alignment of financial reporting formats and the annual financial statements to key budget format reforms;</a:t>
            </a:r>
          </a:p>
          <a:p>
            <a:pPr eaLnBrk="1" hangingPunct="1">
              <a:defRPr/>
            </a:pPr>
            <a:r>
              <a:rPr lang="en-ZA" sz="1000" dirty="0" smtClean="0">
                <a:latin typeface="Arial" pitchFamily="34" charset="0"/>
                <a:cs typeface="Arial" pitchFamily="34" charset="0"/>
              </a:rPr>
              <a:t>d. alignment of budget and reporting formats with Generally Recognised Accounting Practice (GRAP) and principles within the provisions of the transitional arrangements applicable to the different categories of municipality, especially recognising that local government uniquely operates in an accrual accounting and accrual budgeting environment;</a:t>
            </a:r>
          </a:p>
          <a:p>
            <a:pPr eaLnBrk="1" hangingPunct="1">
              <a:defRPr/>
            </a:pPr>
            <a:r>
              <a:rPr lang="en-ZA" sz="1000" dirty="0" smtClean="0">
                <a:latin typeface="Arial" pitchFamily="34" charset="0"/>
                <a:cs typeface="Arial" pitchFamily="34" charset="0"/>
              </a:rPr>
              <a:t>e. consistent use of terminology across all municipality by defining all accounts and labels in simple terms to support appropriate classification of transactions throughout all municipalities;</a:t>
            </a:r>
          </a:p>
          <a:p>
            <a:pPr eaLnBrk="1" hangingPunct="1">
              <a:defRPr/>
            </a:pPr>
            <a:r>
              <a:rPr lang="en-ZA" sz="1000" dirty="0" smtClean="0">
                <a:latin typeface="Arial" pitchFamily="34" charset="0"/>
                <a:cs typeface="Arial" pitchFamily="34" charset="0"/>
              </a:rPr>
              <a:t>f. standardisation across local government clearly outlining the information requirements will enable municipalities and their information system suppliers to develop software and report writing formats that are automated and complaint to reporting requirements;</a:t>
            </a:r>
          </a:p>
          <a:p>
            <a:pPr eaLnBrk="1" hangingPunct="1">
              <a:defRPr/>
            </a:pPr>
            <a:r>
              <a:rPr lang="en-ZA" sz="1000" dirty="0" smtClean="0">
                <a:latin typeface="Arial" pitchFamily="34" charset="0"/>
                <a:cs typeface="Arial" pitchFamily="34" charset="0"/>
              </a:rPr>
              <a:t>g. reporting on the “whole-of-local government”, and thus contribute to “whole-of-government” monitoring and evaluation;</a:t>
            </a:r>
          </a:p>
          <a:p>
            <a:pPr eaLnBrk="1" hangingPunct="1">
              <a:defRPr/>
            </a:pPr>
            <a:r>
              <a:rPr lang="en-ZA" sz="1000" dirty="0" smtClean="0">
                <a:latin typeface="Arial" pitchFamily="34" charset="0"/>
                <a:cs typeface="Arial" pitchFamily="34" charset="0"/>
              </a:rPr>
              <a:t>h. finding a solution for the separation of the general government sector, which “consists of entities that fulfil the functions of government as their primary activity” and business activities that sell services at market prices within a local government environment, especially where the management of these functions tend to be closely interrelated with general government</a:t>
            </a:r>
          </a:p>
          <a:p>
            <a:pPr eaLnBrk="1" hangingPunct="1">
              <a:defRPr/>
            </a:pPr>
            <a:r>
              <a:rPr lang="en-ZA" sz="1000" dirty="0" smtClean="0">
                <a:latin typeface="Arial" pitchFamily="34" charset="0"/>
                <a:cs typeface="Arial" pitchFamily="34" charset="0"/>
              </a:rPr>
              <a:t>activities;</a:t>
            </a:r>
          </a:p>
          <a:p>
            <a:pPr marL="263719" indent="-263719" eaLnBrk="1" hangingPunct="1">
              <a:buFontTx/>
              <a:buAutoNum type="romanLcPeriod"/>
              <a:defRPr/>
            </a:pPr>
            <a:r>
              <a:rPr lang="en-ZA" sz="1000" dirty="0" smtClean="0">
                <a:latin typeface="Arial" pitchFamily="34" charset="0"/>
                <a:cs typeface="Arial" pitchFamily="34" charset="0"/>
              </a:rPr>
              <a:t>minimising the cost of compliance and information gathering; and</a:t>
            </a:r>
          </a:p>
          <a:p>
            <a:pPr marL="263719" indent="-263719" eaLnBrk="1" hangingPunct="1">
              <a:defRPr/>
            </a:pPr>
            <a:r>
              <a:rPr lang="en-ZA" sz="1000" dirty="0" smtClean="0">
                <a:latin typeface="Arial" pitchFamily="34" charset="0"/>
                <a:cs typeface="Arial" pitchFamily="34" charset="0"/>
              </a:rPr>
              <a:t>j. the classification framework must be kept simple and avoid unnecessary complexities to the maximum extent possible, all within the context of other objectives.</a:t>
            </a:r>
          </a:p>
          <a:p>
            <a:pPr eaLnBrk="1" hangingPunct="1">
              <a:defRPr/>
            </a:pPr>
            <a:r>
              <a:rPr lang="en-ZA" dirty="0" smtClean="0"/>
              <a:t>The SCOA will be applicable to all Municipalities, Municipal Entities and “Utilities” clearly indicating their applicability and relevance to a specific environment to assist customisation.</a:t>
            </a:r>
          </a:p>
          <a:p>
            <a:pPr eaLnBrk="1" hangingPunct="1">
              <a:defRPr/>
            </a:pPr>
            <a:r>
              <a:rPr lang="en-ZA" dirty="0" smtClean="0"/>
              <a:t>The improved quality of data will enhance the budget, financial reporting and other decision making processes having an impact on local government. The classification framework will be formalised by issuing a SCOA Regulation in terms of the Municipal Financial Management Act.</a:t>
            </a:r>
            <a:endParaRPr lang="en-ZA" sz="1000" dirty="0" smtClean="0">
              <a:latin typeface="Arial" pitchFamily="34" charset="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8525" eaLnBrk="0" hangingPunct="0">
              <a:defRPr>
                <a:solidFill>
                  <a:schemeClr val="tx1"/>
                </a:solidFill>
                <a:latin typeface="Arial" pitchFamily="34" charset="0"/>
                <a:cs typeface="Arial" pitchFamily="34" charset="0"/>
              </a:defRPr>
            </a:lvl1pPr>
            <a:lvl2pPr marL="742950" indent="-285750" defTabSz="898525" eaLnBrk="0" hangingPunct="0">
              <a:defRPr>
                <a:solidFill>
                  <a:schemeClr val="tx1"/>
                </a:solidFill>
                <a:latin typeface="Arial" pitchFamily="34" charset="0"/>
                <a:cs typeface="Arial" pitchFamily="34" charset="0"/>
              </a:defRPr>
            </a:lvl2pPr>
            <a:lvl3pPr marL="1143000" indent="-228600" defTabSz="898525" eaLnBrk="0" hangingPunct="0">
              <a:defRPr>
                <a:solidFill>
                  <a:schemeClr val="tx1"/>
                </a:solidFill>
                <a:latin typeface="Arial" pitchFamily="34" charset="0"/>
                <a:cs typeface="Arial" pitchFamily="34" charset="0"/>
              </a:defRPr>
            </a:lvl3pPr>
            <a:lvl4pPr marL="1600200" indent="-228600" defTabSz="898525" eaLnBrk="0" hangingPunct="0">
              <a:defRPr>
                <a:solidFill>
                  <a:schemeClr val="tx1"/>
                </a:solidFill>
                <a:latin typeface="Arial" pitchFamily="34" charset="0"/>
                <a:cs typeface="Arial" pitchFamily="34" charset="0"/>
              </a:defRPr>
            </a:lvl4pPr>
            <a:lvl5pPr marL="2057400" indent="-228600" defTabSz="898525" eaLnBrk="0" hangingPunct="0">
              <a:defRPr>
                <a:solidFill>
                  <a:schemeClr val="tx1"/>
                </a:solidFill>
                <a:latin typeface="Arial" pitchFamily="34" charset="0"/>
                <a:cs typeface="Arial" pitchFamily="34" charset="0"/>
              </a:defRPr>
            </a:lvl5pPr>
            <a:lvl6pPr marL="2514600" indent="-228600" defTabSz="8985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85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85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852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F3AD13C-6A6B-42FC-87EC-42A96BA68338}" type="slidenum">
              <a:rPr lang="en-ZA" smtClean="0"/>
              <a:pPr eaLnBrk="1" fontAlgn="base" hangingPunct="1">
                <a:spcBef>
                  <a:spcPct val="0"/>
                </a:spcBef>
                <a:spcAft>
                  <a:spcPct val="0"/>
                </a:spcAft>
              </a:pPr>
              <a:t>21</a:t>
            </a:fld>
            <a:endParaRPr lang="en-Z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163C4893-8D4F-43D4-9B0D-BE0DAC10AF02}"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00CE56A6-7C0C-4940-8C9B-8596D19B0EC6}"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80EEA769-0ECB-4E61-8A85-1195DE5C1898}"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19BBD750-DDF6-4CAB-B495-6EDFC8C1F130}"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47763534-0B38-471C-9CCF-3B3F205FF593}"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mtClean="0"/>
          </a:p>
        </p:txBody>
      </p:sp>
      <p:sp>
        <p:nvSpPr>
          <p:cNvPr id="4" name="Slide Number Placeholder 3"/>
          <p:cNvSpPr>
            <a:spLocks noGrp="1"/>
          </p:cNvSpPr>
          <p:nvPr>
            <p:ph type="sldNum" sz="quarter" idx="5"/>
          </p:nvPr>
        </p:nvSpPr>
        <p:spPr/>
        <p:txBody>
          <a:bodyPr/>
          <a:lstStyle/>
          <a:p>
            <a:pPr>
              <a:defRPr/>
            </a:pPr>
            <a:fld id="{61ED74C9-7556-433C-915B-627A8F34FF7E}"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smtClean="0"/>
          </a:p>
        </p:txBody>
      </p:sp>
      <p:sp>
        <p:nvSpPr>
          <p:cNvPr id="26628" name="Footer Placeholder 3"/>
          <p:cNvSpPr>
            <a:spLocks noGrp="1"/>
          </p:cNvSpPr>
          <p:nvPr>
            <p:ph type="ftr" sz="quarter" idx="4"/>
          </p:nvPr>
        </p:nvSpPr>
        <p:spPr/>
        <p:txBody>
          <a:bodyPr/>
          <a:lstStyle/>
          <a:p>
            <a:pPr defTabSz="899574">
              <a:defRPr/>
            </a:pPr>
            <a:r>
              <a:rPr lang="en-GB" dirty="0" smtClean="0"/>
              <a:t>National Treasury</a:t>
            </a:r>
          </a:p>
        </p:txBody>
      </p:sp>
      <p:sp>
        <p:nvSpPr>
          <p:cNvPr id="26629" name="Slide Number Placeholder 4"/>
          <p:cNvSpPr>
            <a:spLocks noGrp="1"/>
          </p:cNvSpPr>
          <p:nvPr>
            <p:ph type="sldNum" sz="quarter" idx="5"/>
          </p:nvPr>
        </p:nvSpPr>
        <p:spPr/>
        <p:txBody>
          <a:bodyPr/>
          <a:lstStyle/>
          <a:p>
            <a:pPr defTabSz="899574">
              <a:defRPr/>
            </a:pPr>
            <a:fld id="{B92DFA7D-A31A-4CF4-8057-9896266A7573}" type="slidenum">
              <a:rPr lang="en-GB" smtClean="0"/>
              <a:pPr defTabSz="899574">
                <a:defRPr/>
              </a:pPr>
              <a:t>19</a:t>
            </a:fld>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b="1"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8525" eaLnBrk="0" hangingPunct="0">
              <a:defRPr>
                <a:solidFill>
                  <a:schemeClr val="tx1"/>
                </a:solidFill>
                <a:latin typeface="Arial" pitchFamily="34" charset="0"/>
                <a:cs typeface="Arial" pitchFamily="34" charset="0"/>
              </a:defRPr>
            </a:lvl1pPr>
            <a:lvl2pPr marL="742950" indent="-285750" defTabSz="898525" eaLnBrk="0" hangingPunct="0">
              <a:defRPr>
                <a:solidFill>
                  <a:schemeClr val="tx1"/>
                </a:solidFill>
                <a:latin typeface="Arial" pitchFamily="34" charset="0"/>
                <a:cs typeface="Arial" pitchFamily="34" charset="0"/>
              </a:defRPr>
            </a:lvl2pPr>
            <a:lvl3pPr marL="1143000" indent="-228600" defTabSz="898525" eaLnBrk="0" hangingPunct="0">
              <a:defRPr>
                <a:solidFill>
                  <a:schemeClr val="tx1"/>
                </a:solidFill>
                <a:latin typeface="Arial" pitchFamily="34" charset="0"/>
                <a:cs typeface="Arial" pitchFamily="34" charset="0"/>
              </a:defRPr>
            </a:lvl3pPr>
            <a:lvl4pPr marL="1600200" indent="-228600" defTabSz="898525" eaLnBrk="0" hangingPunct="0">
              <a:defRPr>
                <a:solidFill>
                  <a:schemeClr val="tx1"/>
                </a:solidFill>
                <a:latin typeface="Arial" pitchFamily="34" charset="0"/>
                <a:cs typeface="Arial" pitchFamily="34" charset="0"/>
              </a:defRPr>
            </a:lvl4pPr>
            <a:lvl5pPr marL="2057400" indent="-228600" defTabSz="898525" eaLnBrk="0" hangingPunct="0">
              <a:defRPr>
                <a:solidFill>
                  <a:schemeClr val="tx1"/>
                </a:solidFill>
                <a:latin typeface="Arial" pitchFamily="34" charset="0"/>
                <a:cs typeface="Arial" pitchFamily="34" charset="0"/>
              </a:defRPr>
            </a:lvl5pPr>
            <a:lvl6pPr marL="2514600" indent="-228600" defTabSz="8985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85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85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8525"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9B2AA080-3C4A-4570-A59C-8DA3049326E9}" type="slidenum">
              <a:rPr lang="en-ZA" smtClean="0"/>
              <a:pPr eaLnBrk="1" fontAlgn="base" hangingPunct="1">
                <a:spcBef>
                  <a:spcPct val="0"/>
                </a:spcBef>
                <a:spcAft>
                  <a:spcPct val="0"/>
                </a:spcAft>
              </a:pPr>
              <a:t>20</a:t>
            </a:fld>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1907A3-E1D8-45AA-9B43-699F82B4D7B9}"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2ADFE-FFDC-49FD-8E22-5533FABE9A0E}" type="slidenum">
              <a:rPr lang="en-US"/>
              <a:pPr>
                <a:defRPr/>
              </a:pPr>
              <a:t>‹#›</a:t>
            </a:fld>
            <a:endParaRPr lang="en-US"/>
          </a:p>
        </p:txBody>
      </p:sp>
    </p:spTree>
    <p:extLst>
      <p:ext uri="{BB962C8B-B14F-4D97-AF65-F5344CB8AC3E}">
        <p14:creationId xmlns:p14="http://schemas.microsoft.com/office/powerpoint/2010/main" val="588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D07EBD-C8FC-4026-B58A-646D12A6D38B}"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B7DF8-8A44-4C27-8847-E8A94C5D9FEB}" type="slidenum">
              <a:rPr lang="en-US"/>
              <a:pPr>
                <a:defRPr/>
              </a:pPr>
              <a:t>‹#›</a:t>
            </a:fld>
            <a:endParaRPr lang="en-US"/>
          </a:p>
        </p:txBody>
      </p:sp>
    </p:spTree>
    <p:extLst>
      <p:ext uri="{BB962C8B-B14F-4D97-AF65-F5344CB8AC3E}">
        <p14:creationId xmlns:p14="http://schemas.microsoft.com/office/powerpoint/2010/main" val="318453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FE1F44-64DD-44D0-82CD-5038E2AB7F18}"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F236A-6157-4FFE-A430-30DDFDBD8FF6}" type="slidenum">
              <a:rPr lang="en-US"/>
              <a:pPr>
                <a:defRPr/>
              </a:pPr>
              <a:t>‹#›</a:t>
            </a:fld>
            <a:endParaRPr lang="en-US"/>
          </a:p>
        </p:txBody>
      </p:sp>
    </p:spTree>
    <p:extLst>
      <p:ext uri="{BB962C8B-B14F-4D97-AF65-F5344CB8AC3E}">
        <p14:creationId xmlns:p14="http://schemas.microsoft.com/office/powerpoint/2010/main" val="108859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sz="1400" b="0">
                <a:solidFill>
                  <a:srgbClr val="000000"/>
                </a:solidFill>
                <a:latin typeface="+mn-lt"/>
              </a:defRPr>
            </a:lvl1pPr>
          </a:lstStyle>
          <a:p>
            <a:pPr>
              <a:defRPr/>
            </a:pPr>
            <a:fld id="{17BC1089-4A99-4031-BD57-6CEE488C9361}" type="slidenum">
              <a:rPr lang="en-US"/>
              <a:pPr>
                <a:defRPr/>
              </a:pPr>
              <a:t>‹#›</a:t>
            </a:fld>
            <a:endParaRPr lang="en-US"/>
          </a:p>
        </p:txBody>
      </p:sp>
    </p:spTree>
    <p:extLst>
      <p:ext uri="{BB962C8B-B14F-4D97-AF65-F5344CB8AC3E}">
        <p14:creationId xmlns:p14="http://schemas.microsoft.com/office/powerpoint/2010/main" val="23761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98B550E-94BC-4CB7-B5DA-89CF3BF2BD21}"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0286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026E3CD-B94A-483B-A592-BF8FBDBE2028}"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08200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853D2D75-D47A-46A5-9C3B-FE466D53452D}"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173773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0E16C0F9-F833-416B-A89E-0B97D229BD3C}"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03702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1A4AA71E-4419-47A6-92C1-7A5DB8384D63}"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776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FF32314-C87A-456E-969F-4377DCCC7A62}"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53240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24127EE-DA4D-40B3-BC2A-FC46B5D3291B}"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78451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3C540E-ABE3-4B59-B0FD-0B495FDA8609}"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2BA1E-71D2-4B9C-963C-84B1AC55500C}" type="slidenum">
              <a:rPr lang="en-US"/>
              <a:pPr>
                <a:defRPr/>
              </a:pPr>
              <a:t>‹#›</a:t>
            </a:fld>
            <a:endParaRPr lang="en-US"/>
          </a:p>
        </p:txBody>
      </p:sp>
    </p:spTree>
    <p:extLst>
      <p:ext uri="{BB962C8B-B14F-4D97-AF65-F5344CB8AC3E}">
        <p14:creationId xmlns:p14="http://schemas.microsoft.com/office/powerpoint/2010/main" val="423866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370037D-E309-4D24-B8A2-E42883154D98}"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38770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1E1A647-C677-4AF5-ABC8-25095D124C16}"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80949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AE5C013-0459-48BF-A37B-8C7DD866C078}" type="slidenum">
              <a:rPr lang="en-US"/>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390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DECA6E-AE95-44C3-8827-B34783D57D34}" type="datetimeFigureOut">
              <a:rPr lang="en-US"/>
              <a:pPr>
                <a:defRPr/>
              </a:pPr>
              <a:t>3/22/2016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54274-1BF3-482A-9803-E6FA89F93AA7}" type="slidenum">
              <a:rPr lang="en-US"/>
              <a:pPr>
                <a:defRPr/>
              </a:pPr>
              <a:t>‹#›</a:t>
            </a:fld>
            <a:endParaRPr lang="en-US"/>
          </a:p>
        </p:txBody>
      </p:sp>
    </p:spTree>
    <p:extLst>
      <p:ext uri="{BB962C8B-B14F-4D97-AF65-F5344CB8AC3E}">
        <p14:creationId xmlns:p14="http://schemas.microsoft.com/office/powerpoint/2010/main" val="398392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30AB23-3D66-4DC3-AEFA-45C7E367D92B}"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A5D9A2-0B34-4CE5-8D78-12F0929EC187}" type="slidenum">
              <a:rPr lang="en-US"/>
              <a:pPr>
                <a:defRPr/>
              </a:pPr>
              <a:t>‹#›</a:t>
            </a:fld>
            <a:endParaRPr lang="en-US"/>
          </a:p>
        </p:txBody>
      </p:sp>
    </p:spTree>
    <p:extLst>
      <p:ext uri="{BB962C8B-B14F-4D97-AF65-F5344CB8AC3E}">
        <p14:creationId xmlns:p14="http://schemas.microsoft.com/office/powerpoint/2010/main" val="269448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7AF14C-BDE6-4215-A11A-01FA3030DEA4}" type="datetimeFigureOut">
              <a:rPr lang="en-US"/>
              <a:pPr>
                <a:defRPr/>
              </a:pPr>
              <a:t>3/22/2016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A037C7-429C-4418-BC3F-4487BFB6818E}" type="slidenum">
              <a:rPr lang="en-US"/>
              <a:pPr>
                <a:defRPr/>
              </a:pPr>
              <a:t>‹#›</a:t>
            </a:fld>
            <a:endParaRPr lang="en-US"/>
          </a:p>
        </p:txBody>
      </p:sp>
    </p:spTree>
    <p:extLst>
      <p:ext uri="{BB962C8B-B14F-4D97-AF65-F5344CB8AC3E}">
        <p14:creationId xmlns:p14="http://schemas.microsoft.com/office/powerpoint/2010/main" val="14710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8AE717-6944-4E72-B79A-349115FECBC6}" type="datetimeFigureOut">
              <a:rPr lang="en-US"/>
              <a:pPr>
                <a:defRPr/>
              </a:pPr>
              <a:t>3/22/2016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8FC502-E971-4EF1-884B-C3F840047AED}" type="slidenum">
              <a:rPr lang="en-US"/>
              <a:pPr>
                <a:defRPr/>
              </a:pPr>
              <a:t>‹#›</a:t>
            </a:fld>
            <a:endParaRPr lang="en-US"/>
          </a:p>
        </p:txBody>
      </p:sp>
    </p:spTree>
    <p:extLst>
      <p:ext uri="{BB962C8B-B14F-4D97-AF65-F5344CB8AC3E}">
        <p14:creationId xmlns:p14="http://schemas.microsoft.com/office/powerpoint/2010/main" val="254028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1B72A2-C50E-4CAD-97EC-B9388B6D0794}" type="datetimeFigureOut">
              <a:rPr lang="en-US"/>
              <a:pPr>
                <a:defRPr/>
              </a:pPr>
              <a:t>3/22/2016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2D1DF7-B21D-438D-B72F-38D4D5214C24}" type="slidenum">
              <a:rPr lang="en-US"/>
              <a:pPr>
                <a:defRPr/>
              </a:pPr>
              <a:t>‹#›</a:t>
            </a:fld>
            <a:endParaRPr lang="en-US"/>
          </a:p>
        </p:txBody>
      </p:sp>
    </p:spTree>
    <p:extLst>
      <p:ext uri="{BB962C8B-B14F-4D97-AF65-F5344CB8AC3E}">
        <p14:creationId xmlns:p14="http://schemas.microsoft.com/office/powerpoint/2010/main" val="33539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ACAE54-DE08-434D-8B1E-9236670916D2}"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71CE0B-97BD-4181-8AD5-2CC36EF74551}" type="slidenum">
              <a:rPr lang="en-US"/>
              <a:pPr>
                <a:defRPr/>
              </a:pPr>
              <a:t>‹#›</a:t>
            </a:fld>
            <a:endParaRPr lang="en-US"/>
          </a:p>
        </p:txBody>
      </p:sp>
    </p:spTree>
    <p:extLst>
      <p:ext uri="{BB962C8B-B14F-4D97-AF65-F5344CB8AC3E}">
        <p14:creationId xmlns:p14="http://schemas.microsoft.com/office/powerpoint/2010/main" val="321764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C60F1-4A09-4874-984D-2E949A4641F6}" type="datetimeFigureOut">
              <a:rPr lang="en-US"/>
              <a:pPr>
                <a:defRPr/>
              </a:pPr>
              <a:t>3/22/2016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54B453-DF1E-4296-B7E2-2E16285FE5FA}" type="slidenum">
              <a:rPr lang="en-US"/>
              <a:pPr>
                <a:defRPr/>
              </a:pPr>
              <a:t>‹#›</a:t>
            </a:fld>
            <a:endParaRPr lang="en-US"/>
          </a:p>
        </p:txBody>
      </p:sp>
    </p:spTree>
    <p:extLst>
      <p:ext uri="{BB962C8B-B14F-4D97-AF65-F5344CB8AC3E}">
        <p14:creationId xmlns:p14="http://schemas.microsoft.com/office/powerpoint/2010/main" val="73679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5576BA-2E2D-427A-9DC3-49213E56EBB0}" type="datetimeFigureOut">
              <a:rPr lang="en-US"/>
              <a:pPr>
                <a:defRPr/>
              </a:pPr>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09DDD6-8A33-4B96-8154-1CBC1FD3C7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owerpoint Presentation 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rgbClr val="808080"/>
                </a:solidFill>
                <a:latin typeface="Arial Bold Italic" pitchFamily="1" charset="0"/>
                <a:ea typeface="+mn-ea"/>
                <a:cs typeface="+mn-cs"/>
              </a:defRPr>
            </a:lvl1pPr>
          </a:lstStyle>
          <a:p>
            <a:pPr>
              <a:defRPr/>
            </a:pPr>
            <a:fld id="{02C0B070-3283-48B6-A2C8-D5F9782B0508}"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2"/>
          <p:cNvSpPr>
            <a:spLocks noGrp="1" noChangeArrowheads="1"/>
          </p:cNvSpPr>
          <p:nvPr>
            <p:ph type="ctrTitle" idx="4294967295"/>
          </p:nvPr>
        </p:nvSpPr>
        <p:spPr>
          <a:xfrm>
            <a:off x="322263" y="908050"/>
            <a:ext cx="8532812" cy="2881313"/>
          </a:xfrm>
        </p:spPr>
        <p:txBody>
          <a:bodyPr rtlCol="0">
            <a:normAutofit fontScale="90000"/>
          </a:bodyPr>
          <a:lstStyle/>
          <a:p>
            <a:pPr eaLnBrk="1" fontAlgn="auto" hangingPunct="1">
              <a:spcAft>
                <a:spcPts val="0"/>
              </a:spcAft>
              <a:defRPr/>
            </a:pPr>
            <a:r>
              <a:rPr lang="en-US" sz="3400" dirty="0" smtClean="0">
                <a:latin typeface="Arial Bold" pitchFamily="1" charset="0"/>
                <a:ea typeface="Osaka" pitchFamily="1" charset="-128"/>
              </a:rPr>
              <a:t/>
            </a:r>
            <a:br>
              <a:rPr lang="en-US" sz="3400" dirty="0" smtClean="0">
                <a:latin typeface="Arial Bold" pitchFamily="1" charset="0"/>
                <a:ea typeface="Osaka" pitchFamily="1" charset="-128"/>
              </a:rPr>
            </a:br>
            <a:r>
              <a:rPr lang="en-ZA" sz="3200" b="1" dirty="0">
                <a:solidFill>
                  <a:schemeClr val="bg1"/>
                </a:solidFill>
                <a:latin typeface="Arial Bold" pitchFamily="34" charset="0"/>
                <a:ea typeface="Osaka"/>
                <a:cs typeface="Osaka"/>
              </a:rPr>
              <a:t>Demystifying Standard Chart of Accounts </a:t>
            </a:r>
            <a:r>
              <a:rPr lang="en-ZA" sz="3200" b="1" dirty="0" smtClean="0">
                <a:solidFill>
                  <a:schemeClr val="bg1"/>
                </a:solidFill>
                <a:latin typeface="Arial Bold" pitchFamily="34" charset="0"/>
                <a:ea typeface="Osaka"/>
                <a:cs typeface="Osaka"/>
              </a:rPr>
              <a:t>(</a:t>
            </a:r>
            <a:r>
              <a:rPr lang="en-ZA" sz="2800" b="1" dirty="0" smtClean="0">
                <a:solidFill>
                  <a:schemeClr val="bg1"/>
                </a:solidFill>
                <a:latin typeface="Arial Bold" pitchFamily="34" charset="0"/>
                <a:ea typeface="Osaka"/>
                <a:cs typeface="Osaka"/>
              </a:rPr>
              <a:t>m</a:t>
            </a:r>
            <a:r>
              <a:rPr lang="en-ZA" sz="3200" b="1" dirty="0" smtClean="0">
                <a:solidFill>
                  <a:schemeClr val="bg1"/>
                </a:solidFill>
                <a:latin typeface="Arial Bold" pitchFamily="34" charset="0"/>
                <a:ea typeface="Osaka"/>
                <a:cs typeface="Osaka"/>
              </a:rPr>
              <a:t>SCOA)</a:t>
            </a:r>
            <a:br>
              <a:rPr lang="en-ZA" sz="3200" b="1" dirty="0" smtClean="0">
                <a:solidFill>
                  <a:schemeClr val="bg1"/>
                </a:solidFill>
                <a:latin typeface="Arial Bold" pitchFamily="34" charset="0"/>
                <a:ea typeface="Osaka"/>
                <a:cs typeface="Osaka"/>
              </a:rPr>
            </a:br>
            <a:r>
              <a:rPr lang="en-ZA" sz="3200" b="1" dirty="0">
                <a:solidFill>
                  <a:schemeClr val="bg1"/>
                </a:solidFill>
                <a:latin typeface="Arial Bold" pitchFamily="34" charset="0"/>
                <a:ea typeface="Osaka"/>
                <a:cs typeface="Osaka"/>
              </a:rPr>
              <a:t/>
            </a:r>
            <a:br>
              <a:rPr lang="en-ZA" sz="3200" b="1" dirty="0">
                <a:solidFill>
                  <a:schemeClr val="bg1"/>
                </a:solidFill>
                <a:latin typeface="Arial Bold" pitchFamily="34" charset="0"/>
                <a:ea typeface="Osaka"/>
                <a:cs typeface="Osaka"/>
              </a:rPr>
            </a:br>
            <a:r>
              <a:rPr lang="en-ZA" sz="3200" b="1" dirty="0" smtClean="0">
                <a:latin typeface="Arial Bold" pitchFamily="34" charset="0"/>
                <a:ea typeface="Osaka"/>
                <a:cs typeface="Osaka"/>
              </a:rPr>
              <a:t>Chapter 1 – Introduction to standard chart of Accounts (mSCOA)</a:t>
            </a:r>
            <a:r>
              <a:rPr lang="en-US" sz="3200" dirty="0">
                <a:latin typeface="Arial Bold" pitchFamily="34" charset="0"/>
                <a:ea typeface="Osaka"/>
                <a:cs typeface="Osaka"/>
              </a:rPr>
              <a:t/>
            </a:r>
            <a:br>
              <a:rPr lang="en-US" sz="3200" dirty="0">
                <a:latin typeface="Arial Bold" pitchFamily="34" charset="0"/>
                <a:ea typeface="Osaka"/>
                <a:cs typeface="Osaka"/>
              </a:rPr>
            </a:br>
            <a:endParaRPr lang="en-US" sz="2800" dirty="0" smtClean="0">
              <a:latin typeface="Arial Bold" pitchFamily="1" charset="0"/>
              <a:ea typeface="Osaka" pitchFamily="1" charset="-128"/>
            </a:endParaRPr>
          </a:p>
        </p:txBody>
      </p:sp>
      <p:sp>
        <p:nvSpPr>
          <p:cNvPr id="14340" name="Rectangle 14"/>
          <p:cNvSpPr>
            <a:spLocks noChangeArrowheads="1"/>
          </p:cNvSpPr>
          <p:nvPr/>
        </p:nvSpPr>
        <p:spPr bwMode="auto">
          <a:xfrm>
            <a:off x="993775" y="47640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b="1">
                <a:solidFill>
                  <a:schemeClr val="bg1"/>
                </a:solidFill>
                <a:latin typeface="Calibri" pitchFamily="34" charset="0"/>
                <a:ea typeface="Osaka"/>
                <a:cs typeface="Osaka"/>
              </a:rPr>
              <a:t>Presented by National Treasury: Chief Directorate Local Government Budget Analysis</a:t>
            </a:r>
          </a:p>
          <a:p>
            <a:pPr algn="r">
              <a:spcBef>
                <a:spcPct val="20000"/>
              </a:spcBef>
            </a:pPr>
            <a:r>
              <a:rPr lang="en-US" sz="1000" b="1">
                <a:solidFill>
                  <a:schemeClr val="bg1"/>
                </a:solidFill>
                <a:latin typeface="Calibri" pitchFamily="34" charset="0"/>
                <a:ea typeface="Osaka"/>
                <a:cs typeface="Osaka"/>
              </a:rPr>
              <a:t> </a:t>
            </a:r>
            <a:endParaRPr lang="en-US" sz="1000">
              <a:solidFill>
                <a:schemeClr val="bg1"/>
              </a:solidFill>
              <a:latin typeface="Calibri" pitchFamily="34" charset="0"/>
              <a:ea typeface="Osaka"/>
              <a:cs typeface="Osa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mtClean="0"/>
              <a:t>The road to mSCOA – Legislative overview</a:t>
            </a:r>
          </a:p>
        </p:txBody>
      </p:sp>
      <p:sp>
        <p:nvSpPr>
          <p:cNvPr id="4" name="Slide Number Placeholder 3"/>
          <p:cNvSpPr>
            <a:spLocks noGrp="1"/>
          </p:cNvSpPr>
          <p:nvPr>
            <p:ph type="sldNum" sz="quarter" idx="12"/>
          </p:nvPr>
        </p:nvSpPr>
        <p:spPr/>
        <p:txBody>
          <a:bodyPr/>
          <a:lstStyle/>
          <a:p>
            <a:pPr>
              <a:defRPr/>
            </a:pPr>
            <a:fld id="{F890B590-9544-465A-81A2-4F437900048F}" type="slidenum">
              <a:rPr lang="en-US" smtClean="0"/>
              <a:pPr>
                <a:defRPr/>
              </a:pPr>
              <a:t>10</a:t>
            </a:fld>
            <a:endParaRPr lang="en-US" sz="1400" b="0">
              <a:solidFill>
                <a:srgbClr val="000000"/>
              </a:solidFill>
              <a:latin typeface="Arial"/>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68413"/>
            <a:ext cx="894397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143000"/>
          </a:xfrm>
        </p:spPr>
        <p:txBody>
          <a:bodyPr/>
          <a:lstStyle/>
          <a:p>
            <a:r>
              <a:rPr lang="en-ZA" smtClean="0"/>
              <a:t>The Road to mSCOA – Legal framework</a:t>
            </a:r>
            <a:endParaRPr lang="en-ZA" b="1" i="1" smtClean="0"/>
          </a:p>
        </p:txBody>
      </p:sp>
      <p:sp>
        <p:nvSpPr>
          <p:cNvPr id="3" name="Vertical Text Placeholder 2"/>
          <p:cNvSpPr>
            <a:spLocks noGrp="1"/>
          </p:cNvSpPr>
          <p:nvPr>
            <p:ph type="body" orient="vert" idx="1"/>
          </p:nvPr>
        </p:nvSpPr>
        <p:spPr>
          <a:xfrm>
            <a:off x="152400" y="1295400"/>
            <a:ext cx="8763000" cy="4725988"/>
          </a:xfrm>
        </p:spPr>
        <p:txBody>
          <a:bodyPr vert="horz">
            <a:normAutofit fontScale="85000" lnSpcReduction="20000"/>
          </a:bodyPr>
          <a:lstStyle/>
          <a:p>
            <a:pPr marL="0" indent="0">
              <a:spcAft>
                <a:spcPts val="1200"/>
              </a:spcAft>
              <a:buFontTx/>
              <a:buNone/>
              <a:defRPr/>
            </a:pPr>
            <a:r>
              <a:rPr lang="en-US" sz="2400" b="1" i="1" dirty="0" smtClean="0"/>
              <a:t>Constitutional </a:t>
            </a:r>
            <a:r>
              <a:rPr lang="en-US" sz="2400" b="1" i="1" dirty="0"/>
              <a:t>Requirements</a:t>
            </a:r>
            <a:endParaRPr lang="en-US" sz="2800" b="1" dirty="0" smtClean="0"/>
          </a:p>
          <a:p>
            <a:pPr marL="0" indent="0">
              <a:spcAft>
                <a:spcPts val="1200"/>
              </a:spcAft>
              <a:buFontTx/>
              <a:buNone/>
              <a:defRPr/>
            </a:pPr>
            <a:r>
              <a:rPr lang="en-US" sz="2800" b="1" dirty="0" smtClean="0"/>
              <a:t>Section 216(1) of the Constitution states that: </a:t>
            </a:r>
          </a:p>
          <a:p>
            <a:pPr marL="0" indent="0">
              <a:spcAft>
                <a:spcPts val="1200"/>
              </a:spcAft>
              <a:buFontTx/>
              <a:buNone/>
              <a:defRPr/>
            </a:pPr>
            <a:r>
              <a:rPr lang="en-US" sz="2400" dirty="0" smtClean="0"/>
              <a:t>National legislation must establish a National </a:t>
            </a:r>
            <a:r>
              <a:rPr lang="en-US" sz="2400" dirty="0"/>
              <a:t>T</a:t>
            </a:r>
            <a:r>
              <a:rPr lang="en-US" sz="2400" dirty="0" smtClean="0"/>
              <a:t>reasury and prescribe measures to ensure both transparency and expenditure control in each sphere of government, by introducing -</a:t>
            </a:r>
          </a:p>
          <a:p>
            <a:pPr marL="723900" lvl="1" indent="-38100">
              <a:spcAft>
                <a:spcPts val="1200"/>
              </a:spcAft>
              <a:buFontTx/>
              <a:buAutoNum type="alphaLcParenBoth"/>
              <a:defRPr/>
            </a:pPr>
            <a:r>
              <a:rPr lang="en-US" sz="2400" dirty="0" smtClean="0"/>
              <a:t> Generally </a:t>
            </a:r>
            <a:r>
              <a:rPr lang="en-US" sz="2400" dirty="0" err="1" smtClean="0"/>
              <a:t>recognised</a:t>
            </a:r>
            <a:r>
              <a:rPr lang="en-US" sz="2400" dirty="0" smtClean="0"/>
              <a:t> accounting practice</a:t>
            </a:r>
          </a:p>
          <a:p>
            <a:pPr marL="723900" lvl="1" indent="-38100">
              <a:spcAft>
                <a:spcPts val="1200"/>
              </a:spcAft>
              <a:buFontTx/>
              <a:buNone/>
              <a:defRPr/>
            </a:pPr>
            <a:r>
              <a:rPr lang="en-US" i="1" dirty="0"/>
              <a:t>        </a:t>
            </a:r>
            <a:r>
              <a:rPr lang="en-US" i="1" dirty="0" smtClean="0"/>
              <a:t>(GRAP </a:t>
            </a:r>
            <a:r>
              <a:rPr lang="en-US" i="1" dirty="0"/>
              <a:t>– OAG)</a:t>
            </a:r>
            <a:endParaRPr lang="en-US" sz="2400" dirty="0" smtClean="0"/>
          </a:p>
          <a:p>
            <a:pPr marL="723900" lvl="1" indent="-38100">
              <a:spcAft>
                <a:spcPts val="1200"/>
              </a:spcAft>
              <a:buFontTx/>
              <a:buNone/>
              <a:defRPr/>
            </a:pPr>
            <a:r>
              <a:rPr lang="en-US" sz="2400" dirty="0" smtClean="0"/>
              <a:t>(b) Uniform expenditure classifications; and </a:t>
            </a:r>
          </a:p>
          <a:p>
            <a:pPr marL="723900" lvl="1" indent="-38100">
              <a:spcAft>
                <a:spcPts val="1200"/>
              </a:spcAft>
              <a:buFontTx/>
              <a:buNone/>
              <a:defRPr/>
            </a:pPr>
            <a:r>
              <a:rPr lang="en-US" i="1" dirty="0"/>
              <a:t>	        (Standard Chart of Accounts / General Leger)</a:t>
            </a:r>
            <a:endParaRPr lang="en-US" sz="2400" dirty="0" smtClean="0"/>
          </a:p>
          <a:p>
            <a:pPr marL="723900" lvl="1" indent="-38100">
              <a:spcAft>
                <a:spcPts val="1200"/>
              </a:spcAft>
              <a:buFontTx/>
              <a:buNone/>
              <a:defRPr/>
            </a:pPr>
            <a:r>
              <a:rPr lang="en-US" sz="2400" dirty="0" smtClean="0"/>
              <a:t>(c) Uniform treasury norms and</a:t>
            </a:r>
            <a:r>
              <a:rPr lang="en-US" dirty="0" smtClean="0"/>
              <a:t> </a:t>
            </a:r>
            <a:r>
              <a:rPr lang="en-US" sz="2400" dirty="0" smtClean="0"/>
              <a:t>standards</a:t>
            </a:r>
          </a:p>
          <a:p>
            <a:pPr marL="1790700" lvl="2" indent="-457200">
              <a:spcAft>
                <a:spcPts val="1200"/>
              </a:spcAft>
              <a:buFont typeface="Wingdings" pitchFamily="2" charset="2"/>
              <a:buNone/>
              <a:defRPr/>
            </a:pPr>
            <a:r>
              <a:rPr lang="en-US" sz="1800" i="1" dirty="0" smtClean="0"/>
              <a:t> </a:t>
            </a:r>
            <a:r>
              <a:rPr lang="en-US" i="1" dirty="0"/>
              <a:t>(MFMA, Regulations, Circulars and Guidelines)</a:t>
            </a:r>
          </a:p>
          <a:p>
            <a:pPr marL="0" indent="0">
              <a:buFontTx/>
              <a:buNone/>
              <a:defRPr/>
            </a:pPr>
            <a:endParaRPr lang="en-ZA" dirty="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7134C0F-489D-4675-A6CC-DEE99E961D5A}" type="slidenum">
              <a:rPr lang="en-US" smtClean="0">
                <a:solidFill>
                  <a:srgbClr val="808080"/>
                </a:solidFill>
                <a:latin typeface="Arial Bold Italic" pitchFamily="34" charset="0"/>
                <a:cs typeface="Osaka"/>
              </a:rPr>
              <a:pPr fontAlgn="base">
                <a:spcBef>
                  <a:spcPct val="0"/>
                </a:spcBef>
                <a:spcAft>
                  <a:spcPct val="0"/>
                </a:spcAft>
              </a:pPr>
              <a:t>11</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76200"/>
            <a:ext cx="7772400" cy="1066800"/>
          </a:xfrm>
        </p:spPr>
        <p:txBody>
          <a:bodyPr/>
          <a:lstStyle/>
          <a:p>
            <a:r>
              <a:rPr lang="en-ZA" smtClean="0"/>
              <a:t>The Road to mSCOA – Legal framework</a:t>
            </a:r>
            <a:endParaRPr lang="en-ZA" b="1" i="1" smtClean="0"/>
          </a:p>
        </p:txBody>
      </p:sp>
      <p:sp>
        <p:nvSpPr>
          <p:cNvPr id="23555" name="Vertical Text Placeholder 2"/>
          <p:cNvSpPr>
            <a:spLocks noGrp="1"/>
          </p:cNvSpPr>
          <p:nvPr>
            <p:ph type="body" orient="vert" idx="1"/>
          </p:nvPr>
        </p:nvSpPr>
        <p:spPr>
          <a:xfrm>
            <a:off x="152400" y="1196975"/>
            <a:ext cx="8763000" cy="4670425"/>
          </a:xfrm>
        </p:spPr>
        <p:txBody>
          <a:bodyPr vert="horz"/>
          <a:lstStyle/>
          <a:p>
            <a:pPr marL="0" indent="0">
              <a:spcBef>
                <a:spcPts val="0"/>
              </a:spcBef>
              <a:spcAft>
                <a:spcPts val="1200"/>
              </a:spcAft>
              <a:buFontTx/>
              <a:buNone/>
              <a:defRPr/>
            </a:pPr>
            <a:r>
              <a:rPr lang="en-US" b="1" dirty="0" smtClean="0"/>
              <a:t>MFMA Requirements</a:t>
            </a:r>
          </a:p>
          <a:p>
            <a:pPr marL="0" indent="0">
              <a:spcBef>
                <a:spcPts val="0"/>
              </a:spcBef>
              <a:spcAft>
                <a:spcPts val="1200"/>
              </a:spcAft>
              <a:buFontTx/>
              <a:buNone/>
              <a:defRPr/>
            </a:pPr>
            <a:r>
              <a:rPr lang="en-US" b="1" dirty="0" smtClean="0"/>
              <a:t>Section 168 (1) of the MFMA states that: </a:t>
            </a:r>
          </a:p>
          <a:p>
            <a:pPr marL="0" indent="0">
              <a:spcBef>
                <a:spcPts val="0"/>
              </a:spcBef>
              <a:spcAft>
                <a:spcPts val="1200"/>
              </a:spcAft>
              <a:buFontTx/>
              <a:buNone/>
              <a:defRPr/>
            </a:pPr>
            <a:r>
              <a:rPr lang="en-US" sz="2400" dirty="0" smtClean="0"/>
              <a:t>The Minister (of Finance), acting with the concurrence of the Cabinet member responsible for local government, may make regulations for, among other things – </a:t>
            </a:r>
          </a:p>
          <a:p>
            <a:pPr marL="457200" lvl="1" indent="0">
              <a:spcBef>
                <a:spcPts val="0"/>
              </a:spcBef>
              <a:spcAft>
                <a:spcPts val="1200"/>
              </a:spcAft>
              <a:buFontTx/>
              <a:buNone/>
              <a:defRPr/>
            </a:pPr>
            <a:endParaRPr lang="en-US" sz="2400" dirty="0" smtClean="0"/>
          </a:p>
          <a:p>
            <a:pPr marL="914400" lvl="1" indent="-457200">
              <a:spcBef>
                <a:spcPts val="0"/>
              </a:spcBef>
              <a:spcAft>
                <a:spcPts val="1200"/>
              </a:spcAft>
              <a:buFontTx/>
              <a:buAutoNum type="alphaLcParenBoth"/>
              <a:defRPr/>
            </a:pPr>
            <a:r>
              <a:rPr lang="en-US" sz="2400" dirty="0" smtClean="0"/>
              <a:t>any matter that may be prescribed …and…</a:t>
            </a:r>
          </a:p>
          <a:p>
            <a:pPr marL="914400" lvl="1" indent="-457200">
              <a:spcBef>
                <a:spcPts val="0"/>
              </a:spcBef>
              <a:spcAft>
                <a:spcPts val="1200"/>
              </a:spcAft>
              <a:buFontTx/>
              <a:buAutoNum type="alphaLcParenBoth"/>
              <a:defRPr/>
            </a:pPr>
            <a:endParaRPr lang="en-US" sz="2400" dirty="0" smtClean="0"/>
          </a:p>
          <a:p>
            <a:pPr marL="457200" lvl="1" indent="0">
              <a:spcBef>
                <a:spcPts val="0"/>
              </a:spcBef>
              <a:spcAft>
                <a:spcPts val="1200"/>
              </a:spcAft>
              <a:buFontTx/>
              <a:buNone/>
              <a:defRPr/>
            </a:pPr>
            <a:r>
              <a:rPr lang="en-US" sz="2400" dirty="0" smtClean="0"/>
              <a:t>(p) any other matter that may facilitate the enforcement and administration of the Act</a:t>
            </a:r>
          </a:p>
          <a:p>
            <a:pPr marL="457200" lvl="1" indent="0">
              <a:buFontTx/>
              <a:buNone/>
              <a:defRPr/>
            </a:pPr>
            <a:endParaRPr lang="en-US" sz="2400" dirty="0"/>
          </a:p>
          <a:p>
            <a:pPr marL="457200" lvl="1" indent="0">
              <a:buFontTx/>
              <a:buNone/>
              <a:defRPr/>
            </a:pPr>
            <a:endParaRPr lang="en-ZA"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EA454D2A-16FC-40C2-9EC7-FC5E90E9B217}" type="slidenum">
              <a:rPr lang="en-US" smtClean="0">
                <a:solidFill>
                  <a:srgbClr val="808080"/>
                </a:solidFill>
                <a:latin typeface="Arial Bold Italic" pitchFamily="34" charset="0"/>
                <a:cs typeface="Osaka"/>
              </a:rPr>
              <a:pPr fontAlgn="base">
                <a:spcBef>
                  <a:spcPct val="0"/>
                </a:spcBef>
                <a:spcAft>
                  <a:spcPct val="0"/>
                </a:spcAft>
              </a:pPr>
              <a:t>12</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6200"/>
            <a:ext cx="9144000" cy="1066800"/>
          </a:xfrm>
        </p:spPr>
        <p:txBody>
          <a:bodyPr/>
          <a:lstStyle/>
          <a:p>
            <a:r>
              <a:rPr lang="en-ZA" smtClean="0"/>
              <a:t>The Road to mSCOA – The Regulations</a:t>
            </a:r>
            <a:endParaRPr lang="en-ZA" b="1" smtClean="0"/>
          </a:p>
        </p:txBody>
      </p:sp>
      <p:sp>
        <p:nvSpPr>
          <p:cNvPr id="26627" name="Vertical Text Placeholder 2"/>
          <p:cNvSpPr>
            <a:spLocks noGrp="1"/>
          </p:cNvSpPr>
          <p:nvPr>
            <p:ph type="body" orient="vert" idx="1"/>
          </p:nvPr>
        </p:nvSpPr>
        <p:spPr>
          <a:xfrm>
            <a:off x="0" y="1143000"/>
            <a:ext cx="9144000" cy="5715000"/>
          </a:xfrm>
        </p:spPr>
        <p:txBody>
          <a:bodyPr vert="horz"/>
          <a:lstStyle/>
          <a:p>
            <a:pPr>
              <a:lnSpc>
                <a:spcPct val="110000"/>
              </a:lnSpc>
              <a:spcBef>
                <a:spcPct val="0"/>
              </a:spcBef>
            </a:pPr>
            <a:r>
              <a:rPr lang="en-ZA" smtClean="0"/>
              <a:t>Local Government: Municipal Finance Management Act (56/2003): Municipal Regulations on Standard Chart of Accounts (Gazette No. 37577)</a:t>
            </a:r>
            <a:endParaRPr lang="en-ZA" sz="1800" smtClean="0"/>
          </a:p>
          <a:p>
            <a:pPr lvl="1">
              <a:lnSpc>
                <a:spcPct val="110000"/>
              </a:lnSpc>
              <a:spcBef>
                <a:spcPct val="0"/>
              </a:spcBef>
            </a:pPr>
            <a:r>
              <a:rPr lang="en-ZA" smtClean="0"/>
              <a:t>Key Objectives in preamble</a:t>
            </a:r>
          </a:p>
          <a:p>
            <a:pPr lvl="2"/>
            <a:r>
              <a:rPr lang="en-ZA" sz="1500" smtClean="0"/>
              <a:t>improved data quality and credibility;</a:t>
            </a:r>
          </a:p>
          <a:p>
            <a:pPr lvl="2"/>
            <a:r>
              <a:rPr lang="en-ZA" sz="1500" smtClean="0"/>
              <a:t>the achievement of a greater level of standardisation;</a:t>
            </a:r>
          </a:p>
          <a:p>
            <a:pPr lvl="2"/>
            <a:r>
              <a:rPr lang="en-ZA" sz="1500" smtClean="0"/>
              <a:t>the development of uniform data sets critical for 'whole-of-government‘ reporting;</a:t>
            </a:r>
          </a:p>
          <a:p>
            <a:pPr lvl="2"/>
            <a:r>
              <a:rPr lang="en-ZA" sz="1500" smtClean="0"/>
              <a:t>the standardisation and alignment of the 'local government accountability cycle' by the regulation of not only the budget and in-year reporting formats but also the annual report and annual financial statement formats;</a:t>
            </a:r>
          </a:p>
          <a:p>
            <a:pPr lvl="2"/>
            <a:r>
              <a:rPr lang="en-ZA" sz="1500" smtClean="0"/>
              <a:t>the creation of the opportunity to standardise key business processes with the consequential introduction of further consistency in the management of municipal finances;</a:t>
            </a:r>
          </a:p>
          <a:p>
            <a:pPr lvl="2"/>
            <a:r>
              <a:rPr lang="en-ZA" sz="1500" smtClean="0"/>
              <a:t>improved transparency, accountability and governance through uniform recording of transactions at posting account level detail;</a:t>
            </a:r>
          </a:p>
          <a:p>
            <a:pPr lvl="2"/>
            <a:r>
              <a:rPr lang="en-ZA" sz="1500" smtClean="0"/>
              <a:t>enabling deeper data analysis and sector comparisons to improve financial performance; and</a:t>
            </a:r>
          </a:p>
          <a:p>
            <a:pPr lvl="2"/>
            <a:r>
              <a:rPr lang="en-ZA" sz="1500" smtClean="0"/>
              <a:t>the standardisation of the account classification to facilitate mobility in  financial skills within local government and between local government and other spheres as well as the private sector and to enhance the ability of local government to attract and retain skilled personnel.</a:t>
            </a: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6B07B4BE-3E82-47F0-9460-CB7E2E6ECFF2}" type="slidenum">
              <a:rPr lang="en-US" smtClean="0">
                <a:solidFill>
                  <a:srgbClr val="808080"/>
                </a:solidFill>
                <a:latin typeface="Arial Bold Italic" pitchFamily="34" charset="0"/>
                <a:cs typeface="Osaka"/>
              </a:rPr>
              <a:pPr fontAlgn="base">
                <a:spcBef>
                  <a:spcPct val="0"/>
                </a:spcBef>
                <a:spcAft>
                  <a:spcPct val="0"/>
                </a:spcAft>
              </a:pPr>
              <a:t>13</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76200"/>
            <a:ext cx="9144000" cy="1066800"/>
          </a:xfrm>
        </p:spPr>
        <p:txBody>
          <a:bodyPr/>
          <a:lstStyle/>
          <a:p>
            <a:r>
              <a:rPr lang="en-ZA" smtClean="0"/>
              <a:t>The Road to mSCOA – The Regulations</a:t>
            </a:r>
            <a:endParaRPr lang="en-ZA" b="1" smtClean="0"/>
          </a:p>
        </p:txBody>
      </p:sp>
      <p:sp>
        <p:nvSpPr>
          <p:cNvPr id="27651" name="Vertical Text Placeholder 2"/>
          <p:cNvSpPr>
            <a:spLocks noGrp="1"/>
          </p:cNvSpPr>
          <p:nvPr>
            <p:ph type="body" orient="vert" idx="1"/>
          </p:nvPr>
        </p:nvSpPr>
        <p:spPr>
          <a:xfrm>
            <a:off x="0" y="1143000"/>
            <a:ext cx="9144000" cy="5715000"/>
          </a:xfrm>
        </p:spPr>
        <p:txBody>
          <a:bodyPr vert="horz"/>
          <a:lstStyle/>
          <a:p>
            <a:pPr>
              <a:lnSpc>
                <a:spcPct val="110000"/>
              </a:lnSpc>
              <a:spcBef>
                <a:spcPct val="0"/>
              </a:spcBef>
            </a:pPr>
            <a:r>
              <a:rPr lang="en-ZA" smtClean="0"/>
              <a:t>Object of the regulations</a:t>
            </a:r>
          </a:p>
          <a:p>
            <a:pPr lvl="1"/>
            <a:r>
              <a:rPr lang="en-ZA" smtClean="0"/>
              <a:t>to provide for a national standard for the uniform recording and classification of municipal budget and financial information at a </a:t>
            </a:r>
            <a:r>
              <a:rPr lang="en-ZA" b="1" smtClean="0">
                <a:solidFill>
                  <a:srgbClr val="FF0000"/>
                </a:solidFill>
              </a:rPr>
              <a:t>transaction level</a:t>
            </a:r>
            <a:r>
              <a:rPr lang="en-ZA" smtClean="0"/>
              <a:t> by prescribing a standard chart of accounts for municipalities and municipal entities which</a:t>
            </a:r>
          </a:p>
          <a:p>
            <a:pPr lvl="2"/>
            <a:r>
              <a:rPr lang="en-ZA" smtClean="0"/>
              <a:t>are aligned to the budget formats and accounting standards prescribed for municipalities and municipal entities and with the standard charts of accounts for national and provincial government; and</a:t>
            </a:r>
          </a:p>
          <a:p>
            <a:pPr lvl="2"/>
            <a:r>
              <a:rPr lang="en-ZA" smtClean="0"/>
              <a:t>enable uniform information sets recorded in terms of national norms and standards across the whole of government for the purposes of national policy coordination and reporting, benchmarking and performance measurement in the local government sphere</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90F5F5FC-D37A-4320-899F-A2D9276DF798}" type="slidenum">
              <a:rPr lang="en-US" smtClean="0">
                <a:solidFill>
                  <a:srgbClr val="808080"/>
                </a:solidFill>
                <a:latin typeface="Arial Bold Italic" pitchFamily="34" charset="0"/>
                <a:cs typeface="Osaka"/>
              </a:rPr>
              <a:pPr fontAlgn="base">
                <a:spcBef>
                  <a:spcPct val="0"/>
                </a:spcBef>
                <a:spcAft>
                  <a:spcPct val="0"/>
                </a:spcAft>
              </a:pPr>
              <a:t>14</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6200"/>
            <a:ext cx="9144000" cy="1066800"/>
          </a:xfrm>
        </p:spPr>
        <p:txBody>
          <a:bodyPr/>
          <a:lstStyle/>
          <a:p>
            <a:r>
              <a:rPr lang="en-ZA" smtClean="0"/>
              <a:t>The Road to mSCOA – The Regulations</a:t>
            </a:r>
            <a:endParaRPr lang="en-ZA" b="1" smtClean="0"/>
          </a:p>
        </p:txBody>
      </p:sp>
      <p:sp>
        <p:nvSpPr>
          <p:cNvPr id="28675" name="Vertical Text Placeholder 2"/>
          <p:cNvSpPr>
            <a:spLocks noGrp="1"/>
          </p:cNvSpPr>
          <p:nvPr>
            <p:ph type="body" orient="vert" idx="1"/>
          </p:nvPr>
        </p:nvSpPr>
        <p:spPr>
          <a:xfrm>
            <a:off x="0" y="1143000"/>
            <a:ext cx="9144000" cy="5715000"/>
          </a:xfrm>
        </p:spPr>
        <p:txBody>
          <a:bodyPr vert="horz"/>
          <a:lstStyle/>
          <a:p>
            <a:pPr>
              <a:lnSpc>
                <a:spcPct val="110000"/>
              </a:lnSpc>
              <a:spcBef>
                <a:spcPct val="0"/>
              </a:spcBef>
            </a:pPr>
            <a:r>
              <a:rPr lang="en-ZA" sz="1800" dirty="0" smtClean="0"/>
              <a:t>The regulations apply to all municipalities and municipal entities</a:t>
            </a:r>
          </a:p>
          <a:p>
            <a:pPr lvl="1">
              <a:lnSpc>
                <a:spcPct val="110000"/>
              </a:lnSpc>
              <a:spcBef>
                <a:spcPct val="0"/>
              </a:spcBef>
            </a:pPr>
            <a:r>
              <a:rPr lang="en-ZA" sz="1800" dirty="0" smtClean="0"/>
              <a:t>For municipal entities the reporting in annual financial statements and annual reports may differ due to commercial nature of some of the municipal entities.</a:t>
            </a:r>
          </a:p>
          <a:p>
            <a:pPr lvl="1">
              <a:lnSpc>
                <a:spcPct val="110000"/>
              </a:lnSpc>
              <a:spcBef>
                <a:spcPct val="0"/>
              </a:spcBef>
            </a:pPr>
            <a:r>
              <a:rPr lang="en-ZA" sz="1800" dirty="0" smtClean="0"/>
              <a:t>There is </a:t>
            </a:r>
            <a:r>
              <a:rPr lang="en-ZA" sz="1800" b="1" dirty="0" smtClean="0"/>
              <a:t>no</a:t>
            </a:r>
            <a:r>
              <a:rPr lang="en-ZA" sz="1800" dirty="0" smtClean="0"/>
              <a:t> exemption from the regulation for the application of </a:t>
            </a:r>
            <a:r>
              <a:rPr lang="en-ZA" sz="1800" b="1" dirty="0" smtClean="0"/>
              <a:t>m</a:t>
            </a:r>
            <a:r>
              <a:rPr lang="en-ZA" sz="1800" dirty="0" smtClean="0"/>
              <a:t>SCOA to municipal entities.</a:t>
            </a:r>
          </a:p>
          <a:p>
            <a:pPr>
              <a:lnSpc>
                <a:spcPct val="110000"/>
              </a:lnSpc>
              <a:spcBef>
                <a:spcPct val="0"/>
              </a:spcBef>
            </a:pPr>
            <a:r>
              <a:rPr lang="en-ZA" sz="1800" dirty="0" smtClean="0"/>
              <a:t>Chapter 2 </a:t>
            </a:r>
          </a:p>
          <a:p>
            <a:pPr lvl="1">
              <a:lnSpc>
                <a:spcPct val="110000"/>
              </a:lnSpc>
              <a:spcBef>
                <a:spcPct val="0"/>
              </a:spcBef>
            </a:pPr>
            <a:r>
              <a:rPr lang="en-ZA" sz="1800" dirty="0" smtClean="0"/>
              <a:t>Segments and classification framework for standard chart of accounts</a:t>
            </a:r>
          </a:p>
          <a:p>
            <a:pPr lvl="2">
              <a:lnSpc>
                <a:spcPct val="110000"/>
              </a:lnSpc>
              <a:spcBef>
                <a:spcPct val="0"/>
              </a:spcBef>
            </a:pPr>
            <a:r>
              <a:rPr lang="en-ZA" sz="1600" dirty="0" smtClean="0"/>
              <a:t>7 Segments</a:t>
            </a:r>
          </a:p>
          <a:p>
            <a:pPr lvl="1">
              <a:lnSpc>
                <a:spcPct val="110000"/>
              </a:lnSpc>
              <a:spcBef>
                <a:spcPct val="0"/>
              </a:spcBef>
            </a:pPr>
            <a:r>
              <a:rPr lang="en-ZA" sz="1800" dirty="0" smtClean="0"/>
              <a:t>Implementation requirements</a:t>
            </a:r>
          </a:p>
          <a:p>
            <a:pPr lvl="2">
              <a:lnSpc>
                <a:spcPct val="110000"/>
              </a:lnSpc>
              <a:spcBef>
                <a:spcPct val="0"/>
              </a:spcBef>
            </a:pPr>
            <a:r>
              <a:rPr lang="en-ZA" sz="1600" dirty="0" smtClean="0"/>
              <a:t>7 Segments</a:t>
            </a:r>
          </a:p>
          <a:p>
            <a:pPr lvl="2">
              <a:lnSpc>
                <a:spcPct val="110000"/>
              </a:lnSpc>
              <a:spcBef>
                <a:spcPct val="0"/>
              </a:spcBef>
            </a:pPr>
            <a:r>
              <a:rPr lang="en-ZA" sz="1600" dirty="0" smtClean="0"/>
              <a:t>must accurately record all financial transactions and data in the applicable segment.</a:t>
            </a:r>
          </a:p>
          <a:p>
            <a:pPr lvl="2">
              <a:lnSpc>
                <a:spcPct val="110000"/>
              </a:lnSpc>
              <a:spcBef>
                <a:spcPct val="0"/>
              </a:spcBef>
            </a:pPr>
            <a:r>
              <a:rPr lang="en-ZA" sz="1600" dirty="0" smtClean="0"/>
              <a:t>may not contain data which is mapped or extrapolated or which otherwise does not reflect transactions recorded or measured by the municipality or municipal entity</a:t>
            </a:r>
          </a:p>
          <a:p>
            <a:pPr lvl="2">
              <a:lnSpc>
                <a:spcPct val="110000"/>
              </a:lnSpc>
              <a:spcBef>
                <a:spcPct val="0"/>
              </a:spcBef>
            </a:pPr>
            <a:r>
              <a:rPr lang="en-ZA" sz="1600" dirty="0" smtClean="0"/>
              <a:t>Financial and business application</a:t>
            </a:r>
          </a:p>
          <a:p>
            <a:pPr lvl="3">
              <a:lnSpc>
                <a:spcPct val="110000"/>
              </a:lnSpc>
              <a:spcBef>
                <a:spcPct val="0"/>
              </a:spcBef>
            </a:pPr>
            <a:r>
              <a:rPr lang="en-ZA" sz="1600" dirty="0" smtClean="0"/>
              <a:t>hosting of the general ledger structure</a:t>
            </a:r>
          </a:p>
          <a:p>
            <a:pPr lvl="3">
              <a:lnSpc>
                <a:spcPct val="110000"/>
              </a:lnSpc>
              <a:spcBef>
                <a:spcPct val="0"/>
              </a:spcBef>
            </a:pPr>
            <a:r>
              <a:rPr lang="en-ZA" sz="1600" dirty="0" smtClean="0"/>
              <a:t>capable of accommodating and operating </a:t>
            </a:r>
            <a:r>
              <a:rPr lang="en-ZA" sz="1600" b="1" dirty="0" smtClean="0"/>
              <a:t>m</a:t>
            </a:r>
            <a:r>
              <a:rPr lang="en-ZA" sz="1600" dirty="0" smtClean="0"/>
              <a:t>SCOA</a:t>
            </a:r>
          </a:p>
          <a:p>
            <a:pPr lvl="3">
              <a:lnSpc>
                <a:spcPct val="120000"/>
              </a:lnSpc>
              <a:spcBef>
                <a:spcPct val="0"/>
              </a:spcBef>
            </a:pPr>
            <a:r>
              <a:rPr lang="en-ZA" sz="1600" dirty="0" smtClean="0"/>
              <a:t>portal allowing for free access, for information purposes, to the general ledger of the municipality or municipal entity, by any person authorised by the Director-General or the Accounting officer of the municipality</a:t>
            </a:r>
          </a:p>
          <a:p>
            <a:pPr lvl="3">
              <a:lnSpc>
                <a:spcPct val="110000"/>
              </a:lnSpc>
              <a:spcBef>
                <a:spcPct val="0"/>
              </a:spcBef>
            </a:pPr>
            <a:endParaRPr lang="en-ZA" sz="1600" dirty="0" smtClean="0"/>
          </a:p>
          <a:p>
            <a:pPr>
              <a:lnSpc>
                <a:spcPct val="110000"/>
              </a:lnSpc>
              <a:spcBef>
                <a:spcPct val="0"/>
              </a:spcBef>
            </a:pPr>
            <a:endParaRPr lang="en-ZA" sz="1800" dirty="0" smtClean="0"/>
          </a:p>
          <a:p>
            <a:pPr>
              <a:lnSpc>
                <a:spcPct val="110000"/>
              </a:lnSpc>
              <a:spcBef>
                <a:spcPct val="0"/>
              </a:spcBef>
            </a:pPr>
            <a:endParaRPr lang="en-ZA" sz="1400" dirty="0" smtClean="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EC62B558-129E-45E0-B4C1-9AB897DDB2B6}" type="slidenum">
              <a:rPr lang="en-US" smtClean="0">
                <a:solidFill>
                  <a:srgbClr val="808080"/>
                </a:solidFill>
                <a:latin typeface="Arial Bold Italic" pitchFamily="34" charset="0"/>
                <a:cs typeface="Osaka"/>
              </a:rPr>
              <a:pPr fontAlgn="base">
                <a:spcBef>
                  <a:spcPct val="0"/>
                </a:spcBef>
                <a:spcAft>
                  <a:spcPct val="0"/>
                </a:spcAft>
              </a:pPr>
              <a:t>15</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76200"/>
            <a:ext cx="9144000" cy="1066800"/>
          </a:xfrm>
        </p:spPr>
        <p:txBody>
          <a:bodyPr/>
          <a:lstStyle/>
          <a:p>
            <a:r>
              <a:rPr lang="en-ZA" smtClean="0"/>
              <a:t>The Road to mSCOA – The Regulations</a:t>
            </a:r>
            <a:endParaRPr lang="en-ZA" b="1" smtClean="0"/>
          </a:p>
        </p:txBody>
      </p:sp>
      <p:sp>
        <p:nvSpPr>
          <p:cNvPr id="29699" name="Vertical Text Placeholder 2"/>
          <p:cNvSpPr>
            <a:spLocks noGrp="1"/>
          </p:cNvSpPr>
          <p:nvPr>
            <p:ph type="body" orient="vert" idx="1"/>
          </p:nvPr>
        </p:nvSpPr>
        <p:spPr>
          <a:xfrm>
            <a:off x="0" y="1143000"/>
            <a:ext cx="9144000" cy="5715000"/>
          </a:xfrm>
        </p:spPr>
        <p:txBody>
          <a:bodyPr vert="horz"/>
          <a:lstStyle/>
          <a:p>
            <a:pPr>
              <a:lnSpc>
                <a:spcPct val="110000"/>
              </a:lnSpc>
              <a:spcBef>
                <a:spcPct val="0"/>
              </a:spcBef>
            </a:pPr>
            <a:r>
              <a:rPr lang="en-ZA" sz="1800" smtClean="0"/>
              <a:t>Chapter 3</a:t>
            </a:r>
          </a:p>
          <a:p>
            <a:pPr lvl="1">
              <a:lnSpc>
                <a:spcPct val="110000"/>
              </a:lnSpc>
              <a:spcBef>
                <a:spcPct val="0"/>
              </a:spcBef>
            </a:pPr>
            <a:r>
              <a:rPr lang="en-ZA" sz="1800" smtClean="0"/>
              <a:t>Minimum business process and system requirements</a:t>
            </a:r>
          </a:p>
          <a:p>
            <a:pPr lvl="2">
              <a:lnSpc>
                <a:spcPct val="110000"/>
              </a:lnSpc>
              <a:spcBef>
                <a:spcPct val="0"/>
              </a:spcBef>
            </a:pPr>
            <a:r>
              <a:rPr lang="en-ZA" sz="1600" smtClean="0"/>
              <a:t>These are still to be published</a:t>
            </a:r>
          </a:p>
          <a:p>
            <a:pPr>
              <a:lnSpc>
                <a:spcPct val="110000"/>
              </a:lnSpc>
              <a:spcBef>
                <a:spcPct val="0"/>
              </a:spcBef>
            </a:pPr>
            <a:r>
              <a:rPr lang="en-ZA" sz="1800" smtClean="0"/>
              <a:t>Chapter 4</a:t>
            </a:r>
          </a:p>
          <a:p>
            <a:pPr lvl="1">
              <a:lnSpc>
                <a:spcPct val="110000"/>
              </a:lnSpc>
              <a:spcBef>
                <a:spcPct val="0"/>
              </a:spcBef>
            </a:pPr>
            <a:r>
              <a:rPr lang="en-ZA" sz="1800" smtClean="0"/>
              <a:t>Technical committee for standard chart of accounts</a:t>
            </a:r>
          </a:p>
          <a:p>
            <a:pPr lvl="2">
              <a:lnSpc>
                <a:spcPct val="110000"/>
              </a:lnSpc>
              <a:spcBef>
                <a:spcPct val="0"/>
              </a:spcBef>
            </a:pPr>
            <a:r>
              <a:rPr lang="en-ZA" sz="1800" smtClean="0"/>
              <a:t>Composition of committee</a:t>
            </a:r>
          </a:p>
          <a:p>
            <a:pPr lvl="2">
              <a:lnSpc>
                <a:spcPct val="110000"/>
              </a:lnSpc>
              <a:spcBef>
                <a:spcPct val="0"/>
              </a:spcBef>
            </a:pPr>
            <a:r>
              <a:rPr lang="en-ZA" sz="1800" smtClean="0"/>
              <a:t>Function of </a:t>
            </a:r>
            <a:r>
              <a:rPr lang="en-ZA" sz="1800" b="1" smtClean="0"/>
              <a:t>m</a:t>
            </a:r>
            <a:r>
              <a:rPr lang="en-ZA" sz="1800" smtClean="0"/>
              <a:t>SCOA committee</a:t>
            </a:r>
          </a:p>
          <a:p>
            <a:pPr>
              <a:lnSpc>
                <a:spcPct val="110000"/>
              </a:lnSpc>
              <a:spcBef>
                <a:spcPct val="0"/>
              </a:spcBef>
            </a:pPr>
            <a:r>
              <a:rPr lang="en-ZA" sz="1800" smtClean="0"/>
              <a:t>Chapter 5</a:t>
            </a:r>
          </a:p>
          <a:p>
            <a:pPr lvl="1">
              <a:lnSpc>
                <a:spcPct val="110000"/>
              </a:lnSpc>
              <a:spcBef>
                <a:spcPct val="0"/>
              </a:spcBef>
            </a:pPr>
            <a:r>
              <a:rPr lang="en-ZA" sz="1800" smtClean="0"/>
              <a:t>Responsibilities of municipal functionaries</a:t>
            </a:r>
          </a:p>
          <a:p>
            <a:pPr lvl="2">
              <a:lnSpc>
                <a:spcPct val="110000"/>
              </a:lnSpc>
              <a:spcBef>
                <a:spcPct val="0"/>
              </a:spcBef>
            </a:pPr>
            <a:r>
              <a:rPr lang="en-ZA" sz="1800" smtClean="0"/>
              <a:t>Responsibilities of municipal councils and board of directors</a:t>
            </a:r>
          </a:p>
          <a:p>
            <a:pPr lvl="2">
              <a:lnSpc>
                <a:spcPct val="110000"/>
              </a:lnSpc>
              <a:spcBef>
                <a:spcPct val="0"/>
              </a:spcBef>
            </a:pPr>
            <a:r>
              <a:rPr lang="en-ZA" sz="1800" smtClean="0"/>
              <a:t>Responsibilities of accounting officers</a:t>
            </a:r>
          </a:p>
          <a:p>
            <a:pPr>
              <a:lnSpc>
                <a:spcPct val="110000"/>
              </a:lnSpc>
              <a:spcBef>
                <a:spcPct val="0"/>
              </a:spcBef>
            </a:pPr>
            <a:r>
              <a:rPr lang="en-ZA" sz="1800" smtClean="0"/>
              <a:t>Chapter 6</a:t>
            </a:r>
          </a:p>
          <a:p>
            <a:pPr lvl="1">
              <a:lnSpc>
                <a:spcPct val="110000"/>
              </a:lnSpc>
              <a:spcBef>
                <a:spcPct val="0"/>
              </a:spcBef>
            </a:pPr>
            <a:r>
              <a:rPr lang="en-ZA" sz="1800" smtClean="0"/>
              <a:t>General </a:t>
            </a:r>
          </a:p>
          <a:p>
            <a:pPr lvl="2">
              <a:lnSpc>
                <a:spcPct val="110000"/>
              </a:lnSpc>
              <a:spcBef>
                <a:spcPct val="0"/>
              </a:spcBef>
            </a:pPr>
            <a:r>
              <a:rPr lang="en-ZA" sz="1800" smtClean="0"/>
              <a:t>Access by National Treasury</a:t>
            </a:r>
          </a:p>
          <a:p>
            <a:pPr lvl="2">
              <a:lnSpc>
                <a:spcPct val="110000"/>
              </a:lnSpc>
              <a:spcBef>
                <a:spcPct val="0"/>
              </a:spcBef>
            </a:pPr>
            <a:r>
              <a:rPr lang="en-ZA" sz="1800" smtClean="0"/>
              <a:t>Postponement of implementation and exemption</a:t>
            </a:r>
          </a:p>
          <a:p>
            <a:pPr lvl="2">
              <a:lnSpc>
                <a:spcPct val="110000"/>
              </a:lnSpc>
              <a:spcBef>
                <a:spcPct val="0"/>
              </a:spcBef>
            </a:pPr>
            <a:endParaRPr lang="en-ZA" sz="1800" smtClean="0"/>
          </a:p>
          <a:p>
            <a:pPr lvl="3">
              <a:lnSpc>
                <a:spcPct val="110000"/>
              </a:lnSpc>
              <a:spcBef>
                <a:spcPct val="0"/>
              </a:spcBef>
            </a:pPr>
            <a:endParaRPr lang="en-ZA" sz="1600" smtClean="0"/>
          </a:p>
          <a:p>
            <a:pPr>
              <a:lnSpc>
                <a:spcPct val="110000"/>
              </a:lnSpc>
              <a:spcBef>
                <a:spcPct val="0"/>
              </a:spcBef>
            </a:pPr>
            <a:endParaRPr lang="en-ZA" sz="1800" smtClean="0"/>
          </a:p>
          <a:p>
            <a:pPr>
              <a:lnSpc>
                <a:spcPct val="110000"/>
              </a:lnSpc>
              <a:spcBef>
                <a:spcPct val="0"/>
              </a:spcBef>
            </a:pPr>
            <a:endParaRPr lang="en-ZA" sz="1400" smtClean="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1FD1F6A-28C7-4B02-8815-ABF080F7ADFB}" type="slidenum">
              <a:rPr lang="en-US" smtClean="0">
                <a:solidFill>
                  <a:srgbClr val="808080"/>
                </a:solidFill>
                <a:latin typeface="Arial Bold Italic" pitchFamily="34" charset="0"/>
                <a:cs typeface="Osaka"/>
              </a:rPr>
              <a:pPr fontAlgn="base">
                <a:spcBef>
                  <a:spcPct val="0"/>
                </a:spcBef>
                <a:spcAft>
                  <a:spcPct val="0"/>
                </a:spcAft>
              </a:pPr>
              <a:t>16</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63613" y="1149350"/>
            <a:ext cx="3124200" cy="404813"/>
          </a:xfrm>
        </p:spPr>
        <p:txBody>
          <a:bodyPr/>
          <a:lstStyle/>
          <a:p>
            <a:pPr marL="0" indent="0" algn="ctr">
              <a:buFontTx/>
              <a:buNone/>
            </a:pPr>
            <a:r>
              <a:rPr lang="en-ZA" dirty="0" smtClean="0"/>
              <a:t>National and Provincial </a:t>
            </a:r>
          </a:p>
        </p:txBody>
      </p:sp>
      <p:sp>
        <p:nvSpPr>
          <p:cNvPr id="4" name="Slide Number Placeholder 3"/>
          <p:cNvSpPr>
            <a:spLocks noGrp="1"/>
          </p:cNvSpPr>
          <p:nvPr>
            <p:ph type="sldNum" sz="quarter" idx="12"/>
          </p:nvPr>
        </p:nvSpPr>
        <p:spPr/>
        <p:txBody>
          <a:bodyPr/>
          <a:lstStyle/>
          <a:p>
            <a:pPr>
              <a:defRPr/>
            </a:pPr>
            <a:fld id="{9A3C6E68-6BD6-4A52-A936-671D91D51A07}" type="slidenum">
              <a:rPr lang="en-US" smtClean="0"/>
              <a:pPr>
                <a:defRPr/>
              </a:pPr>
              <a:t>17</a:t>
            </a:fld>
            <a:endParaRPr lang="en-US" sz="1400" b="0">
              <a:solidFill>
                <a:srgbClr val="000000"/>
              </a:solidFill>
              <a:latin typeface="Arial"/>
            </a:endParaRPr>
          </a:p>
        </p:txBody>
      </p:sp>
      <p:sp>
        <p:nvSpPr>
          <p:cNvPr id="22532" name="Title 1"/>
          <p:cNvSpPr>
            <a:spLocks noGrp="1"/>
          </p:cNvSpPr>
          <p:nvPr>
            <p:ph type="title"/>
          </p:nvPr>
        </p:nvSpPr>
        <p:spPr/>
        <p:txBody>
          <a:bodyPr/>
          <a:lstStyle/>
          <a:p>
            <a:r>
              <a:rPr lang="en-ZA" smtClean="0"/>
              <a:t>The Road to mSCOA</a:t>
            </a:r>
          </a:p>
        </p:txBody>
      </p:sp>
      <p:grpSp>
        <p:nvGrpSpPr>
          <p:cNvPr id="22533" name="Group 12"/>
          <p:cNvGrpSpPr>
            <a:grpSpLocks/>
          </p:cNvGrpSpPr>
          <p:nvPr/>
        </p:nvGrpSpPr>
        <p:grpSpPr bwMode="auto">
          <a:xfrm>
            <a:off x="179388" y="1557338"/>
            <a:ext cx="1555750" cy="3295650"/>
            <a:chOff x="454248" y="1150838"/>
            <a:chExt cx="1556346" cy="3295635"/>
          </a:xfrm>
        </p:grpSpPr>
        <p:pic>
          <p:nvPicPr>
            <p:cNvPr id="225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48" y="1827098"/>
              <a:ext cx="1524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50838"/>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534" name="Group 15"/>
          <p:cNvGrpSpPr>
            <a:grpSpLocks/>
          </p:cNvGrpSpPr>
          <p:nvPr/>
        </p:nvGrpSpPr>
        <p:grpSpPr bwMode="auto">
          <a:xfrm>
            <a:off x="2051050" y="1557338"/>
            <a:ext cx="1554163" cy="4368800"/>
            <a:chOff x="2370086" y="1124744"/>
            <a:chExt cx="1553842" cy="4369478"/>
          </a:xfrm>
        </p:grpSpPr>
        <p:pic>
          <p:nvPicPr>
            <p:cNvPr id="225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878" y="1124744"/>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086" y="1827097"/>
              <a:ext cx="15430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535" name="Group 18"/>
          <p:cNvGrpSpPr>
            <a:grpSpLocks/>
          </p:cNvGrpSpPr>
          <p:nvPr/>
        </p:nvGrpSpPr>
        <p:grpSpPr bwMode="auto">
          <a:xfrm>
            <a:off x="3851275" y="1557338"/>
            <a:ext cx="1584325" cy="4835525"/>
            <a:chOff x="4355976" y="1174880"/>
            <a:chExt cx="1584176" cy="4836246"/>
          </a:xfrm>
        </p:grpSpPr>
        <p:pic>
          <p:nvPicPr>
            <p:cNvPr id="225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1174880"/>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102" y="1820126"/>
              <a:ext cx="15430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536" name="Content Placeholder 2"/>
          <p:cNvSpPr txBox="1">
            <a:spLocks/>
          </p:cNvSpPr>
          <p:nvPr/>
        </p:nvSpPr>
        <p:spPr bwMode="auto">
          <a:xfrm>
            <a:off x="6550935" y="1174898"/>
            <a:ext cx="19446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ZA" sz="2000" dirty="0">
                <a:cs typeface="Osaka"/>
              </a:rPr>
              <a:t>Municipalities</a:t>
            </a:r>
          </a:p>
        </p:txBody>
      </p:sp>
      <p:grpSp>
        <p:nvGrpSpPr>
          <p:cNvPr id="2" name="Group 1"/>
          <p:cNvGrpSpPr/>
          <p:nvPr/>
        </p:nvGrpSpPr>
        <p:grpSpPr>
          <a:xfrm>
            <a:off x="6734175" y="1557338"/>
            <a:ext cx="1560629" cy="5040014"/>
            <a:chOff x="6734175" y="1557338"/>
            <a:chExt cx="1560629" cy="5040014"/>
          </a:xfrm>
        </p:grpSpPr>
        <p:pic>
          <p:nvPicPr>
            <p:cNvPr id="1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754" y="1557338"/>
              <a:ext cx="1543050" cy="48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4175" y="2230283"/>
              <a:ext cx="1543050" cy="436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525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ppt_x"/>
                                          </p:val>
                                        </p:tav>
                                        <p:tav tm="100000">
                                          <p:val>
                                            <p:strVal val="#ppt_x"/>
                                          </p:val>
                                        </p:tav>
                                      </p:tavLst>
                                    </p:anim>
                                    <p:anim calcmode="lin" valueType="num">
                                      <p:cBhvr additive="base">
                                        <p:cTn id="14" dur="500" fill="hold"/>
                                        <p:tgtEl>
                                          <p:spTgt spid="225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additive="base">
                                        <p:cTn id="17" dur="500" fill="hold"/>
                                        <p:tgtEl>
                                          <p:spTgt spid="22534"/>
                                        </p:tgtEl>
                                        <p:attrNameLst>
                                          <p:attrName>ppt_x</p:attrName>
                                        </p:attrNameLst>
                                      </p:cBhvr>
                                      <p:tavLst>
                                        <p:tav tm="0">
                                          <p:val>
                                            <p:strVal val="#ppt_x"/>
                                          </p:val>
                                        </p:tav>
                                        <p:tav tm="100000">
                                          <p:val>
                                            <p:strVal val="#ppt_x"/>
                                          </p:val>
                                        </p:tav>
                                      </p:tavLst>
                                    </p:anim>
                                    <p:anim calcmode="lin" valueType="num">
                                      <p:cBhvr additive="base">
                                        <p:cTn id="18" dur="500" fill="hold"/>
                                        <p:tgtEl>
                                          <p:spTgt spid="225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additive="base">
                                        <p:cTn id="21" dur="500" fill="hold"/>
                                        <p:tgtEl>
                                          <p:spTgt spid="22535"/>
                                        </p:tgtEl>
                                        <p:attrNameLst>
                                          <p:attrName>ppt_x</p:attrName>
                                        </p:attrNameLst>
                                      </p:cBhvr>
                                      <p:tavLst>
                                        <p:tav tm="0">
                                          <p:val>
                                            <p:strVal val="#ppt_x"/>
                                          </p:val>
                                        </p:tav>
                                        <p:tav tm="100000">
                                          <p:val>
                                            <p:strVal val="#ppt_x"/>
                                          </p:val>
                                        </p:tav>
                                      </p:tavLst>
                                    </p:anim>
                                    <p:anim calcmode="lin" valueType="num">
                                      <p:cBhvr additive="base">
                                        <p:cTn id="22"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 calcmode="lin" valueType="num">
                                      <p:cBhvr additive="base">
                                        <p:cTn id="27" dur="500" fill="hold"/>
                                        <p:tgtEl>
                                          <p:spTgt spid="22536"/>
                                        </p:tgtEl>
                                        <p:attrNameLst>
                                          <p:attrName>ppt_x</p:attrName>
                                        </p:attrNameLst>
                                      </p:cBhvr>
                                      <p:tavLst>
                                        <p:tav tm="0">
                                          <p:val>
                                            <p:strVal val="#ppt_x"/>
                                          </p:val>
                                        </p:tav>
                                        <p:tav tm="100000">
                                          <p:val>
                                            <p:strVal val="#ppt_x"/>
                                          </p:val>
                                        </p:tav>
                                      </p:tavLst>
                                    </p:anim>
                                    <p:anim calcmode="lin" valueType="num">
                                      <p:cBhvr additive="base">
                                        <p:cTn id="2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76200"/>
            <a:ext cx="9144000" cy="1066800"/>
          </a:xfrm>
        </p:spPr>
        <p:txBody>
          <a:bodyPr/>
          <a:lstStyle/>
          <a:p>
            <a:r>
              <a:rPr lang="en-ZA" smtClean="0"/>
              <a:t>The Road to mSCOA – The Chart</a:t>
            </a:r>
            <a:endParaRPr lang="en-ZA" b="1" smtClean="0"/>
          </a:p>
        </p:txBody>
      </p:sp>
      <p:sp>
        <p:nvSpPr>
          <p:cNvPr id="307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C6B6920-6485-4D84-A5E6-1EFD91AD584E}" type="slidenum">
              <a:rPr lang="en-US" smtClean="0">
                <a:solidFill>
                  <a:srgbClr val="808080"/>
                </a:solidFill>
                <a:latin typeface="Arial Bold Italic" pitchFamily="34" charset="0"/>
                <a:cs typeface="Osaka"/>
              </a:rPr>
              <a:pPr fontAlgn="base">
                <a:spcBef>
                  <a:spcPct val="0"/>
                </a:spcBef>
                <a:spcAft>
                  <a:spcPct val="0"/>
                </a:spcAft>
              </a:pPr>
              <a:t>18</a:t>
            </a:fld>
            <a:endParaRPr lang="en-US" sz="1400" b="0" smtClean="0">
              <a:solidFill>
                <a:srgbClr val="000000"/>
              </a:solidFill>
              <a:cs typeface="Osak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3024"/>
            <a:ext cx="8784976" cy="46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p:spPr>
        <p:txBody>
          <a:bodyPr/>
          <a:lstStyle/>
          <a:p>
            <a:pPr eaLnBrk="1" hangingPunct="1"/>
            <a:r>
              <a:rPr lang="en-US" b="1" smtClean="0"/>
              <a:t>Financial Reforms - Municipal Accountability Cycle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71296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1 1"/>
          <p:cNvSpPr/>
          <p:nvPr/>
        </p:nvSpPr>
        <p:spPr bwMode="auto">
          <a:xfrm>
            <a:off x="6516216" y="1484784"/>
            <a:ext cx="2376264" cy="1584176"/>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latin typeface="Arial" charset="0"/>
                <a:ea typeface="ＭＳ Ｐゴシック" pitchFamily="1" charset="-128"/>
              </a:rPr>
              <a:t>MTSF</a:t>
            </a:r>
          </a:p>
        </p:txBody>
      </p:sp>
      <p:sp>
        <p:nvSpPr>
          <p:cNvPr id="6" name="Explosion 1 5"/>
          <p:cNvSpPr/>
          <p:nvPr/>
        </p:nvSpPr>
        <p:spPr bwMode="auto">
          <a:xfrm>
            <a:off x="3995936" y="608188"/>
            <a:ext cx="2376264" cy="1584176"/>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latin typeface="Arial" charset="0"/>
                <a:ea typeface="ＭＳ Ｐゴシック" pitchFamily="1" charset="-128"/>
              </a:rPr>
              <a:t>NDP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76200"/>
            <a:ext cx="9144000" cy="1066800"/>
          </a:xfrm>
        </p:spPr>
        <p:txBody>
          <a:bodyPr/>
          <a:lstStyle/>
          <a:p>
            <a:r>
              <a:rPr lang="en-ZA" b="1" smtClean="0"/>
              <a:t>Outcomes</a:t>
            </a:r>
          </a:p>
        </p:txBody>
      </p:sp>
      <p:sp>
        <p:nvSpPr>
          <p:cNvPr id="15363" name="Content Placeholder 2"/>
          <p:cNvSpPr>
            <a:spLocks noGrp="1"/>
          </p:cNvSpPr>
          <p:nvPr>
            <p:ph idx="1"/>
          </p:nvPr>
        </p:nvSpPr>
        <p:spPr>
          <a:xfrm>
            <a:off x="152400" y="1295400"/>
            <a:ext cx="8763000" cy="4941888"/>
          </a:xfrm>
        </p:spPr>
        <p:txBody>
          <a:bodyPr>
            <a:normAutofit fontScale="92500"/>
          </a:bodyPr>
          <a:lstStyle/>
          <a:p>
            <a:pPr>
              <a:defRPr/>
            </a:pPr>
            <a:r>
              <a:rPr lang="en-ZA" sz="2800" dirty="0"/>
              <a:t>Explain the legislation enabling </a:t>
            </a:r>
            <a:r>
              <a:rPr lang="en-US" sz="2800" b="1" dirty="0" err="1"/>
              <a:t>m</a:t>
            </a:r>
            <a:r>
              <a:rPr lang="en-US" sz="2800" dirty="0" err="1"/>
              <a:t>SCOA</a:t>
            </a:r>
            <a:r>
              <a:rPr lang="en-ZA" sz="2800" dirty="0"/>
              <a:t> in the local government.</a:t>
            </a:r>
          </a:p>
          <a:p>
            <a:pPr>
              <a:defRPr/>
            </a:pPr>
            <a:r>
              <a:rPr lang="en-ZA" sz="2800" dirty="0" smtClean="0"/>
              <a:t>Explain </a:t>
            </a:r>
            <a:r>
              <a:rPr lang="en-ZA" sz="2800" dirty="0"/>
              <a:t>the purpose and objectives </a:t>
            </a:r>
            <a:r>
              <a:rPr lang="en-US" sz="2800" b="1" dirty="0" err="1"/>
              <a:t>m</a:t>
            </a:r>
            <a:r>
              <a:rPr lang="en-US" sz="2800" dirty="0" err="1"/>
              <a:t>SCOA</a:t>
            </a:r>
            <a:r>
              <a:rPr lang="en-ZA" sz="2800" dirty="0"/>
              <a:t> for local government.</a:t>
            </a:r>
          </a:p>
          <a:p>
            <a:pPr>
              <a:defRPr/>
            </a:pPr>
            <a:r>
              <a:rPr lang="en-US" sz="2800" dirty="0"/>
              <a:t>Explain the financial management reform process and the impact on </a:t>
            </a:r>
            <a:r>
              <a:rPr lang="en-US" sz="2800" b="1" dirty="0" err="1"/>
              <a:t>m</a:t>
            </a:r>
            <a:r>
              <a:rPr lang="en-US" sz="2800" dirty="0" err="1"/>
              <a:t>SCOA</a:t>
            </a:r>
            <a:r>
              <a:rPr lang="en-US" sz="2800" dirty="0"/>
              <a:t>.</a:t>
            </a:r>
            <a:endParaRPr lang="en-ZA" sz="2800" dirty="0"/>
          </a:p>
          <a:p>
            <a:pPr>
              <a:defRPr/>
            </a:pPr>
            <a:r>
              <a:rPr lang="en-US" sz="2800" dirty="0" smtClean="0"/>
              <a:t>Discuss </a:t>
            </a:r>
            <a:r>
              <a:rPr lang="en-US" sz="2800" dirty="0"/>
              <a:t>the roles and responsibilities of the Accounting Officer, Treasuries and </a:t>
            </a:r>
            <a:r>
              <a:rPr lang="en-US" sz="2800" b="1" dirty="0" err="1"/>
              <a:t>m</a:t>
            </a:r>
            <a:r>
              <a:rPr lang="en-US" sz="2800" dirty="0" err="1"/>
              <a:t>SCOA</a:t>
            </a:r>
            <a:r>
              <a:rPr lang="en-US" sz="2800" dirty="0"/>
              <a:t> technical committee. </a:t>
            </a:r>
            <a:endParaRPr lang="en-ZA" sz="2800" dirty="0"/>
          </a:p>
          <a:p>
            <a:pPr>
              <a:defRPr/>
            </a:pPr>
            <a:r>
              <a:rPr lang="en-ZA" sz="2800" dirty="0"/>
              <a:t>Explain the impact of reporting requirements has on </a:t>
            </a:r>
            <a:r>
              <a:rPr lang="en-ZA" sz="2800" b="1" dirty="0"/>
              <a:t>m</a:t>
            </a:r>
            <a:r>
              <a:rPr lang="en-ZA" sz="2800" dirty="0"/>
              <a:t>SCOA</a:t>
            </a:r>
            <a:r>
              <a:rPr lang="en-ZA" sz="2800" dirty="0" smtClean="0"/>
              <a:t>.</a:t>
            </a:r>
          </a:p>
          <a:p>
            <a:pPr>
              <a:defRPr/>
            </a:pPr>
            <a:r>
              <a:rPr lang="en-ZA" sz="2800" dirty="0"/>
              <a:t>Understand what the </a:t>
            </a:r>
            <a:r>
              <a:rPr lang="en-US" sz="2800" dirty="0" err="1"/>
              <a:t>mSCOA</a:t>
            </a:r>
            <a:r>
              <a:rPr lang="en-ZA" sz="2800" dirty="0"/>
              <a:t> training is addressing.</a:t>
            </a:r>
          </a:p>
          <a:p>
            <a:pPr>
              <a:defRPr/>
            </a:pPr>
            <a:endParaRPr lang="en-ZA" sz="2800" dirty="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CF705A2-FE25-4C6F-8E43-2BF8C29F5A6C}" type="slidenum">
              <a:rPr lang="en-US" smtClean="0">
                <a:solidFill>
                  <a:srgbClr val="808080"/>
                </a:solidFill>
                <a:latin typeface="Arial Bold Italic" pitchFamily="34" charset="0"/>
                <a:cs typeface="Osaka"/>
              </a:rPr>
              <a:pPr fontAlgn="base">
                <a:spcBef>
                  <a:spcPct val="0"/>
                </a:spcBef>
                <a:spcAft>
                  <a:spcPct val="0"/>
                </a:spcAft>
              </a:pPr>
              <a:t>2</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8686800" cy="1143000"/>
          </a:xfrm>
        </p:spPr>
        <p:txBody>
          <a:bodyPr/>
          <a:lstStyle/>
          <a:p>
            <a:pPr eaLnBrk="1" hangingPunct="1"/>
            <a:r>
              <a:rPr lang="en-ZA" b="1" smtClean="0"/>
              <a:t>Understanding mSCOA</a:t>
            </a:r>
          </a:p>
        </p:txBody>
      </p:sp>
      <p:sp>
        <p:nvSpPr>
          <p:cNvPr id="27651" name="Content Placeholder 2"/>
          <p:cNvSpPr>
            <a:spLocks noGrp="1"/>
          </p:cNvSpPr>
          <p:nvPr>
            <p:ph idx="1"/>
          </p:nvPr>
        </p:nvSpPr>
        <p:spPr>
          <a:xfrm>
            <a:off x="0" y="1143000"/>
            <a:ext cx="9144000" cy="5022850"/>
          </a:xfrm>
        </p:spPr>
        <p:txBody>
          <a:bodyPr>
            <a:normAutofit fontScale="85000" lnSpcReduction="20000"/>
          </a:bodyPr>
          <a:lstStyle/>
          <a:p>
            <a:pPr eaLnBrk="1" hangingPunct="1">
              <a:spcAft>
                <a:spcPts val="1200"/>
              </a:spcAft>
              <a:defRPr/>
            </a:pPr>
            <a:r>
              <a:rPr lang="en-ZA" sz="2400" b="1" dirty="0" smtClean="0"/>
              <a:t>Detailed Classification System</a:t>
            </a:r>
          </a:p>
          <a:p>
            <a:pPr lvl="1" eaLnBrk="1" hangingPunct="1">
              <a:spcAft>
                <a:spcPts val="1200"/>
              </a:spcAft>
              <a:defRPr/>
            </a:pPr>
            <a:r>
              <a:rPr lang="en-ZA" dirty="0" smtClean="0"/>
              <a:t>Not GFS, GRAP or Budget Formats but classification system (Posting Level Detail) = </a:t>
            </a:r>
            <a:r>
              <a:rPr lang="en-ZA" b="1" dirty="0" smtClean="0"/>
              <a:t>m</a:t>
            </a:r>
            <a:r>
              <a:rPr lang="en-ZA" dirty="0" smtClean="0"/>
              <a:t>SCOA</a:t>
            </a:r>
          </a:p>
          <a:p>
            <a:pPr lvl="1" eaLnBrk="1" hangingPunct="1">
              <a:spcAft>
                <a:spcPts val="1200"/>
              </a:spcAft>
              <a:defRPr/>
            </a:pPr>
            <a:r>
              <a:rPr lang="en-ZA" dirty="0" smtClean="0"/>
              <a:t>Provide sufficient detail for reporting through combining/selecting from segment detail into reporting formats prescribed by recognised stakeholders</a:t>
            </a:r>
          </a:p>
          <a:p>
            <a:pPr lvl="1" eaLnBrk="1" hangingPunct="1">
              <a:spcAft>
                <a:spcPts val="1200"/>
              </a:spcAft>
              <a:defRPr/>
            </a:pPr>
            <a:r>
              <a:rPr lang="en-ZA" dirty="0" smtClean="0"/>
              <a:t>Reporting Formats – Provides report writer within financial systems application or stakeholder databases</a:t>
            </a:r>
          </a:p>
          <a:p>
            <a:pPr eaLnBrk="1" hangingPunct="1">
              <a:spcAft>
                <a:spcPts val="1200"/>
              </a:spcAft>
              <a:defRPr/>
            </a:pPr>
            <a:r>
              <a:rPr lang="en-ZA" sz="2400" b="1" dirty="0" smtClean="0"/>
              <a:t>What does this mean?</a:t>
            </a:r>
          </a:p>
          <a:p>
            <a:pPr lvl="1" eaLnBrk="1" hangingPunct="1">
              <a:spcAft>
                <a:spcPts val="1200"/>
              </a:spcAft>
              <a:defRPr/>
            </a:pPr>
            <a:r>
              <a:rPr lang="en-ZA" dirty="0" smtClean="0"/>
              <a:t>Provide for detail to be added by municipalities</a:t>
            </a:r>
          </a:p>
          <a:p>
            <a:pPr lvl="1" eaLnBrk="1" hangingPunct="1">
              <a:spcAft>
                <a:spcPts val="1200"/>
              </a:spcAft>
              <a:defRPr/>
            </a:pPr>
            <a:r>
              <a:rPr lang="en-ZA" dirty="0" smtClean="0"/>
              <a:t>Clearly defined account labels (Metadata)</a:t>
            </a:r>
          </a:p>
          <a:p>
            <a:pPr lvl="1" eaLnBrk="1" hangingPunct="1">
              <a:spcAft>
                <a:spcPts val="1200"/>
              </a:spcAft>
              <a:defRPr/>
            </a:pPr>
            <a:r>
              <a:rPr lang="en-ZA" dirty="0" smtClean="0"/>
              <a:t>Accounts to be standardised for all Munics/ME/Agencies</a:t>
            </a:r>
          </a:p>
          <a:p>
            <a:pPr lvl="1" eaLnBrk="1" hangingPunct="1">
              <a:spcAft>
                <a:spcPts val="1200"/>
              </a:spcAft>
              <a:defRPr/>
            </a:pPr>
            <a:r>
              <a:rPr lang="en-ZA" dirty="0" smtClean="0"/>
              <a:t>Comprehensive “Design Principles” for segments and account groups</a:t>
            </a:r>
          </a:p>
          <a:p>
            <a:pPr lvl="1" eaLnBrk="1" hangingPunct="1">
              <a:spcAft>
                <a:spcPts val="1200"/>
              </a:spcAft>
              <a:defRPr/>
            </a:pPr>
            <a:r>
              <a:rPr lang="en-ZA" dirty="0" smtClean="0"/>
              <a:t>“Grid” to select what is applicable to the municipality</a:t>
            </a:r>
          </a:p>
          <a:p>
            <a:pPr lvl="1" eaLnBrk="1" hangingPunct="1">
              <a:defRPr/>
            </a:pPr>
            <a:endParaRPr lang="en-ZA" dirty="0" smtClean="0"/>
          </a:p>
        </p:txBody>
      </p:sp>
      <p:sp>
        <p:nvSpPr>
          <p:cNvPr id="32772"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fld id="{56091502-EB93-4C56-8A9C-B5031153D2CC}" type="slidenum">
              <a:rPr lang="en-ZA" sz="1400" b="0" smtClean="0">
                <a:solidFill>
                  <a:srgbClr val="000000"/>
                </a:solidFill>
                <a:latin typeface="Shruti" pitchFamily="34" charset="0"/>
                <a:cs typeface="Osaka"/>
              </a:rPr>
              <a:pPr algn="ctr" fontAlgn="base">
                <a:spcBef>
                  <a:spcPct val="0"/>
                </a:spcBef>
                <a:spcAft>
                  <a:spcPct val="0"/>
                </a:spcAft>
              </a:pPr>
              <a:t>20</a:t>
            </a:fld>
            <a:endParaRPr lang="en-ZA" sz="1400" b="0" smtClean="0">
              <a:solidFill>
                <a:srgbClr val="000000"/>
              </a:solidFill>
              <a:latin typeface="Shruti" pitchFamily="34" charset="0"/>
              <a:cs typeface="Osak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38"/>
          </a:xfrm>
        </p:spPr>
        <p:txBody>
          <a:bodyPr/>
          <a:lstStyle/>
          <a:p>
            <a:pPr eaLnBrk="1" hangingPunct="1">
              <a:defRPr/>
            </a:pPr>
            <a:r>
              <a:rPr lang="en-ZA" b="1" dirty="0" smtClean="0">
                <a:effectLst>
                  <a:outerShdw blurRad="38100" dist="38100" dir="2700000" algn="tl">
                    <a:srgbClr val="000000">
                      <a:alpha val="43137"/>
                    </a:srgbClr>
                  </a:outerShdw>
                </a:effectLst>
              </a:rPr>
              <a:t>Overall Design Principles for mSCOA</a:t>
            </a:r>
            <a:endParaRPr lang="en-ZA" b="1" dirty="0">
              <a:effectLst>
                <a:outerShdw blurRad="38100" dist="38100" dir="2700000" algn="tl">
                  <a:srgbClr val="000000">
                    <a:alpha val="43137"/>
                  </a:srgbClr>
                </a:outerShdw>
              </a:effectLst>
            </a:endParaRPr>
          </a:p>
        </p:txBody>
      </p:sp>
      <p:sp>
        <p:nvSpPr>
          <p:cNvPr id="20483" name="Content Placeholder 2"/>
          <p:cNvSpPr>
            <a:spLocks noGrp="1"/>
          </p:cNvSpPr>
          <p:nvPr>
            <p:ph idx="1"/>
          </p:nvPr>
        </p:nvSpPr>
        <p:spPr>
          <a:xfrm>
            <a:off x="0" y="1143000"/>
            <a:ext cx="9144000" cy="5572125"/>
          </a:xfrm>
        </p:spPr>
        <p:txBody>
          <a:bodyPr>
            <a:normAutofit fontScale="92500" lnSpcReduction="10000"/>
          </a:bodyPr>
          <a:lstStyle/>
          <a:p>
            <a:pPr eaLnBrk="1" hangingPunct="1">
              <a:defRPr/>
            </a:pPr>
            <a:r>
              <a:rPr lang="en-ZA" sz="2400" dirty="0" smtClean="0"/>
              <a:t>Classification framework limited to financial information</a:t>
            </a:r>
          </a:p>
          <a:p>
            <a:pPr eaLnBrk="1" hangingPunct="1">
              <a:buFont typeface="Arial" pitchFamily="34" charset="0"/>
              <a:buChar char="•"/>
              <a:defRPr/>
            </a:pPr>
            <a:r>
              <a:rPr lang="en-ZA" sz="2400" dirty="0" smtClean="0"/>
              <a:t>International standards, guidance and best practices</a:t>
            </a:r>
          </a:p>
          <a:p>
            <a:pPr eaLnBrk="1" hangingPunct="1">
              <a:buFont typeface="Arial" pitchFamily="34" charset="0"/>
              <a:buChar char="•"/>
              <a:defRPr/>
            </a:pPr>
            <a:r>
              <a:rPr lang="en-ZA" sz="2400" dirty="0" smtClean="0"/>
              <a:t>Comply with legislative framework for local government</a:t>
            </a:r>
          </a:p>
          <a:p>
            <a:pPr eaLnBrk="1" hangingPunct="1">
              <a:buFont typeface="Arial" pitchFamily="34" charset="0"/>
              <a:buChar char="•"/>
              <a:defRPr/>
            </a:pPr>
            <a:r>
              <a:rPr lang="en-ZA" sz="2400" dirty="0" smtClean="0"/>
              <a:t>Labels and accounts to be clearly defined</a:t>
            </a:r>
          </a:p>
          <a:p>
            <a:pPr eaLnBrk="1" hangingPunct="1">
              <a:buFont typeface="Arial" pitchFamily="34" charset="0"/>
              <a:buChar char="•"/>
              <a:defRPr/>
            </a:pPr>
            <a:r>
              <a:rPr lang="en-ZA" sz="2400" dirty="0" smtClean="0"/>
              <a:t>Comprehensive framework (grid) to satisfy stakeholders needs</a:t>
            </a:r>
          </a:p>
          <a:p>
            <a:pPr eaLnBrk="1" hangingPunct="1">
              <a:buFont typeface="Arial" pitchFamily="34" charset="0"/>
              <a:buChar char="•"/>
              <a:defRPr/>
            </a:pPr>
            <a:r>
              <a:rPr lang="en-ZA" sz="2400" dirty="0" smtClean="0"/>
              <a:t>Information to be easily extracted </a:t>
            </a:r>
          </a:p>
          <a:p>
            <a:pPr eaLnBrk="1" hangingPunct="1">
              <a:buFont typeface="Arial" pitchFamily="34" charset="0"/>
              <a:buChar char="•"/>
              <a:defRPr/>
            </a:pPr>
            <a:r>
              <a:rPr lang="en-ZA" sz="2400" dirty="0" smtClean="0"/>
              <a:t>Alignment of financial and budget reporting formats </a:t>
            </a:r>
          </a:p>
          <a:p>
            <a:pPr eaLnBrk="1" hangingPunct="1">
              <a:buFont typeface="Arial" pitchFamily="34" charset="0"/>
              <a:buChar char="•"/>
              <a:defRPr/>
            </a:pPr>
            <a:r>
              <a:rPr lang="en-ZA" sz="2400" dirty="0" smtClean="0"/>
              <a:t>Integration of GRAP standards  </a:t>
            </a:r>
          </a:p>
          <a:p>
            <a:pPr eaLnBrk="1" hangingPunct="1">
              <a:buFont typeface="Arial" pitchFamily="34" charset="0"/>
              <a:buChar char="•"/>
              <a:defRPr/>
            </a:pPr>
            <a:r>
              <a:rPr lang="en-ZA" sz="2400" dirty="0" smtClean="0"/>
              <a:t>Standardisation of terminology </a:t>
            </a:r>
          </a:p>
          <a:p>
            <a:pPr eaLnBrk="1" hangingPunct="1">
              <a:buFont typeface="Arial" pitchFamily="34" charset="0"/>
              <a:buChar char="•"/>
              <a:defRPr/>
            </a:pPr>
            <a:r>
              <a:rPr lang="en-ZA" sz="2400" dirty="0" smtClean="0"/>
              <a:t>Standardisation of transaction classification</a:t>
            </a:r>
          </a:p>
          <a:p>
            <a:pPr eaLnBrk="1" hangingPunct="1">
              <a:buFont typeface="Arial" pitchFamily="34" charset="0"/>
              <a:buChar char="•"/>
              <a:defRPr/>
            </a:pPr>
            <a:r>
              <a:rPr lang="en-ZA" sz="2400" dirty="0" smtClean="0"/>
              <a:t>Reporting on “whole-of-local government and government”</a:t>
            </a:r>
          </a:p>
          <a:p>
            <a:pPr eaLnBrk="1" hangingPunct="1">
              <a:buFont typeface="Arial" pitchFamily="34" charset="0"/>
              <a:buChar char="•"/>
              <a:defRPr/>
            </a:pPr>
            <a:r>
              <a:rPr lang="en-ZA" sz="2400" dirty="0" smtClean="0"/>
              <a:t>Simple classification</a:t>
            </a:r>
          </a:p>
          <a:p>
            <a:pPr eaLnBrk="1" hangingPunct="1">
              <a:buFont typeface="Arial" pitchFamily="34" charset="0"/>
              <a:buChar char="•"/>
              <a:defRPr/>
            </a:pPr>
            <a:r>
              <a:rPr lang="en-ZA" sz="2400" dirty="0" smtClean="0"/>
              <a:t>Financial system integration with optimised business and programme rules</a:t>
            </a:r>
          </a:p>
          <a:p>
            <a:pPr marL="800100" lvl="1" indent="-342900" eaLnBrk="1" hangingPunct="1">
              <a:buFont typeface="+mj-lt"/>
              <a:buAutoNum type="arabicPeriod"/>
              <a:defRPr/>
            </a:pPr>
            <a:endParaRPr lang="en-ZA" sz="1800" b="1" dirty="0" smtClean="0"/>
          </a:p>
          <a:p>
            <a:pPr lvl="1" eaLnBrk="1" hangingPunct="1">
              <a:defRPr/>
            </a:pPr>
            <a:endParaRPr lang="en-ZA" sz="1800" b="1" dirty="0" smtClean="0"/>
          </a:p>
          <a:p>
            <a:pPr lvl="1" eaLnBrk="1" hangingPunct="1">
              <a:defRPr/>
            </a:pPr>
            <a:endParaRPr lang="en-ZA" sz="1800" b="1" dirty="0" smtClean="0"/>
          </a:p>
          <a:p>
            <a:pPr lvl="1" eaLnBrk="1" hangingPunct="1">
              <a:defRPr/>
            </a:pPr>
            <a:endParaRPr lang="en-ZA" sz="1800" b="1" dirty="0" smtClean="0"/>
          </a:p>
          <a:p>
            <a:pPr lvl="3" eaLnBrk="1" hangingPunct="1">
              <a:defRPr/>
            </a:pPr>
            <a:endParaRPr lang="en-ZA" sz="1800" b="1" dirty="0" smtClean="0"/>
          </a:p>
        </p:txBody>
      </p:sp>
      <p:sp>
        <p:nvSpPr>
          <p:cNvPr id="33796" name="Slide Number Placeholder 3"/>
          <p:cNvSpPr>
            <a:spLocks noGrp="1"/>
          </p:cNvSpPr>
          <p:nvPr>
            <p:ph type="sldNum" sz="quarter" idx="12"/>
          </p:nvPr>
        </p:nvSpPr>
        <p:spPr>
          <a:xfrm>
            <a:off x="8174038" y="1588"/>
            <a:ext cx="762000" cy="36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fld id="{70FAE65D-3250-45C1-94F4-DA660B59F4C5}" type="slidenum">
              <a:rPr lang="en-ZA" sz="1400" b="0" smtClean="0">
                <a:solidFill>
                  <a:srgbClr val="000000"/>
                </a:solidFill>
                <a:latin typeface="Shruti" pitchFamily="34" charset="0"/>
                <a:cs typeface="Osaka"/>
              </a:rPr>
              <a:pPr algn="ctr" fontAlgn="base">
                <a:spcBef>
                  <a:spcPct val="0"/>
                </a:spcBef>
                <a:spcAft>
                  <a:spcPct val="0"/>
                </a:spcAft>
              </a:pPr>
              <a:t>21</a:t>
            </a:fld>
            <a:endParaRPr lang="en-ZA" sz="1400" b="0" smtClean="0">
              <a:solidFill>
                <a:srgbClr val="000000"/>
              </a:solidFill>
              <a:latin typeface="Shruti" pitchFamily="34" charset="0"/>
              <a:cs typeface="Osak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39700"/>
            <a:ext cx="7456488" cy="931863"/>
          </a:xfrm>
        </p:spPr>
        <p:txBody>
          <a:bodyPr/>
          <a:lstStyle/>
          <a:p>
            <a:pPr eaLnBrk="1" hangingPunct="1"/>
            <a:r>
              <a:rPr lang="en-US" b="1" smtClean="0"/>
              <a:t>Segments of SCOA for Municipalities</a:t>
            </a:r>
          </a:p>
        </p:txBody>
      </p:sp>
      <p:sp>
        <p:nvSpPr>
          <p:cNvPr id="34827" name="Slide Number Placeholder 3"/>
          <p:cNvSpPr txBox="1">
            <a:spLocks noGrp="1"/>
          </p:cNvSpPr>
          <p:nvPr/>
        </p:nvSpPr>
        <p:spPr bwMode="auto">
          <a:xfrm>
            <a:off x="6953250" y="623731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E2BC401E-3931-4C41-8164-7B3A9747947D}" type="slidenum">
              <a:rPr lang="en-US" sz="1000" b="1" smtClean="0">
                <a:solidFill>
                  <a:srgbClr val="808080"/>
                </a:solidFill>
                <a:latin typeface="Arial Bold Italic" pitchFamily="34" charset="0"/>
                <a:cs typeface="Osaka"/>
              </a:rPr>
              <a:pPr algn="r"/>
              <a:t>22</a:t>
            </a:fld>
            <a:endParaRPr lang="en-US" sz="1400" dirty="0">
              <a:solidFill>
                <a:srgbClr val="000000"/>
              </a:solidFill>
              <a:cs typeface="Osak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39400"/>
            <a:ext cx="839070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79388" y="1125538"/>
            <a:ext cx="8763000" cy="4967287"/>
          </a:xfrm>
        </p:spPr>
        <p:txBody>
          <a:bodyPr/>
          <a:lstStyle/>
          <a:p>
            <a:r>
              <a:rPr lang="en-ZA" dirty="0" smtClean="0"/>
              <a:t>must review the classification framework and, where required, make recommendations to the Minister on amendments to that framework;</a:t>
            </a:r>
          </a:p>
          <a:p>
            <a:r>
              <a:rPr lang="en-ZA" dirty="0" smtClean="0"/>
              <a:t>must develop guidelines and training material that are aligned to the classification framework.</a:t>
            </a:r>
          </a:p>
          <a:p>
            <a:r>
              <a:rPr lang="en-ZA" dirty="0" smtClean="0"/>
              <a:t>must review the implementation of the standard chart of accounts in government as a whole to ensure the alignment of the standard chart of accounts provided for in the Regulations and the standard chart of accounts applicable in national and provincial government;</a:t>
            </a:r>
          </a:p>
          <a:p>
            <a:r>
              <a:rPr lang="en-ZA" dirty="0" smtClean="0"/>
              <a:t>when required to align the mSCOA regulations with changes to other legislation applicable to local government, must make recommendations to the Minister on amendments to the mSCOA </a:t>
            </a:r>
            <a:r>
              <a:rPr lang="en-ZA" dirty="0"/>
              <a:t>r</a:t>
            </a:r>
            <a:r>
              <a:rPr lang="en-ZA" dirty="0" smtClean="0"/>
              <a:t>egulations;</a:t>
            </a:r>
          </a:p>
          <a:p>
            <a:r>
              <a:rPr lang="en-ZA" dirty="0" smtClean="0"/>
              <a:t>must undertake such other functions relating to the implementation the regulations </a:t>
            </a:r>
          </a:p>
        </p:txBody>
      </p:sp>
      <p:sp>
        <p:nvSpPr>
          <p:cNvPr id="4" name="Slide Number Placeholder 3"/>
          <p:cNvSpPr>
            <a:spLocks noGrp="1"/>
          </p:cNvSpPr>
          <p:nvPr>
            <p:ph type="sldNum" sz="quarter" idx="12"/>
          </p:nvPr>
        </p:nvSpPr>
        <p:spPr/>
        <p:txBody>
          <a:bodyPr/>
          <a:lstStyle/>
          <a:p>
            <a:pPr>
              <a:defRPr/>
            </a:pPr>
            <a:fld id="{0FC87ADF-2054-48B4-8DEE-BD43B100F82A}" type="slidenum">
              <a:rPr lang="en-US" smtClean="0"/>
              <a:pPr>
                <a:defRPr/>
              </a:pPr>
              <a:t>23</a:t>
            </a:fld>
            <a:endParaRPr lang="en-US" sz="1400" b="0">
              <a:solidFill>
                <a:srgbClr val="000000"/>
              </a:solidFill>
              <a:latin typeface="Arial"/>
            </a:endParaRPr>
          </a:p>
        </p:txBody>
      </p:sp>
      <p:sp>
        <p:nvSpPr>
          <p:cNvPr id="35844" name="Title 1"/>
          <p:cNvSpPr>
            <a:spLocks noGrp="1"/>
          </p:cNvSpPr>
          <p:nvPr>
            <p:ph type="title"/>
          </p:nvPr>
        </p:nvSpPr>
        <p:spPr>
          <a:xfrm>
            <a:off x="0" y="76200"/>
            <a:ext cx="9144000" cy="1066800"/>
          </a:xfrm>
        </p:spPr>
        <p:txBody>
          <a:bodyPr/>
          <a:lstStyle/>
          <a:p>
            <a:r>
              <a:rPr lang="en-ZA" b="1" smtClean="0"/>
              <a:t>Roles and responsibilities – mSCOA Technical committee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76200"/>
            <a:ext cx="9144000" cy="1066800"/>
          </a:xfrm>
        </p:spPr>
        <p:txBody>
          <a:bodyPr/>
          <a:lstStyle/>
          <a:p>
            <a:r>
              <a:rPr lang="en-ZA" b="1" smtClean="0"/>
              <a:t>Roles and responsibilities – National Treasury</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49D08C3-1D7E-46D0-9C15-E0504704598D}" type="slidenum">
              <a:rPr lang="en-US" smtClean="0">
                <a:solidFill>
                  <a:srgbClr val="808080"/>
                </a:solidFill>
                <a:latin typeface="Arial Bold Italic" pitchFamily="34" charset="0"/>
                <a:cs typeface="Osaka"/>
              </a:rPr>
              <a:pPr fontAlgn="base">
                <a:spcBef>
                  <a:spcPct val="0"/>
                </a:spcBef>
                <a:spcAft>
                  <a:spcPct val="0"/>
                </a:spcAft>
              </a:pPr>
              <a:t>24</a:t>
            </a:fld>
            <a:endParaRPr lang="en-US" sz="1400" b="0" smtClean="0">
              <a:solidFill>
                <a:srgbClr val="000000"/>
              </a:solidFill>
              <a:cs typeface="Osaka"/>
            </a:endParaRPr>
          </a:p>
        </p:txBody>
      </p:sp>
      <p:sp>
        <p:nvSpPr>
          <p:cNvPr id="10" name="TextBox 9"/>
          <p:cNvSpPr txBox="1"/>
          <p:nvPr/>
        </p:nvSpPr>
        <p:spPr>
          <a:xfrm>
            <a:off x="0" y="1143000"/>
            <a:ext cx="9144000" cy="470898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01688" lvl="2" indent="-436563">
              <a:buFont typeface="Arial" pitchFamily="34" charset="0"/>
              <a:buChar char="•"/>
              <a:defRPr/>
            </a:pPr>
            <a:r>
              <a:rPr lang="en-ZA" sz="2000" b="1" dirty="0" smtClean="0"/>
              <a:t>m</a:t>
            </a:r>
            <a:r>
              <a:rPr lang="en-ZA" sz="2000" dirty="0" smtClean="0"/>
              <a:t>SCOA </a:t>
            </a:r>
            <a:r>
              <a:rPr lang="en-ZA" sz="2000" dirty="0"/>
              <a:t>Project Sponsor on behalf of the National Treasury.</a:t>
            </a:r>
          </a:p>
          <a:p>
            <a:pPr marL="801688" lvl="2" indent="-436563">
              <a:buFont typeface="Arial" pitchFamily="34" charset="0"/>
              <a:buChar char="•"/>
              <a:defRPr/>
            </a:pPr>
            <a:r>
              <a:rPr lang="en-ZA" sz="2000" b="1" dirty="0"/>
              <a:t>m</a:t>
            </a:r>
            <a:r>
              <a:rPr lang="en-ZA" sz="2000" dirty="0"/>
              <a:t>SCOA Project Management leading up to 1 July 2017.</a:t>
            </a:r>
          </a:p>
          <a:p>
            <a:pPr marL="801688" lvl="2" indent="-436563">
              <a:buFont typeface="Arial" pitchFamily="34" charset="0"/>
              <a:buChar char="•"/>
              <a:defRPr/>
            </a:pPr>
            <a:r>
              <a:rPr lang="en-ZA" sz="2000" dirty="0"/>
              <a:t>Core </a:t>
            </a:r>
            <a:r>
              <a:rPr lang="en-ZA" sz="2000" b="1" dirty="0"/>
              <a:t>m</a:t>
            </a:r>
            <a:r>
              <a:rPr lang="en-ZA" sz="2000" dirty="0"/>
              <a:t>SCOA Project Team for </a:t>
            </a:r>
            <a:r>
              <a:rPr lang="en-ZA" sz="2000" b="1" dirty="0"/>
              <a:t>m</a:t>
            </a:r>
            <a:r>
              <a:rPr lang="en-ZA" sz="2000" dirty="0"/>
              <a:t>SCOA Project Phase 4 (Change Management and Training).</a:t>
            </a:r>
          </a:p>
          <a:p>
            <a:pPr marL="801688" lvl="2" indent="-436563">
              <a:buFont typeface="Arial" pitchFamily="34" charset="0"/>
              <a:buChar char="•"/>
              <a:defRPr/>
            </a:pPr>
            <a:r>
              <a:rPr lang="en-ZA" sz="2000" dirty="0" smtClean="0"/>
              <a:t>Assisting </a:t>
            </a:r>
            <a:r>
              <a:rPr lang="en-ZA" sz="2000" dirty="0"/>
              <a:t>municipalities with budget implementation aligned to the </a:t>
            </a:r>
            <a:r>
              <a:rPr lang="en-ZA" sz="2000" b="1" dirty="0"/>
              <a:t>m</a:t>
            </a:r>
            <a:r>
              <a:rPr lang="en-ZA" sz="2000" dirty="0"/>
              <a:t>SCOA classification framework.</a:t>
            </a:r>
          </a:p>
          <a:p>
            <a:pPr marL="801688" lvl="2" indent="-436563">
              <a:buFont typeface="Arial" pitchFamily="34" charset="0"/>
              <a:buChar char="•"/>
              <a:defRPr/>
            </a:pPr>
            <a:r>
              <a:rPr lang="en-ZA" sz="2000" dirty="0"/>
              <a:t>Administrator and owner of the Local Government Data Base </a:t>
            </a:r>
            <a:r>
              <a:rPr lang="en-ZA" sz="2000" dirty="0" smtClean="0"/>
              <a:t>and related reporting system (LGDBRS)</a:t>
            </a:r>
            <a:endParaRPr lang="en-ZA" sz="2000" dirty="0"/>
          </a:p>
          <a:p>
            <a:pPr marL="801688" lvl="2" indent="-436563">
              <a:buFont typeface="Arial" pitchFamily="34" charset="0"/>
              <a:buChar char="•"/>
              <a:defRPr/>
            </a:pPr>
            <a:r>
              <a:rPr lang="en-ZA" sz="2000" dirty="0" smtClean="0"/>
              <a:t>Benchmarking </a:t>
            </a:r>
            <a:r>
              <a:rPr lang="en-ZA" sz="2000" dirty="0"/>
              <a:t>and budget oversight responsibility.</a:t>
            </a:r>
          </a:p>
          <a:p>
            <a:pPr marL="801688" lvl="2" indent="-436563">
              <a:buFont typeface="Arial" pitchFamily="34" charset="0"/>
              <a:buChar char="•"/>
              <a:defRPr/>
            </a:pPr>
            <a:r>
              <a:rPr lang="en-ZA" sz="2000" dirty="0" smtClean="0"/>
              <a:t>Overall </a:t>
            </a:r>
            <a:r>
              <a:rPr lang="en-ZA" sz="2000" dirty="0"/>
              <a:t>stakeholder </a:t>
            </a:r>
            <a:r>
              <a:rPr lang="en-ZA" sz="2000" dirty="0" smtClean="0"/>
              <a:t>management (Internal and external)</a:t>
            </a:r>
          </a:p>
          <a:p>
            <a:pPr marL="801688" lvl="2" indent="-436563">
              <a:buFont typeface="Arial" pitchFamily="34" charset="0"/>
              <a:buChar char="•"/>
              <a:defRPr/>
            </a:pPr>
            <a:r>
              <a:rPr lang="en-ZA" sz="2000" dirty="0"/>
              <a:t>Custodian of ensuring </a:t>
            </a:r>
            <a:r>
              <a:rPr lang="en-ZA" sz="2000" b="1" dirty="0"/>
              <a:t>m</a:t>
            </a:r>
            <a:r>
              <a:rPr lang="en-ZA" sz="2000" dirty="0"/>
              <a:t>SCOA </a:t>
            </a:r>
            <a:r>
              <a:rPr lang="en-ZA" sz="2000" dirty="0" smtClean="0"/>
              <a:t>is in compliance with relevant municipal legislative framework and associated norms and standards.</a:t>
            </a:r>
          </a:p>
          <a:p>
            <a:pPr marL="801688" lvl="2" indent="-436563">
              <a:buFont typeface="Arial" pitchFamily="34" charset="0"/>
              <a:buChar char="•"/>
              <a:defRPr/>
            </a:pPr>
            <a:r>
              <a:rPr lang="en-ZA" sz="2000" dirty="0"/>
              <a:t>Linkage </a:t>
            </a:r>
            <a:r>
              <a:rPr lang="en-ZA" sz="2000" dirty="0" smtClean="0"/>
              <a:t>of </a:t>
            </a:r>
            <a:r>
              <a:rPr lang="en-ZA" sz="2000" dirty="0"/>
              <a:t>National and </a:t>
            </a:r>
            <a:r>
              <a:rPr lang="en-ZA" sz="2000" dirty="0" smtClean="0"/>
              <a:t>Provincial SCOA to </a:t>
            </a:r>
            <a:r>
              <a:rPr lang="en-ZA" sz="2000" b="1" dirty="0" smtClean="0"/>
              <a:t>m</a:t>
            </a:r>
            <a:r>
              <a:rPr lang="en-ZA" sz="2000" dirty="0" smtClean="0"/>
              <a:t>SCOA.</a:t>
            </a:r>
          </a:p>
          <a:p>
            <a:pPr marL="801688" lvl="2" indent="-436563">
              <a:buFont typeface="Arial" pitchFamily="34" charset="0"/>
              <a:buChar char="•"/>
              <a:defRPr/>
            </a:pPr>
            <a:r>
              <a:rPr lang="en-ZA" sz="2000" dirty="0"/>
              <a:t>Responsible for the development, implementation and maintenance of the classification framework for all 3 spheres of government.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6200"/>
            <a:ext cx="9144000" cy="1066800"/>
          </a:xfrm>
        </p:spPr>
        <p:txBody>
          <a:bodyPr/>
          <a:lstStyle/>
          <a:p>
            <a:r>
              <a:rPr lang="en-ZA" b="1" smtClean="0"/>
              <a:t>Roles and responsibilities – Provincial Treasuries</a:t>
            </a:r>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9D8D34A5-7102-4946-927E-04B8C2FB149D}" type="slidenum">
              <a:rPr lang="en-US" smtClean="0">
                <a:solidFill>
                  <a:srgbClr val="808080"/>
                </a:solidFill>
                <a:latin typeface="Arial Bold Italic" pitchFamily="34" charset="0"/>
                <a:cs typeface="Osaka"/>
              </a:rPr>
              <a:pPr fontAlgn="base">
                <a:spcBef>
                  <a:spcPct val="0"/>
                </a:spcBef>
                <a:spcAft>
                  <a:spcPct val="0"/>
                </a:spcAft>
              </a:pPr>
              <a:t>25</a:t>
            </a:fld>
            <a:endParaRPr lang="en-US" sz="1400" b="0" smtClean="0">
              <a:solidFill>
                <a:srgbClr val="000000"/>
              </a:solidFill>
              <a:cs typeface="Osaka"/>
            </a:endParaRPr>
          </a:p>
        </p:txBody>
      </p:sp>
      <p:sp>
        <p:nvSpPr>
          <p:cNvPr id="10" name="TextBox 9"/>
          <p:cNvSpPr txBox="1"/>
          <p:nvPr/>
        </p:nvSpPr>
        <p:spPr>
          <a:xfrm>
            <a:off x="0" y="1143000"/>
            <a:ext cx="9144000" cy="44624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801688" lvl="2" indent="-436563">
              <a:buFont typeface="Arial" pitchFamily="34" charset="0"/>
              <a:buChar char="•"/>
              <a:defRPr/>
            </a:pPr>
            <a:r>
              <a:rPr lang="en-ZA" dirty="0"/>
              <a:t>Key role player in the change management and communication process.</a:t>
            </a:r>
          </a:p>
          <a:p>
            <a:pPr marL="801688" lvl="2" indent="-436563">
              <a:buFont typeface="Arial" pitchFamily="34" charset="0"/>
              <a:buChar char="•"/>
              <a:defRPr/>
            </a:pPr>
            <a:r>
              <a:rPr lang="en-ZA" dirty="0"/>
              <a:t>Oversee the implementation of </a:t>
            </a:r>
            <a:r>
              <a:rPr lang="en-ZA" b="1" dirty="0"/>
              <a:t>m</a:t>
            </a:r>
            <a:r>
              <a:rPr lang="en-ZA" dirty="0"/>
              <a:t>SCOA by all municipalities within the province with the aim of full compliance by 1 July 2017.</a:t>
            </a:r>
          </a:p>
          <a:p>
            <a:pPr marL="801688" lvl="2" indent="-436563">
              <a:buFont typeface="Arial" pitchFamily="34" charset="0"/>
              <a:buChar char="•"/>
              <a:defRPr/>
            </a:pPr>
            <a:r>
              <a:rPr lang="en-ZA" dirty="0"/>
              <a:t>Assist National Treasury in the risk management process.</a:t>
            </a:r>
          </a:p>
          <a:p>
            <a:pPr marL="801688" lvl="2" indent="-436563">
              <a:buFont typeface="Arial" pitchFamily="34" charset="0"/>
              <a:buChar char="•"/>
              <a:defRPr/>
            </a:pPr>
            <a:r>
              <a:rPr lang="en-ZA" dirty="0"/>
              <a:t>Engage with all municipalities and share information, resolve queries and provide guidance with implementation.</a:t>
            </a:r>
          </a:p>
          <a:p>
            <a:pPr marL="801688" lvl="2" indent="-436563">
              <a:buFont typeface="Arial" pitchFamily="34" charset="0"/>
              <a:buChar char="•"/>
              <a:defRPr/>
            </a:pPr>
            <a:r>
              <a:rPr lang="en-ZA" dirty="0"/>
              <a:t>Logistical arrangements as it relates to provincial workshops, training sessions and engagements. </a:t>
            </a:r>
          </a:p>
          <a:p>
            <a:pPr marL="903288" indent="-903288">
              <a:defRPr/>
            </a:pPr>
            <a:endParaRPr lang="en-ZA" sz="2000" dirty="0"/>
          </a:p>
          <a:p>
            <a:pPr marL="903288" indent="-903288">
              <a:defRPr/>
            </a:pPr>
            <a:endParaRPr lang="en-ZA" sz="2000" dirty="0"/>
          </a:p>
          <a:p>
            <a:pPr marL="903288" indent="-903288">
              <a:defRPr/>
            </a:pPr>
            <a:endParaRPr lang="en-ZA" sz="2000" dirty="0"/>
          </a:p>
          <a:p>
            <a:pPr marL="903288" indent="-903288">
              <a:defRPr/>
            </a:pPr>
            <a:endParaRPr lang="en-ZA" sz="2000" dirty="0"/>
          </a:p>
          <a:p>
            <a:pPr marL="903288" indent="-903288">
              <a:defRPr/>
            </a:pPr>
            <a:endParaRPr lang="en-ZA" sz="2000" dirty="0"/>
          </a:p>
          <a:p>
            <a:pPr marL="903288" indent="-903288">
              <a:defRPr/>
            </a:pPr>
            <a:endParaRPr lang="en-ZA" sz="2000" dirty="0"/>
          </a:p>
          <a:p>
            <a:pPr marL="903288" indent="-903288">
              <a:defRPr/>
            </a:pPr>
            <a:endParaRPr lang="en-ZA"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76200"/>
            <a:ext cx="9144000" cy="1066800"/>
          </a:xfrm>
        </p:spPr>
        <p:txBody>
          <a:bodyPr/>
          <a:lstStyle/>
          <a:p>
            <a:r>
              <a:rPr lang="en-ZA" b="1" smtClean="0"/>
              <a:t>Roles and responsibilities – other external role players</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F69C7047-9E84-4B00-9EA5-48A1834C5580}" type="slidenum">
              <a:rPr lang="en-US" smtClean="0">
                <a:solidFill>
                  <a:srgbClr val="808080"/>
                </a:solidFill>
                <a:latin typeface="Arial Bold Italic" pitchFamily="34" charset="0"/>
                <a:cs typeface="Osaka"/>
              </a:rPr>
              <a:pPr fontAlgn="base">
                <a:spcBef>
                  <a:spcPct val="0"/>
                </a:spcBef>
                <a:spcAft>
                  <a:spcPct val="0"/>
                </a:spcAft>
              </a:pPr>
              <a:t>26</a:t>
            </a:fld>
            <a:endParaRPr lang="en-US" sz="1400" b="0" smtClean="0">
              <a:solidFill>
                <a:srgbClr val="000000"/>
              </a:solidFill>
              <a:cs typeface="Osaka"/>
            </a:endParaRPr>
          </a:p>
        </p:txBody>
      </p:sp>
      <p:sp>
        <p:nvSpPr>
          <p:cNvPr id="7" name="TextBox 6"/>
          <p:cNvSpPr txBox="1"/>
          <p:nvPr/>
        </p:nvSpPr>
        <p:spPr>
          <a:xfrm>
            <a:off x="0" y="1143000"/>
            <a:ext cx="9144000" cy="49863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lvl="1" indent="-342900" eaLnBrk="0" hangingPunct="0">
              <a:lnSpc>
                <a:spcPct val="110000"/>
              </a:lnSpc>
              <a:spcBef>
                <a:spcPts val="0"/>
              </a:spcBef>
              <a:spcAft>
                <a:spcPts val="0"/>
              </a:spcAft>
              <a:buFont typeface="Arial" pitchFamily="34" charset="0"/>
              <a:buChar char="•"/>
              <a:defRPr/>
            </a:pPr>
            <a:r>
              <a:rPr lang="en-ZA" sz="2000" b="1" dirty="0"/>
              <a:t>AUDITOR GENERAL</a:t>
            </a:r>
          </a:p>
          <a:p>
            <a:pPr marL="801688" lvl="2" indent="-436563">
              <a:buFont typeface="Arial" pitchFamily="34" charset="0"/>
              <a:buChar char="•"/>
              <a:defRPr/>
            </a:pPr>
            <a:r>
              <a:rPr lang="en-ZA" dirty="0"/>
              <a:t>Audit municipalities within the Constitutional Mandate. </a:t>
            </a:r>
          </a:p>
          <a:p>
            <a:pPr marL="801688" lvl="2" indent="-436563">
              <a:buFont typeface="Arial" pitchFamily="34" charset="0"/>
              <a:buChar char="•"/>
              <a:defRPr/>
            </a:pPr>
            <a:r>
              <a:rPr lang="en-ZA" dirty="0"/>
              <a:t>Develop and inform production champions and auditors responsible for municipalities as to the content and classification framework inherent to </a:t>
            </a:r>
            <a:r>
              <a:rPr lang="en-ZA" b="1" dirty="0"/>
              <a:t>m</a:t>
            </a:r>
            <a:r>
              <a:rPr lang="en-ZA" dirty="0"/>
              <a:t>SCOA.</a:t>
            </a:r>
          </a:p>
          <a:p>
            <a:pPr marL="801688" lvl="2" indent="-436563">
              <a:buFont typeface="Arial" pitchFamily="34" charset="0"/>
              <a:buChar char="•"/>
              <a:defRPr/>
            </a:pPr>
            <a:r>
              <a:rPr lang="en-ZA" dirty="0"/>
              <a:t>Participate by sharing views, concerns and possible areas of non-compliance with the Office of the Accountant-General</a:t>
            </a:r>
          </a:p>
          <a:p>
            <a:pPr marL="342900" lvl="1" indent="-342900" eaLnBrk="0" hangingPunct="0">
              <a:lnSpc>
                <a:spcPct val="110000"/>
              </a:lnSpc>
              <a:spcBef>
                <a:spcPts val="0"/>
              </a:spcBef>
              <a:spcAft>
                <a:spcPts val="0"/>
              </a:spcAft>
              <a:buFont typeface="Arial" pitchFamily="34" charset="0"/>
              <a:buChar char="•"/>
              <a:defRPr/>
            </a:pPr>
            <a:r>
              <a:rPr lang="en-ZA" sz="2000" b="1" dirty="0"/>
              <a:t>REGULATORS / STAKEHOLDER DEPARTMENTS</a:t>
            </a:r>
          </a:p>
          <a:p>
            <a:pPr marL="801688" lvl="2" indent="-436563">
              <a:buFont typeface="Arial" pitchFamily="34" charset="0"/>
              <a:buChar char="•"/>
              <a:defRPr/>
            </a:pPr>
            <a:r>
              <a:rPr lang="en-ZA" dirty="0"/>
              <a:t>Active participation in the development of </a:t>
            </a:r>
            <a:r>
              <a:rPr lang="en-ZA" b="1" dirty="0"/>
              <a:t>m</a:t>
            </a:r>
            <a:r>
              <a:rPr lang="en-ZA" dirty="0"/>
              <a:t>SCOA.</a:t>
            </a:r>
          </a:p>
          <a:p>
            <a:pPr marL="801688" lvl="2" indent="-436563">
              <a:buFont typeface="Arial" pitchFamily="34" charset="0"/>
              <a:buChar char="•"/>
              <a:defRPr/>
            </a:pPr>
            <a:r>
              <a:rPr lang="en-ZA" dirty="0"/>
              <a:t>Responsible for enforcing compliance to </a:t>
            </a:r>
            <a:r>
              <a:rPr lang="en-ZA" b="1" dirty="0"/>
              <a:t>m</a:t>
            </a:r>
            <a:r>
              <a:rPr lang="en-ZA" dirty="0"/>
              <a:t>SCOA as it relates to their mandate. </a:t>
            </a:r>
          </a:p>
          <a:p>
            <a:pPr marL="801688" lvl="2" indent="-436563">
              <a:buFont typeface="Arial" pitchFamily="34" charset="0"/>
              <a:buChar char="•"/>
              <a:defRPr/>
            </a:pPr>
            <a:r>
              <a:rPr lang="en-ZA" dirty="0"/>
              <a:t>Support National Treasury in “training and change management process”.</a:t>
            </a:r>
          </a:p>
          <a:p>
            <a:pPr marL="342900" lvl="1" indent="-342900" eaLnBrk="0" hangingPunct="0">
              <a:lnSpc>
                <a:spcPct val="110000"/>
              </a:lnSpc>
              <a:spcBef>
                <a:spcPts val="0"/>
              </a:spcBef>
              <a:spcAft>
                <a:spcPts val="0"/>
              </a:spcAft>
              <a:buFont typeface="Arial" pitchFamily="34" charset="0"/>
              <a:buChar char="•"/>
              <a:defRPr/>
            </a:pPr>
            <a:r>
              <a:rPr lang="en-ZA" sz="2000" b="1" dirty="0"/>
              <a:t>SYSTEM VENDORS</a:t>
            </a:r>
          </a:p>
          <a:p>
            <a:pPr marL="801688" lvl="2" indent="-436563">
              <a:buFont typeface="Arial" pitchFamily="34" charset="0"/>
              <a:buChar char="•"/>
              <a:defRPr/>
            </a:pPr>
            <a:r>
              <a:rPr lang="en-ZA" dirty="0"/>
              <a:t>Development of system functionality (financial application) in support of the </a:t>
            </a:r>
            <a:r>
              <a:rPr lang="en-ZA" b="1" dirty="0"/>
              <a:t>m</a:t>
            </a:r>
            <a:r>
              <a:rPr lang="en-ZA" dirty="0"/>
              <a:t>SCOA classification framework, business rules, and reporting requirements at a transactional level.</a:t>
            </a:r>
          </a:p>
          <a:p>
            <a:pPr marL="801688" lvl="2" indent="-436563">
              <a:buFont typeface="Arial" pitchFamily="34" charset="0"/>
              <a:buChar char="•"/>
              <a:defRPr/>
            </a:pPr>
            <a:r>
              <a:rPr lang="en-ZA" dirty="0"/>
              <a:t>Actively contribute to the change management and awareness process.</a:t>
            </a:r>
          </a:p>
          <a:p>
            <a:pPr marL="801688" lvl="2" indent="-436563">
              <a:buFont typeface="Arial" pitchFamily="34" charset="0"/>
              <a:buChar char="•"/>
              <a:defRPr/>
            </a:pPr>
            <a:r>
              <a:rPr lang="en-ZA" dirty="0"/>
              <a:t>Active participation in the development 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76200"/>
            <a:ext cx="9144000" cy="1066800"/>
          </a:xfrm>
        </p:spPr>
        <p:txBody>
          <a:bodyPr/>
          <a:lstStyle/>
          <a:p>
            <a:r>
              <a:rPr lang="en-ZA" b="1" smtClean="0"/>
              <a:t>Roles and responsibilities – Within the Municipality</a:t>
            </a: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9F60C08-4F5F-43F9-98B0-773ADF86F905}" type="slidenum">
              <a:rPr lang="en-US" smtClean="0">
                <a:solidFill>
                  <a:srgbClr val="808080"/>
                </a:solidFill>
                <a:latin typeface="Arial Bold Italic" pitchFamily="34" charset="0"/>
                <a:cs typeface="Osaka"/>
              </a:rPr>
              <a:pPr fontAlgn="base">
                <a:spcBef>
                  <a:spcPct val="0"/>
                </a:spcBef>
                <a:spcAft>
                  <a:spcPct val="0"/>
                </a:spcAft>
              </a:pPr>
              <a:t>27</a:t>
            </a:fld>
            <a:endParaRPr lang="en-US" sz="1400" b="0" smtClean="0">
              <a:solidFill>
                <a:srgbClr val="000000"/>
              </a:solidFill>
              <a:cs typeface="Osaka"/>
            </a:endParaRPr>
          </a:p>
        </p:txBody>
      </p:sp>
      <p:sp>
        <p:nvSpPr>
          <p:cNvPr id="7" name="TextBox 6"/>
          <p:cNvSpPr txBox="1"/>
          <p:nvPr/>
        </p:nvSpPr>
        <p:spPr>
          <a:xfrm>
            <a:off x="0" y="1143000"/>
            <a:ext cx="9144000" cy="53403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lvl="1" indent="-342900" eaLnBrk="0" hangingPunct="0">
              <a:lnSpc>
                <a:spcPct val="110000"/>
              </a:lnSpc>
              <a:spcBef>
                <a:spcPts val="0"/>
              </a:spcBef>
              <a:spcAft>
                <a:spcPts val="0"/>
              </a:spcAft>
              <a:buFont typeface="Arial" pitchFamily="34" charset="0"/>
              <a:buChar char="•"/>
              <a:defRPr/>
            </a:pPr>
            <a:r>
              <a:rPr lang="en-ZA" sz="2000" b="1" dirty="0"/>
              <a:t>MUNICIPAL COUNCIL </a:t>
            </a:r>
          </a:p>
          <a:p>
            <a:pPr marL="801688" lvl="2" indent="-436563" eaLnBrk="0" hangingPunct="0">
              <a:lnSpc>
                <a:spcPct val="110000"/>
              </a:lnSpc>
              <a:buFont typeface="Arial" pitchFamily="34" charset="0"/>
              <a:buChar char="•"/>
              <a:defRPr/>
            </a:pPr>
            <a:r>
              <a:rPr lang="en-ZA" dirty="0"/>
              <a:t>Governance, oversight over municipalities implementation of mSCOA and managing risk inherent </a:t>
            </a:r>
          </a:p>
          <a:p>
            <a:pPr marL="342900" lvl="1" indent="-342900" eaLnBrk="0" hangingPunct="0">
              <a:lnSpc>
                <a:spcPct val="110000"/>
              </a:lnSpc>
              <a:spcBef>
                <a:spcPts val="0"/>
              </a:spcBef>
              <a:spcAft>
                <a:spcPts val="0"/>
              </a:spcAft>
              <a:buFont typeface="Arial" pitchFamily="34" charset="0"/>
              <a:buChar char="•"/>
              <a:defRPr/>
            </a:pPr>
            <a:r>
              <a:rPr lang="en-ZA" sz="2000" b="1" dirty="0"/>
              <a:t>ACCOUNTING OFFICER</a:t>
            </a:r>
          </a:p>
          <a:p>
            <a:pPr marL="801688" lvl="2" indent="-436563" eaLnBrk="0" hangingPunct="0">
              <a:lnSpc>
                <a:spcPct val="110000"/>
              </a:lnSpc>
              <a:buFont typeface="Arial" pitchFamily="34" charset="0"/>
              <a:buChar char="•"/>
              <a:defRPr/>
            </a:pPr>
            <a:r>
              <a:rPr lang="en-ZA" dirty="0"/>
              <a:t>Ultimately responsible for controls, administration and reporting in terms of the Municipal Finance Management Act.</a:t>
            </a:r>
          </a:p>
          <a:p>
            <a:pPr marL="801688" lvl="2" indent="-436563" eaLnBrk="0" hangingPunct="0">
              <a:lnSpc>
                <a:spcPct val="110000"/>
              </a:lnSpc>
              <a:buFont typeface="Arial" pitchFamily="34" charset="0"/>
              <a:buChar char="•"/>
              <a:defRPr/>
            </a:pPr>
            <a:r>
              <a:rPr lang="en-ZA" dirty="0"/>
              <a:t>Responsible for adherence and compliance to all legislation and regulations governing the municipality.</a:t>
            </a:r>
          </a:p>
          <a:p>
            <a:pPr marL="801688" lvl="2" indent="-436563" eaLnBrk="0" hangingPunct="0">
              <a:lnSpc>
                <a:spcPct val="110000"/>
              </a:lnSpc>
              <a:buFont typeface="Arial" pitchFamily="34" charset="0"/>
              <a:buChar char="•"/>
              <a:defRPr/>
            </a:pPr>
            <a:r>
              <a:rPr lang="en-ZA" dirty="0"/>
              <a:t>Involvement of Internal Audit and Risk Manager.</a:t>
            </a:r>
          </a:p>
          <a:p>
            <a:pPr marL="801688" lvl="2" indent="-436563" eaLnBrk="0" hangingPunct="0">
              <a:lnSpc>
                <a:spcPct val="110000"/>
              </a:lnSpc>
              <a:buFont typeface="Arial" pitchFamily="34" charset="0"/>
              <a:buChar char="•"/>
              <a:defRPr/>
            </a:pPr>
            <a:r>
              <a:rPr lang="en-ZA" dirty="0"/>
              <a:t>Delegating the necessary powers and duties to the appropriate officials.</a:t>
            </a:r>
          </a:p>
          <a:p>
            <a:pPr marL="801688" lvl="2" indent="-436563" eaLnBrk="0" hangingPunct="0">
              <a:lnSpc>
                <a:spcPct val="110000"/>
              </a:lnSpc>
              <a:buFont typeface="Arial" pitchFamily="34" charset="0"/>
              <a:buChar char="•"/>
              <a:defRPr/>
            </a:pPr>
            <a:r>
              <a:rPr lang="en-ZA" dirty="0"/>
              <a:t>Ensuring that the responsible officials have the necessary capacity by providing training and ensuring that they attend training or workshops provided by National Treasury. </a:t>
            </a:r>
          </a:p>
          <a:p>
            <a:pPr marL="801688" lvl="2" indent="-436563" eaLnBrk="0" hangingPunct="0">
              <a:lnSpc>
                <a:spcPct val="110000"/>
              </a:lnSpc>
              <a:buFont typeface="Arial" pitchFamily="34" charset="0"/>
              <a:buChar char="•"/>
              <a:defRPr/>
            </a:pPr>
            <a:r>
              <a:rPr lang="en-ZA" dirty="0"/>
              <a:t>Ensuring that the financial and business applications of the municipality or municipal entity have the capacity to accommodate the implementation of these Regulations and that the required modifications or upgrades are implemented</a:t>
            </a:r>
          </a:p>
          <a:p>
            <a:pPr marL="801688" lvl="2" indent="-436563" eaLnBrk="0" hangingPunct="0">
              <a:lnSpc>
                <a:spcPct val="110000"/>
              </a:lnSpc>
              <a:buFont typeface="Arial" pitchFamily="34" charset="0"/>
              <a:buChar char="•"/>
              <a:defRPr/>
            </a:pPr>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76200"/>
            <a:ext cx="9144000" cy="1066800"/>
          </a:xfrm>
        </p:spPr>
        <p:txBody>
          <a:bodyPr/>
          <a:lstStyle/>
          <a:p>
            <a:r>
              <a:rPr lang="en-ZA" b="1" smtClean="0"/>
              <a:t>Roles and responsibilities – Within the Municipality</a:t>
            </a:r>
          </a:p>
        </p:txBody>
      </p:sp>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4AF54DB7-2103-4F20-949A-2498422F212B}" type="slidenum">
              <a:rPr lang="en-US" smtClean="0">
                <a:solidFill>
                  <a:srgbClr val="808080"/>
                </a:solidFill>
                <a:latin typeface="Arial Bold Italic" pitchFamily="34" charset="0"/>
                <a:cs typeface="Osaka"/>
              </a:rPr>
              <a:pPr fontAlgn="base">
                <a:spcBef>
                  <a:spcPct val="0"/>
                </a:spcBef>
                <a:spcAft>
                  <a:spcPct val="0"/>
                </a:spcAft>
              </a:pPr>
              <a:t>28</a:t>
            </a:fld>
            <a:endParaRPr lang="en-US" sz="1400" b="0" smtClean="0">
              <a:solidFill>
                <a:srgbClr val="000000"/>
              </a:solidFill>
              <a:cs typeface="Osaka"/>
            </a:endParaRPr>
          </a:p>
        </p:txBody>
      </p:sp>
      <p:sp>
        <p:nvSpPr>
          <p:cNvPr id="7" name="TextBox 6"/>
          <p:cNvSpPr txBox="1"/>
          <p:nvPr/>
        </p:nvSpPr>
        <p:spPr>
          <a:xfrm>
            <a:off x="0" y="1143000"/>
            <a:ext cx="9144000" cy="28686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342900" lvl="1" indent="-342900" eaLnBrk="0" hangingPunct="0">
              <a:lnSpc>
                <a:spcPct val="110000"/>
              </a:lnSpc>
              <a:spcBef>
                <a:spcPts val="0"/>
              </a:spcBef>
              <a:spcAft>
                <a:spcPts val="0"/>
              </a:spcAft>
              <a:buFont typeface="Arial" pitchFamily="34" charset="0"/>
              <a:buChar char="•"/>
              <a:defRPr/>
            </a:pPr>
            <a:r>
              <a:rPr lang="en-ZA" sz="2000" b="1" dirty="0"/>
              <a:t>ACCOUNTING OFFICER</a:t>
            </a:r>
          </a:p>
          <a:p>
            <a:pPr marL="801688" lvl="2" indent="-436563" eaLnBrk="0" hangingPunct="0">
              <a:lnSpc>
                <a:spcPct val="110000"/>
              </a:lnSpc>
              <a:buFont typeface="Arial" pitchFamily="34" charset="0"/>
              <a:buChar char="•"/>
              <a:defRPr/>
            </a:pPr>
            <a:r>
              <a:rPr lang="en-ZA" dirty="0"/>
              <a:t>submitting reports and recommendations to the municipal council or the board of directors, as the case may be, that provide for the adoption of any resolutions, policies and budgetary provisions necessary for the implementation of the Regulations.</a:t>
            </a:r>
          </a:p>
          <a:p>
            <a:pPr marL="801688" lvl="2" indent="-436563" eaLnBrk="0" hangingPunct="0">
              <a:lnSpc>
                <a:spcPct val="110000"/>
              </a:lnSpc>
              <a:buFont typeface="Arial" pitchFamily="34" charset="0"/>
              <a:buChar char="•"/>
              <a:defRPr/>
            </a:pPr>
            <a:r>
              <a:rPr lang="en-ZA" dirty="0"/>
              <a:t>Identification of Project Manager, Project Office and development of Project Plan guiding the municipality with implementation </a:t>
            </a:r>
          </a:p>
          <a:p>
            <a:pPr marL="801688" lvl="2" indent="-436563" eaLnBrk="0" hangingPunct="0">
              <a:lnSpc>
                <a:spcPct val="110000"/>
              </a:lnSpc>
              <a:buFont typeface="Arial" pitchFamily="34" charset="0"/>
              <a:buChar char="•"/>
              <a:defRPr/>
            </a:pPr>
            <a:r>
              <a:rPr lang="en-ZA" dirty="0"/>
              <a:t>Oversight of progress with SCOA implementation.</a:t>
            </a:r>
          </a:p>
          <a:p>
            <a:pPr marL="801688" lvl="2" indent="-436563" eaLnBrk="0" hangingPunct="0">
              <a:lnSpc>
                <a:spcPct val="110000"/>
              </a:lnSpc>
              <a:buFont typeface="Arial" pitchFamily="34" charset="0"/>
              <a:buChar char="•"/>
              <a:defRPr/>
            </a:pPr>
            <a:r>
              <a:rPr lang="en-ZA" dirty="0"/>
              <a:t>Internal change management agent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ZA" smtClean="0"/>
              <a:t>National Treasury Training initiatives</a:t>
            </a:r>
          </a:p>
        </p:txBody>
      </p:sp>
      <p:sp>
        <p:nvSpPr>
          <p:cNvPr id="4" name="Slide Number Placeholder 3"/>
          <p:cNvSpPr>
            <a:spLocks noGrp="1"/>
          </p:cNvSpPr>
          <p:nvPr>
            <p:ph type="sldNum" sz="quarter" idx="12"/>
          </p:nvPr>
        </p:nvSpPr>
        <p:spPr/>
        <p:txBody>
          <a:bodyPr/>
          <a:lstStyle/>
          <a:p>
            <a:pPr>
              <a:defRPr/>
            </a:pPr>
            <a:fld id="{749DD0CE-4B40-4746-B59D-8CB7E499A8B8}" type="slidenum">
              <a:rPr lang="en-US" smtClean="0"/>
              <a:pPr>
                <a:defRPr/>
              </a:pPr>
              <a:t>29</a:t>
            </a:fld>
            <a:endParaRPr lang="en-US" sz="1400" b="0">
              <a:solidFill>
                <a:srgbClr val="000000"/>
              </a:solidFill>
              <a:latin typeface="Arial"/>
            </a:endParaRP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7" y="1124744"/>
            <a:ext cx="7591425"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bwMode="auto">
          <a:xfrm>
            <a:off x="738350" y="4293096"/>
            <a:ext cx="2376264" cy="1440160"/>
          </a:xfrm>
          <a:prstGeom prst="upArrowCallout">
            <a:avLst>
              <a:gd name="adj1" fmla="val 25000"/>
              <a:gd name="adj2" fmla="val 25000"/>
              <a:gd name="adj3" fmla="val 9371"/>
              <a:gd name="adj4" fmla="val 47394"/>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Arial" charset="0"/>
                <a:ea typeface="ＭＳ Ｐゴシック" pitchFamily="1" charset="-128"/>
              </a:rPr>
              <a:t>18 No</a:t>
            </a:r>
            <a:r>
              <a:rPr lang="en-ZA" sz="2000" dirty="0" smtClean="0">
                <a:solidFill>
                  <a:schemeClr val="tx1"/>
                </a:solidFill>
                <a:latin typeface="Arial" charset="0"/>
                <a:ea typeface="ＭＳ Ｐゴシック" pitchFamily="1" charset="-128"/>
              </a:rPr>
              <a:t>v to 9 Dec 2014</a:t>
            </a:r>
            <a:endParaRPr kumimoji="0" lang="en-ZA"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Up Arrow Callout 6"/>
          <p:cNvSpPr/>
          <p:nvPr/>
        </p:nvSpPr>
        <p:spPr bwMode="auto">
          <a:xfrm>
            <a:off x="3563888" y="4315580"/>
            <a:ext cx="2376264" cy="1440160"/>
          </a:xfrm>
          <a:prstGeom prst="upArrowCallout">
            <a:avLst>
              <a:gd name="adj1" fmla="val 25000"/>
              <a:gd name="adj2" fmla="val 25000"/>
              <a:gd name="adj3" fmla="val 9371"/>
              <a:gd name="adj4" fmla="val 47394"/>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sz="2000" dirty="0" smtClean="0">
                <a:solidFill>
                  <a:schemeClr val="tx1"/>
                </a:solidFill>
                <a:latin typeface="Arial" charset="0"/>
                <a:ea typeface="ＭＳ Ｐゴシック" pitchFamily="1" charset="-128"/>
              </a:rPr>
              <a:t>March to April 2015</a:t>
            </a:r>
            <a:endParaRPr kumimoji="0" lang="en-ZA" sz="2000" b="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9144000" cy="1066800"/>
          </a:xfrm>
        </p:spPr>
        <p:txBody>
          <a:bodyPr/>
          <a:lstStyle/>
          <a:p>
            <a:r>
              <a:rPr lang="en-ZA" smtClean="0"/>
              <a:t>The Road to mSCOA – The </a:t>
            </a:r>
            <a:r>
              <a:rPr lang="en-ZA" b="1" smtClean="0"/>
              <a:t>Budget Reform Programme</a:t>
            </a:r>
          </a:p>
        </p:txBody>
      </p:sp>
      <p:sp>
        <p:nvSpPr>
          <p:cNvPr id="3" name="Vertical Text Placeholder 2"/>
          <p:cNvSpPr>
            <a:spLocks noGrp="1"/>
          </p:cNvSpPr>
          <p:nvPr>
            <p:ph type="body" orient="vert" idx="1"/>
          </p:nvPr>
        </p:nvSpPr>
        <p:spPr>
          <a:xfrm>
            <a:off x="0" y="1143000"/>
            <a:ext cx="9144000" cy="5715000"/>
          </a:xfrm>
        </p:spPr>
        <p:txBody>
          <a:bodyPr vert="horz">
            <a:normAutofit/>
          </a:bodyPr>
          <a:lstStyle/>
          <a:p>
            <a:pPr>
              <a:lnSpc>
                <a:spcPct val="110000"/>
              </a:lnSpc>
              <a:spcBef>
                <a:spcPts val="0"/>
              </a:spcBef>
              <a:spcAft>
                <a:spcPts val="0"/>
              </a:spcAft>
              <a:defRPr/>
            </a:pPr>
            <a:r>
              <a:rPr lang="en-ZA" dirty="0" smtClean="0"/>
              <a:t>We have embarked on the long-term local government financial reform programme (Evolutionary)</a:t>
            </a:r>
          </a:p>
          <a:p>
            <a:pPr lvl="1">
              <a:lnSpc>
                <a:spcPct val="110000"/>
              </a:lnSpc>
              <a:spcBef>
                <a:spcPts val="0"/>
              </a:spcBef>
              <a:spcAft>
                <a:spcPts val="0"/>
              </a:spcAft>
              <a:defRPr/>
            </a:pPr>
            <a:r>
              <a:rPr lang="en-ZA" dirty="0" smtClean="0"/>
              <a:t>MFMA Implementation in 2003</a:t>
            </a:r>
          </a:p>
          <a:p>
            <a:pPr marL="342900" lvl="1" indent="-342900">
              <a:lnSpc>
                <a:spcPct val="110000"/>
              </a:lnSpc>
              <a:spcBef>
                <a:spcPts val="0"/>
              </a:spcBef>
              <a:spcAft>
                <a:spcPts val="0"/>
              </a:spcAft>
              <a:buFontTx/>
              <a:buChar char="•"/>
              <a:defRPr/>
            </a:pPr>
            <a:r>
              <a:rPr lang="en-ZA" dirty="0" smtClean="0"/>
              <a:t>We have issued a suite of regulations:</a:t>
            </a:r>
          </a:p>
          <a:p>
            <a:pPr lvl="1">
              <a:lnSpc>
                <a:spcPct val="110000"/>
              </a:lnSpc>
              <a:spcBef>
                <a:spcPts val="0"/>
              </a:spcBef>
              <a:spcAft>
                <a:spcPts val="0"/>
              </a:spcAft>
              <a:defRPr/>
            </a:pPr>
            <a:r>
              <a:rPr lang="en-US" sz="1800" dirty="0" smtClean="0"/>
              <a:t>Draft Municipal Finance Misconduct Regulation (July 2012)</a:t>
            </a:r>
          </a:p>
          <a:p>
            <a:pPr lvl="1">
              <a:lnSpc>
                <a:spcPct val="110000"/>
              </a:lnSpc>
              <a:spcBef>
                <a:spcPts val="0"/>
              </a:spcBef>
              <a:spcAft>
                <a:spcPts val="0"/>
              </a:spcAft>
              <a:defRPr/>
            </a:pPr>
            <a:r>
              <a:rPr lang="en-US" sz="1800" dirty="0" smtClean="0"/>
              <a:t>Municipal Budget and Reporting Regulations (April 2009)</a:t>
            </a:r>
          </a:p>
          <a:p>
            <a:pPr lvl="1">
              <a:lnSpc>
                <a:spcPct val="110000"/>
              </a:lnSpc>
              <a:spcBef>
                <a:spcPts val="0"/>
              </a:spcBef>
              <a:spcAft>
                <a:spcPts val="0"/>
              </a:spcAft>
              <a:defRPr/>
            </a:pPr>
            <a:r>
              <a:rPr lang="en-US" sz="1800" dirty="0" smtClean="0"/>
              <a:t>Municipal Asset Transfer Regulations (August 2008)</a:t>
            </a:r>
          </a:p>
          <a:p>
            <a:pPr lvl="1">
              <a:lnSpc>
                <a:spcPct val="110000"/>
              </a:lnSpc>
              <a:spcBef>
                <a:spcPts val="0"/>
              </a:spcBef>
              <a:spcAft>
                <a:spcPts val="0"/>
              </a:spcAft>
              <a:defRPr/>
            </a:pPr>
            <a:r>
              <a:rPr lang="en-US" sz="1800" dirty="0" smtClean="0"/>
              <a:t>Municipal Regulations on Debt Disclosure (June 2007)</a:t>
            </a:r>
            <a:endParaRPr lang="en-ZA" sz="1800" dirty="0" smtClean="0"/>
          </a:p>
          <a:p>
            <a:pPr lvl="1">
              <a:lnSpc>
                <a:spcPct val="110000"/>
              </a:lnSpc>
              <a:spcBef>
                <a:spcPts val="0"/>
              </a:spcBef>
              <a:spcAft>
                <a:spcPts val="0"/>
              </a:spcAft>
              <a:defRPr/>
            </a:pPr>
            <a:r>
              <a:rPr lang="en-US" sz="1800" dirty="0"/>
              <a:t>Municipal Supply Chain Management Regulations (May 2005) </a:t>
            </a:r>
          </a:p>
          <a:p>
            <a:pPr lvl="1">
              <a:lnSpc>
                <a:spcPct val="110000"/>
              </a:lnSpc>
              <a:spcBef>
                <a:spcPts val="0"/>
              </a:spcBef>
              <a:spcAft>
                <a:spcPts val="0"/>
              </a:spcAft>
              <a:defRPr/>
            </a:pPr>
            <a:r>
              <a:rPr lang="en-US" sz="1800" dirty="0"/>
              <a:t>Municipal Investment and PPP Regulations (April 2005)</a:t>
            </a:r>
          </a:p>
          <a:p>
            <a:pPr>
              <a:lnSpc>
                <a:spcPct val="110000"/>
              </a:lnSpc>
              <a:spcBef>
                <a:spcPts val="0"/>
              </a:spcBef>
              <a:spcAft>
                <a:spcPts val="0"/>
              </a:spcAft>
              <a:defRPr/>
            </a:pPr>
            <a:r>
              <a:rPr lang="en-US" dirty="0" smtClean="0"/>
              <a:t>We have developed a comprehensive budgeting system (Municipal Budget and Reporting Regulations)</a:t>
            </a:r>
          </a:p>
          <a:p>
            <a:pPr>
              <a:lnSpc>
                <a:spcPct val="110000"/>
              </a:lnSpc>
              <a:spcBef>
                <a:spcPts val="0"/>
              </a:spcBef>
              <a:spcAft>
                <a:spcPts val="0"/>
              </a:spcAft>
              <a:defRPr/>
            </a:pPr>
            <a:r>
              <a:rPr lang="en-US" dirty="0" smtClean="0"/>
              <a:t>We have developed a conditional grant monitoring system</a:t>
            </a:r>
          </a:p>
          <a:p>
            <a:pPr>
              <a:lnSpc>
                <a:spcPct val="110000"/>
              </a:lnSpc>
              <a:spcBef>
                <a:spcPts val="0"/>
              </a:spcBef>
              <a:spcAft>
                <a:spcPts val="0"/>
              </a:spcAft>
              <a:defRPr/>
            </a:pPr>
            <a:r>
              <a:rPr lang="en-US" dirty="0" smtClean="0"/>
              <a:t>Institutionalized annual engagements with the 17 non-delegated municipalities</a:t>
            </a:r>
            <a:r>
              <a:rPr lang="en-US" dirty="0"/>
              <a:t>.</a:t>
            </a:r>
            <a:endParaRPr lang="en-US" dirty="0" smtClean="0"/>
          </a:p>
          <a:p>
            <a:pPr marL="0" indent="0">
              <a:lnSpc>
                <a:spcPct val="110000"/>
              </a:lnSpc>
              <a:spcBef>
                <a:spcPts val="0"/>
              </a:spcBef>
              <a:spcAft>
                <a:spcPts val="0"/>
              </a:spcAft>
              <a:buFontTx/>
              <a:buNone/>
              <a:defRPr/>
            </a:pPr>
            <a:endParaRPr lang="en-US" dirty="0" smtClean="0"/>
          </a:p>
          <a:p>
            <a:pPr>
              <a:lnSpc>
                <a:spcPct val="110000"/>
              </a:lnSpc>
              <a:spcBef>
                <a:spcPts val="0"/>
              </a:spcBef>
              <a:spcAft>
                <a:spcPts val="0"/>
              </a:spcAft>
              <a:defRPr/>
            </a:pPr>
            <a:endParaRPr lang="en-US" dirty="0" smtClean="0"/>
          </a:p>
          <a:p>
            <a:pPr>
              <a:defRPr/>
            </a:pPr>
            <a:endParaRPr lang="en-ZA" dirty="0" smtClean="0">
              <a:solidFill>
                <a:srgbClr val="FF0000"/>
              </a:solidFill>
            </a:endParaRPr>
          </a:p>
          <a:p>
            <a:pPr marL="342900" lvl="1" indent="-342900">
              <a:spcBef>
                <a:spcPts val="0"/>
              </a:spcBef>
              <a:spcAft>
                <a:spcPts val="1200"/>
              </a:spcAft>
              <a:buFontTx/>
              <a:buChar char="•"/>
              <a:defRPr/>
            </a:pPr>
            <a:endParaRPr lang="en-ZA" sz="180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D52350A0-E5FF-4AEB-A7CE-A72222B5B136}" type="slidenum">
              <a:rPr lang="en-US" smtClean="0">
                <a:solidFill>
                  <a:srgbClr val="808080"/>
                </a:solidFill>
                <a:latin typeface="Arial Bold Italic" pitchFamily="34" charset="0"/>
                <a:cs typeface="Osaka"/>
              </a:rPr>
              <a:pPr fontAlgn="base">
                <a:spcBef>
                  <a:spcPct val="0"/>
                </a:spcBef>
                <a:spcAft>
                  <a:spcPct val="0"/>
                </a:spcAft>
              </a:pPr>
              <a:t>3</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ZA" smtClean="0"/>
              <a:t>National Treasury Training initiatives</a:t>
            </a:r>
          </a:p>
        </p:txBody>
      </p:sp>
      <p:sp>
        <p:nvSpPr>
          <p:cNvPr id="4" name="Slide Number Placeholder 3"/>
          <p:cNvSpPr>
            <a:spLocks noGrp="1"/>
          </p:cNvSpPr>
          <p:nvPr>
            <p:ph type="sldNum" sz="quarter" idx="12"/>
          </p:nvPr>
        </p:nvSpPr>
        <p:spPr/>
        <p:txBody>
          <a:bodyPr/>
          <a:lstStyle/>
          <a:p>
            <a:pPr>
              <a:defRPr/>
            </a:pPr>
            <a:fld id="{065AE5FD-587E-45D2-A7C2-CD7F30A0F657}" type="slidenum">
              <a:rPr lang="en-US" smtClean="0"/>
              <a:pPr>
                <a:defRPr/>
              </a:pPr>
              <a:t>30</a:t>
            </a:fld>
            <a:endParaRPr lang="en-US" sz="1400" b="0">
              <a:solidFill>
                <a:srgbClr val="000000"/>
              </a:solidFill>
              <a:latin typeface="Arial"/>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85" y="1196752"/>
            <a:ext cx="785495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Callout 4"/>
          <p:cNvSpPr/>
          <p:nvPr/>
        </p:nvSpPr>
        <p:spPr bwMode="auto">
          <a:xfrm>
            <a:off x="681585" y="4581128"/>
            <a:ext cx="7854950" cy="1440160"/>
          </a:xfrm>
          <a:prstGeom prst="upArrowCallout">
            <a:avLst>
              <a:gd name="adj1" fmla="val 19139"/>
              <a:gd name="adj2" fmla="val 22069"/>
              <a:gd name="adj3" fmla="val 39652"/>
              <a:gd name="adj4" fmla="val 47394"/>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2000" b="0" i="0" u="none" strike="noStrike" cap="none" normalizeH="0" baseline="0" dirty="0" smtClean="0">
                <a:ln>
                  <a:noFill/>
                </a:ln>
                <a:solidFill>
                  <a:schemeClr val="tx1"/>
                </a:solidFill>
                <a:effectLst/>
                <a:latin typeface="Arial" charset="0"/>
                <a:ea typeface="ＭＳ Ｐゴシック" pitchFamily="1" charset="-128"/>
              </a:rPr>
              <a:t>July 2015 onwards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ZA" smtClean="0"/>
              <a:t>Questions</a:t>
            </a:r>
          </a:p>
        </p:txBody>
      </p:sp>
      <p:sp>
        <p:nvSpPr>
          <p:cNvPr id="4" name="Slide Number Placeholder 3"/>
          <p:cNvSpPr>
            <a:spLocks noGrp="1"/>
          </p:cNvSpPr>
          <p:nvPr>
            <p:ph type="sldNum" sz="quarter" idx="12"/>
          </p:nvPr>
        </p:nvSpPr>
        <p:spPr/>
        <p:txBody>
          <a:bodyPr/>
          <a:lstStyle/>
          <a:p>
            <a:pPr>
              <a:defRPr/>
            </a:pPr>
            <a:fld id="{6AB47A5C-5F02-44BE-9D54-D59FCF3412F2}" type="slidenum">
              <a:rPr lang="en-US" smtClean="0"/>
              <a:pPr>
                <a:defRPr/>
              </a:pPr>
              <a:t>31</a:t>
            </a:fld>
            <a:endParaRPr lang="en-US" sz="1400" b="0">
              <a:solidFill>
                <a:srgbClr val="000000"/>
              </a:solidFill>
              <a:latin typeface="Arial"/>
            </a:endParaRPr>
          </a:p>
        </p:txBody>
      </p:sp>
      <p:pic>
        <p:nvPicPr>
          <p:cNvPr id="46084" name="Picture 2" descr="C:\Users\ajay.INVICTUS\AppData\Local\Microsoft\Windows\Temporary Internet Files\Content.IE5\37J1QPFJ\MC90044149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5100" y="1752600"/>
            <a:ext cx="3657600" cy="3657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
            <a:ext cx="9144000" cy="1066800"/>
          </a:xfrm>
        </p:spPr>
        <p:txBody>
          <a:bodyPr/>
          <a:lstStyle/>
          <a:p>
            <a:r>
              <a:rPr lang="en-ZA" smtClean="0"/>
              <a:t>The Road to mSCOA – The </a:t>
            </a:r>
            <a:r>
              <a:rPr lang="en-ZA" b="1" smtClean="0"/>
              <a:t>Budget Reform Programme</a:t>
            </a:r>
          </a:p>
        </p:txBody>
      </p:sp>
      <p:sp>
        <p:nvSpPr>
          <p:cNvPr id="3" name="Vertical Text Placeholder 2"/>
          <p:cNvSpPr>
            <a:spLocks noGrp="1"/>
          </p:cNvSpPr>
          <p:nvPr>
            <p:ph type="body" orient="vert" idx="1"/>
          </p:nvPr>
        </p:nvSpPr>
        <p:spPr>
          <a:xfrm>
            <a:off x="0" y="1143000"/>
            <a:ext cx="9144000" cy="5715000"/>
          </a:xfrm>
        </p:spPr>
        <p:txBody>
          <a:bodyPr vert="horz">
            <a:normAutofit fontScale="92500" lnSpcReduction="10000"/>
          </a:bodyPr>
          <a:lstStyle/>
          <a:p>
            <a:pPr>
              <a:spcBef>
                <a:spcPts val="0"/>
              </a:spcBef>
              <a:spcAft>
                <a:spcPts val="1200"/>
              </a:spcAft>
              <a:defRPr/>
            </a:pPr>
            <a:r>
              <a:rPr lang="en-US" sz="1800" dirty="0" smtClean="0"/>
              <a:t>The budget reform programme was launched in 2009 with the publication of the regulations - </a:t>
            </a:r>
            <a:r>
              <a:rPr lang="en-ZA" sz="1800" b="1" dirty="0"/>
              <a:t>Government Gazette 32141 dated 17 April 2009 : Municipal Budget and Reporting Regulations</a:t>
            </a:r>
            <a:endParaRPr lang="en-US" sz="1800" dirty="0" smtClean="0"/>
          </a:p>
          <a:p>
            <a:pPr>
              <a:spcBef>
                <a:spcPts val="0"/>
              </a:spcBef>
              <a:spcAft>
                <a:spcPts val="1200"/>
              </a:spcAft>
              <a:defRPr/>
            </a:pPr>
            <a:r>
              <a:rPr lang="en-US" sz="1800" dirty="0" smtClean="0"/>
              <a:t>Objective </a:t>
            </a:r>
          </a:p>
          <a:p>
            <a:pPr lvl="1">
              <a:spcBef>
                <a:spcPts val="0"/>
              </a:spcBef>
              <a:spcAft>
                <a:spcPts val="1200"/>
              </a:spcAft>
              <a:defRPr/>
            </a:pPr>
            <a:r>
              <a:rPr lang="en-US" sz="1800" dirty="0" smtClean="0"/>
              <a:t>To secure sound and sustainable management of budgeting and reporting practices of municipalities and municipal entities by establishing uniform norms and standards and other requirements for ensuring transparency, accountability and appropriate lines of responsibility in the budgeting and reporting processes of those institutions and other relevant matters as required by the Act. </a:t>
            </a:r>
          </a:p>
          <a:p>
            <a:pPr>
              <a:spcBef>
                <a:spcPts val="0"/>
              </a:spcBef>
              <a:spcAft>
                <a:spcPts val="1200"/>
              </a:spcAft>
              <a:defRPr/>
            </a:pPr>
            <a:r>
              <a:rPr lang="en-US" sz="1800" dirty="0" smtClean="0"/>
              <a:t>Introduced </a:t>
            </a:r>
            <a:r>
              <a:rPr lang="en-US" sz="1800" dirty="0" err="1" smtClean="0"/>
              <a:t>standardised</a:t>
            </a:r>
            <a:r>
              <a:rPr lang="en-US" sz="1800" dirty="0" smtClean="0"/>
              <a:t> budgeting reporting and formats</a:t>
            </a:r>
          </a:p>
          <a:p>
            <a:pPr>
              <a:spcBef>
                <a:spcPts val="0"/>
              </a:spcBef>
              <a:spcAft>
                <a:spcPts val="1200"/>
              </a:spcAft>
              <a:defRPr/>
            </a:pPr>
            <a:r>
              <a:rPr lang="en-US" sz="1800" dirty="0" smtClean="0"/>
              <a:t>Improved LG sphere’s ability to deliver basic services to all through:</a:t>
            </a:r>
          </a:p>
          <a:p>
            <a:pPr lvl="1">
              <a:spcBef>
                <a:spcPts val="0"/>
              </a:spcBef>
              <a:spcAft>
                <a:spcPts val="1200"/>
              </a:spcAft>
              <a:defRPr/>
            </a:pPr>
            <a:r>
              <a:rPr lang="en-US" sz="1800" dirty="0" smtClean="0"/>
              <a:t>Improved financial sustainability </a:t>
            </a:r>
          </a:p>
          <a:p>
            <a:pPr lvl="1">
              <a:spcBef>
                <a:spcPts val="0"/>
              </a:spcBef>
              <a:spcAft>
                <a:spcPts val="1200"/>
              </a:spcAft>
              <a:defRPr/>
            </a:pPr>
            <a:r>
              <a:rPr lang="en-US" sz="1800" dirty="0" smtClean="0"/>
              <a:t>Facilitation of medium term planning and policy choices on service delivery</a:t>
            </a:r>
          </a:p>
          <a:p>
            <a:pPr>
              <a:spcBef>
                <a:spcPts val="0"/>
              </a:spcBef>
              <a:spcAft>
                <a:spcPts val="1200"/>
              </a:spcAft>
              <a:defRPr/>
            </a:pPr>
            <a:r>
              <a:rPr lang="en-ZA" sz="1800" dirty="0" smtClean="0"/>
              <a:t>Standardised reporting and formats improved</a:t>
            </a:r>
            <a:endParaRPr lang="en-US" sz="1800" dirty="0" smtClean="0"/>
          </a:p>
          <a:p>
            <a:pPr lvl="1">
              <a:spcBef>
                <a:spcPts val="0"/>
              </a:spcBef>
              <a:spcAft>
                <a:spcPts val="1200"/>
              </a:spcAft>
              <a:defRPr/>
            </a:pPr>
            <a:r>
              <a:rPr lang="en-US" sz="1800" i="1" dirty="0" smtClean="0"/>
              <a:t>Credibility, Sustainability, Transparency, Reliability, Relevance; and</a:t>
            </a:r>
          </a:p>
          <a:p>
            <a:pPr lvl="1">
              <a:spcBef>
                <a:spcPts val="0"/>
              </a:spcBef>
              <a:spcAft>
                <a:spcPts val="1200"/>
              </a:spcAft>
              <a:defRPr/>
            </a:pPr>
            <a:r>
              <a:rPr lang="en-US" sz="1800" i="1" dirty="0" smtClean="0"/>
              <a:t>Comparability of budgets and in year reports of municipalities and entities</a:t>
            </a:r>
          </a:p>
          <a:p>
            <a:pPr>
              <a:defRPr/>
            </a:pPr>
            <a:endParaRPr lang="en-ZA" sz="1800" dirty="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368EDA06-1195-46A9-8B7C-FB5F81EB8AAA}" type="slidenum">
              <a:rPr lang="en-US" smtClean="0">
                <a:solidFill>
                  <a:srgbClr val="808080"/>
                </a:solidFill>
                <a:latin typeface="Arial Bold Italic" pitchFamily="34" charset="0"/>
                <a:cs typeface="Osaka"/>
              </a:rPr>
              <a:pPr fontAlgn="base">
                <a:spcBef>
                  <a:spcPct val="0"/>
                </a:spcBef>
                <a:spcAft>
                  <a:spcPct val="0"/>
                </a:spcAft>
              </a:pPr>
              <a:t>4</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143000"/>
          </a:xfrm>
        </p:spPr>
        <p:txBody>
          <a:bodyPr/>
          <a:lstStyle/>
          <a:p>
            <a:r>
              <a:rPr lang="en-ZA" smtClean="0"/>
              <a:t>The Road to mSCOA - The </a:t>
            </a:r>
            <a:r>
              <a:rPr lang="en-ZA" b="1" smtClean="0"/>
              <a:t>Budget Reform Programme</a:t>
            </a:r>
          </a:p>
        </p:txBody>
      </p:sp>
      <p:sp>
        <p:nvSpPr>
          <p:cNvPr id="3" name="Content Placeholder 2"/>
          <p:cNvSpPr>
            <a:spLocks noGrp="1"/>
          </p:cNvSpPr>
          <p:nvPr>
            <p:ph idx="1"/>
          </p:nvPr>
        </p:nvSpPr>
        <p:spPr>
          <a:xfrm>
            <a:off x="152400" y="1125538"/>
            <a:ext cx="8763000" cy="4895850"/>
          </a:xfrm>
        </p:spPr>
        <p:txBody>
          <a:bodyPr>
            <a:normAutofit fontScale="92500" lnSpcReduction="20000"/>
          </a:bodyPr>
          <a:lstStyle/>
          <a:p>
            <a:pPr marL="609600" indent="-609600">
              <a:spcBef>
                <a:spcPct val="25000"/>
              </a:spcBef>
              <a:spcAft>
                <a:spcPts val="1200"/>
              </a:spcAft>
              <a:defRPr/>
            </a:pPr>
            <a:r>
              <a:rPr lang="en-US" sz="2200" dirty="0" smtClean="0"/>
              <a:t>Envisaged improvements</a:t>
            </a:r>
          </a:p>
          <a:p>
            <a:pPr marL="1009650" lvl="1" indent="-609600">
              <a:spcBef>
                <a:spcPct val="25000"/>
              </a:spcBef>
              <a:spcAft>
                <a:spcPts val="1200"/>
              </a:spcAft>
              <a:defRPr/>
            </a:pPr>
            <a:r>
              <a:rPr lang="en-US" sz="2200" dirty="0" smtClean="0"/>
              <a:t>Guided by the Constitution and the MFMA</a:t>
            </a:r>
          </a:p>
          <a:p>
            <a:pPr marL="1009650" lvl="1" indent="-609600">
              <a:spcBef>
                <a:spcPct val="25000"/>
              </a:spcBef>
              <a:spcAft>
                <a:spcPts val="1200"/>
              </a:spcAft>
              <a:defRPr/>
            </a:pPr>
            <a:r>
              <a:rPr lang="en-US" sz="2200" dirty="0" smtClean="0"/>
              <a:t>Promote transparency and accountability</a:t>
            </a:r>
          </a:p>
          <a:p>
            <a:pPr marL="1009650" lvl="1" indent="-609600">
              <a:spcBef>
                <a:spcPct val="25000"/>
              </a:spcBef>
              <a:spcAft>
                <a:spcPts val="1200"/>
              </a:spcAft>
              <a:defRPr/>
            </a:pPr>
            <a:r>
              <a:rPr lang="en-US" sz="2200" dirty="0" smtClean="0"/>
              <a:t>Strengthens the link between policy priorities, planning, budgeting, implementation and reporting</a:t>
            </a:r>
          </a:p>
          <a:p>
            <a:pPr marL="1009650" lvl="1" indent="-609600">
              <a:spcBef>
                <a:spcPct val="25000"/>
              </a:spcBef>
              <a:spcAft>
                <a:spcPts val="1200"/>
              </a:spcAft>
              <a:defRPr/>
            </a:pPr>
            <a:r>
              <a:rPr lang="en-US" sz="2200" dirty="0" smtClean="0"/>
              <a:t>Forms the basis for the Medium Term Revenue and Expenditure Framework for municipalities (MTREF)</a:t>
            </a:r>
          </a:p>
          <a:p>
            <a:pPr marL="1009650" lvl="1" indent="-609600">
              <a:spcBef>
                <a:spcPct val="25000"/>
              </a:spcBef>
              <a:spcAft>
                <a:spcPts val="1200"/>
              </a:spcAft>
              <a:defRPr/>
            </a:pPr>
            <a:r>
              <a:rPr lang="en-US" sz="2200" dirty="0" smtClean="0"/>
              <a:t>Facilitates inter-local government comparability (to demonstrate the effective use of resources and to inform allocation decisions)</a:t>
            </a:r>
          </a:p>
          <a:p>
            <a:pPr marL="1009650" lvl="1" indent="-609600">
              <a:spcBef>
                <a:spcPct val="25000"/>
              </a:spcBef>
              <a:spcAft>
                <a:spcPts val="1200"/>
              </a:spcAft>
              <a:defRPr/>
            </a:pPr>
            <a:r>
              <a:rPr lang="en-US" sz="2200" dirty="0" smtClean="0"/>
              <a:t>Consistent budget and reporting formats that will support GFS</a:t>
            </a:r>
          </a:p>
          <a:p>
            <a:pPr marL="1009650" lvl="1" indent="-609600">
              <a:spcBef>
                <a:spcPct val="25000"/>
              </a:spcBef>
              <a:spcAft>
                <a:spcPts val="1200"/>
              </a:spcAft>
              <a:defRPr/>
            </a:pPr>
            <a:r>
              <a:rPr lang="en-US" sz="2200" dirty="0" smtClean="0"/>
              <a:t>Improve golden thread of reporting - adopted budgets, in-year reporting, AFS and Annual Report</a:t>
            </a:r>
            <a:endParaRPr lang="en-ZA"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AD4E230A-916F-4547-89D1-F8E42519F69B}" type="slidenum">
              <a:rPr lang="en-US" smtClean="0">
                <a:solidFill>
                  <a:srgbClr val="808080"/>
                </a:solidFill>
                <a:latin typeface="Arial Bold Italic" pitchFamily="34" charset="0"/>
                <a:cs typeface="Osaka"/>
              </a:rPr>
              <a:pPr fontAlgn="base">
                <a:spcBef>
                  <a:spcPct val="0"/>
                </a:spcBef>
                <a:spcAft>
                  <a:spcPct val="0"/>
                </a:spcAft>
              </a:pPr>
              <a:t>5</a:t>
            </a:fld>
            <a:endParaRPr lang="en-US" sz="1400" b="0" smtClean="0">
              <a:solidFill>
                <a:srgbClr val="000000"/>
              </a:solidFill>
              <a:cs typeface="Osak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ZA" smtClean="0"/>
              <a:t>The Road to mSCOA – Was the budget reform enough?</a:t>
            </a:r>
          </a:p>
        </p:txBody>
      </p:sp>
      <p:sp>
        <p:nvSpPr>
          <p:cNvPr id="3" name="Content Placeholder 2"/>
          <p:cNvSpPr>
            <a:spLocks noGrp="1"/>
          </p:cNvSpPr>
          <p:nvPr>
            <p:ph idx="1"/>
          </p:nvPr>
        </p:nvSpPr>
        <p:spPr>
          <a:xfrm>
            <a:off x="152400" y="1125538"/>
            <a:ext cx="8763000" cy="4895850"/>
          </a:xfrm>
        </p:spPr>
        <p:txBody>
          <a:bodyPr/>
          <a:lstStyle/>
          <a:p>
            <a:pPr>
              <a:defRPr/>
            </a:pPr>
            <a:r>
              <a:rPr lang="en-ZA" dirty="0" smtClean="0"/>
              <a:t>Problem statement (1)</a:t>
            </a:r>
          </a:p>
          <a:p>
            <a:pPr lvl="1">
              <a:lnSpc>
                <a:spcPct val="90000"/>
              </a:lnSpc>
              <a:spcBef>
                <a:spcPts val="0"/>
              </a:spcBef>
              <a:spcAft>
                <a:spcPts val="0"/>
              </a:spcAft>
              <a:defRPr/>
            </a:pPr>
            <a:r>
              <a:rPr lang="en-US" sz="1600" b="1" dirty="0"/>
              <a:t>278 different municipal ‘charts of accounts’ (COA) </a:t>
            </a:r>
            <a:r>
              <a:rPr lang="en-US" sz="1600" dirty="0"/>
              <a:t>a</a:t>
            </a:r>
            <a:r>
              <a:rPr lang="en-US" sz="1400" dirty="0"/>
              <a:t>ggregation of budget and other information extremely difficult with inconsistent use of account labels and definitions across municipalities </a:t>
            </a:r>
          </a:p>
          <a:p>
            <a:pPr lvl="1">
              <a:lnSpc>
                <a:spcPct val="90000"/>
              </a:lnSpc>
              <a:spcBef>
                <a:spcPts val="0"/>
              </a:spcBef>
              <a:spcAft>
                <a:spcPts val="0"/>
              </a:spcAft>
              <a:defRPr/>
            </a:pPr>
            <a:r>
              <a:rPr lang="en-US" sz="1600" b="1" dirty="0"/>
              <a:t>Quality</a:t>
            </a:r>
            <a:r>
              <a:rPr lang="en-US" sz="1600" dirty="0"/>
              <a:t> of municipal information is compromised due to lack of uniform classifications for revenue and expenditure items (posting level)</a:t>
            </a:r>
          </a:p>
          <a:p>
            <a:pPr lvl="1">
              <a:lnSpc>
                <a:spcPct val="90000"/>
              </a:lnSpc>
              <a:spcBef>
                <a:spcPts val="0"/>
              </a:spcBef>
              <a:spcAft>
                <a:spcPts val="0"/>
              </a:spcAft>
              <a:defRPr/>
            </a:pPr>
            <a:r>
              <a:rPr lang="en-US" sz="1600" dirty="0"/>
              <a:t>Lack of </a:t>
            </a:r>
            <a:r>
              <a:rPr lang="en-US" sz="1600" b="1" dirty="0"/>
              <a:t>consistent </a:t>
            </a:r>
            <a:r>
              <a:rPr lang="en-US" sz="1600" dirty="0"/>
              <a:t>information across the IDP, Budget, SDBIP, IYM and AFS</a:t>
            </a:r>
          </a:p>
          <a:p>
            <a:pPr lvl="1">
              <a:lnSpc>
                <a:spcPct val="90000"/>
              </a:lnSpc>
              <a:spcBef>
                <a:spcPts val="0"/>
              </a:spcBef>
              <a:spcAft>
                <a:spcPts val="0"/>
              </a:spcAft>
              <a:defRPr/>
            </a:pPr>
            <a:r>
              <a:rPr lang="en-US" sz="1600" b="1" dirty="0"/>
              <a:t>Compromises</a:t>
            </a:r>
            <a:r>
              <a:rPr lang="en-US" sz="1600" dirty="0"/>
              <a:t> monitoring and oversight by Councils, </a:t>
            </a:r>
            <a:r>
              <a:rPr lang="en-US" sz="1600" dirty="0" err="1"/>
              <a:t>DCoG</a:t>
            </a:r>
            <a:r>
              <a:rPr lang="en-US" sz="1600" dirty="0"/>
              <a:t>, treasuries and legislatures.  In illustrating, 4</a:t>
            </a:r>
            <a:r>
              <a:rPr lang="en-US" sz="1600" baseline="30000" dirty="0"/>
              <a:t>th</a:t>
            </a:r>
            <a:r>
              <a:rPr lang="en-US" sz="1600" dirty="0"/>
              <a:t> Quarter results – 2011/12 municipal MTREF:</a:t>
            </a:r>
          </a:p>
          <a:p>
            <a:pPr lvl="2">
              <a:lnSpc>
                <a:spcPct val="110000"/>
              </a:lnSpc>
              <a:spcBef>
                <a:spcPts val="0"/>
              </a:spcBef>
              <a:spcAft>
                <a:spcPts val="0"/>
              </a:spcAft>
              <a:defRPr/>
            </a:pPr>
            <a:r>
              <a:rPr lang="en-US" sz="1600" i="1" dirty="0"/>
              <a:t>Aggregate under spending of the adjusted operating budget – R22.3 </a:t>
            </a:r>
            <a:r>
              <a:rPr lang="en-US" sz="1600" i="1" dirty="0" err="1"/>
              <a:t>bn</a:t>
            </a:r>
            <a:r>
              <a:rPr lang="en-US" sz="1600" i="1" dirty="0"/>
              <a:t> or 10.2%</a:t>
            </a:r>
          </a:p>
          <a:p>
            <a:pPr lvl="2">
              <a:lnSpc>
                <a:spcPct val="110000"/>
              </a:lnSpc>
              <a:spcBef>
                <a:spcPts val="0"/>
              </a:spcBef>
              <a:spcAft>
                <a:spcPts val="0"/>
              </a:spcAft>
              <a:defRPr/>
            </a:pPr>
            <a:r>
              <a:rPr lang="en-US" sz="1600" i="1" dirty="0"/>
              <a:t>Aggregate under spending of the adjusted capital budget – R14,8 </a:t>
            </a:r>
            <a:r>
              <a:rPr lang="en-US" sz="1600" i="1" dirty="0" err="1"/>
              <a:t>bn</a:t>
            </a:r>
            <a:r>
              <a:rPr lang="en-US" sz="1600" i="1" dirty="0"/>
              <a:t> or 32.3%</a:t>
            </a:r>
          </a:p>
          <a:p>
            <a:pPr lvl="2">
              <a:lnSpc>
                <a:spcPct val="110000"/>
              </a:lnSpc>
              <a:spcBef>
                <a:spcPts val="0"/>
              </a:spcBef>
              <a:spcAft>
                <a:spcPts val="0"/>
              </a:spcAft>
              <a:defRPr/>
            </a:pPr>
            <a:r>
              <a:rPr lang="en-US" sz="1600" i="1" dirty="0"/>
              <a:t>Under spending of conditional grants was R5.1 </a:t>
            </a:r>
            <a:r>
              <a:rPr lang="en-US" sz="1600" i="1" dirty="0" err="1"/>
              <a:t>bn</a:t>
            </a:r>
            <a:r>
              <a:rPr lang="en-US" sz="1600" i="1" dirty="0"/>
              <a:t> or 25.3%</a:t>
            </a:r>
          </a:p>
          <a:p>
            <a:pPr lvl="2">
              <a:lnSpc>
                <a:spcPct val="110000"/>
              </a:lnSpc>
              <a:spcBef>
                <a:spcPts val="0"/>
              </a:spcBef>
              <a:spcAft>
                <a:spcPts val="0"/>
              </a:spcAft>
              <a:defRPr/>
            </a:pPr>
            <a:r>
              <a:rPr lang="en-US" sz="1600" i="1" dirty="0"/>
              <a:t>Can this be attributed to ineffective budgeting and financial management practices?  Over ambitious expenditure appropriations; unfunded budgets; lack of credibility in reporting (S71) – pure compliance; or a mixture</a:t>
            </a:r>
            <a:r>
              <a:rPr lang="en-US" sz="1600" i="1" dirty="0" smtClean="0"/>
              <a:t>)</a:t>
            </a:r>
          </a:p>
          <a:p>
            <a:pPr lvl="2">
              <a:lnSpc>
                <a:spcPct val="110000"/>
              </a:lnSpc>
              <a:spcBef>
                <a:spcPts val="0"/>
              </a:spcBef>
              <a:spcAft>
                <a:spcPts val="0"/>
              </a:spcAft>
              <a:defRPr/>
            </a:pPr>
            <a:r>
              <a:rPr lang="en-US" sz="1600" i="1" dirty="0" smtClean="0"/>
              <a:t>This could further lead to incorrect decision making due to incorrectly classified transactions.</a:t>
            </a:r>
            <a:endParaRPr lang="en-US" sz="1600" i="1" dirty="0"/>
          </a:p>
          <a:p>
            <a:pPr lvl="1">
              <a:lnSpc>
                <a:spcPct val="90000"/>
              </a:lnSpc>
              <a:spcBef>
                <a:spcPts val="0"/>
              </a:spcBef>
              <a:spcAft>
                <a:spcPts val="0"/>
              </a:spcAft>
              <a:defRPr/>
            </a:pPr>
            <a:r>
              <a:rPr lang="en-US" sz="1600" dirty="0"/>
              <a:t>Compromises government’s ability to formulate coherent </a:t>
            </a:r>
            <a:r>
              <a:rPr lang="en-US" sz="1600" b="1" dirty="0"/>
              <a:t>policies </a:t>
            </a:r>
            <a:r>
              <a:rPr lang="en-US" sz="1600" dirty="0"/>
              <a:t>affecting local government, and its ability to use the budget as a redistribution tool to address poverty and inequality</a:t>
            </a:r>
          </a:p>
          <a:p>
            <a:pPr lvl="1">
              <a:lnSpc>
                <a:spcPct val="90000"/>
              </a:lnSpc>
              <a:spcBef>
                <a:spcPts val="0"/>
              </a:spcBef>
              <a:spcAft>
                <a:spcPts val="0"/>
              </a:spcAft>
              <a:defRPr/>
            </a:pPr>
            <a:r>
              <a:rPr lang="en-US" sz="1600" dirty="0"/>
              <a:t>Municipalities continuously </a:t>
            </a:r>
            <a:r>
              <a:rPr lang="en-US" sz="1600" b="1" dirty="0"/>
              <a:t>change </a:t>
            </a:r>
            <a:r>
              <a:rPr lang="en-US" sz="1600" dirty="0"/>
              <a:t>and amend detail COA – No consistency year-on-year</a:t>
            </a:r>
          </a:p>
          <a:p>
            <a:pPr marL="0" indent="0">
              <a:buFontTx/>
              <a:buNone/>
              <a:defRPr/>
            </a:pPr>
            <a:endParaRPr lang="en-ZA" dirty="0"/>
          </a:p>
        </p:txBody>
      </p:sp>
      <p:sp>
        <p:nvSpPr>
          <p:cNvPr id="4" name="Slide Number Placeholder 3"/>
          <p:cNvSpPr>
            <a:spLocks noGrp="1"/>
          </p:cNvSpPr>
          <p:nvPr>
            <p:ph type="sldNum" sz="quarter" idx="12"/>
          </p:nvPr>
        </p:nvSpPr>
        <p:spPr/>
        <p:txBody>
          <a:bodyPr/>
          <a:lstStyle/>
          <a:p>
            <a:pPr>
              <a:defRPr/>
            </a:pPr>
            <a:fld id="{A69C82B6-8BF4-4909-B10C-AA1AB02E6D05}" type="slidenum">
              <a:rPr lang="en-US" smtClean="0"/>
              <a:pPr>
                <a:defRPr/>
              </a:pPr>
              <a:t>6</a:t>
            </a:fld>
            <a:endParaRPr lang="en-US" sz="1400" b="0">
              <a:solidFill>
                <a:srgbClr val="000000"/>
              </a:solidFill>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ZA" smtClean="0"/>
              <a:t>The Road to mSCOA – Was budget reform enough ?</a:t>
            </a:r>
          </a:p>
        </p:txBody>
      </p:sp>
      <p:sp>
        <p:nvSpPr>
          <p:cNvPr id="3" name="Content Placeholder 2"/>
          <p:cNvSpPr>
            <a:spLocks noGrp="1"/>
          </p:cNvSpPr>
          <p:nvPr>
            <p:ph idx="1"/>
          </p:nvPr>
        </p:nvSpPr>
        <p:spPr>
          <a:xfrm>
            <a:off x="152400" y="1125538"/>
            <a:ext cx="8763000" cy="4895850"/>
          </a:xfrm>
        </p:spPr>
        <p:txBody>
          <a:bodyPr/>
          <a:lstStyle/>
          <a:p>
            <a:pPr>
              <a:defRPr/>
            </a:pPr>
            <a:r>
              <a:rPr lang="en-ZA" dirty="0" smtClean="0"/>
              <a:t>Problem statement (2)</a:t>
            </a:r>
          </a:p>
          <a:p>
            <a:pPr marL="857250" lvl="1" indent="-457200">
              <a:spcBef>
                <a:spcPct val="0"/>
              </a:spcBef>
              <a:spcAft>
                <a:spcPts val="1200"/>
              </a:spcAft>
              <a:defRPr/>
            </a:pPr>
            <a:r>
              <a:rPr lang="en-US" dirty="0" smtClean="0"/>
              <a:t>In the absence of meaningful and credible management information municipal councils make uninformed decisions; considerable risk</a:t>
            </a:r>
          </a:p>
          <a:p>
            <a:pPr marL="857250" lvl="1" indent="-457200">
              <a:spcBef>
                <a:spcPct val="0"/>
              </a:spcBef>
              <a:spcAft>
                <a:spcPts val="1200"/>
              </a:spcAft>
              <a:defRPr/>
            </a:pPr>
            <a:r>
              <a:rPr lang="en-US" dirty="0" smtClean="0"/>
              <a:t>Contributing factor to weak audit opinions</a:t>
            </a:r>
          </a:p>
          <a:p>
            <a:pPr marL="857250" lvl="1" indent="-457200">
              <a:spcBef>
                <a:spcPct val="0"/>
              </a:spcBef>
              <a:spcAft>
                <a:spcPts val="1200"/>
              </a:spcAft>
              <a:defRPr/>
            </a:pPr>
            <a:r>
              <a:rPr lang="en-ZA" dirty="0" smtClean="0"/>
              <a:t>Lack of ownership by finance practitioners; inconsistency in the application of leading financial management practices corrupting the “chart”</a:t>
            </a:r>
          </a:p>
          <a:p>
            <a:pPr marL="857250" lvl="1" indent="-457200">
              <a:spcBef>
                <a:spcPct val="0"/>
              </a:spcBef>
              <a:spcAft>
                <a:spcPts val="1200"/>
              </a:spcAft>
              <a:defRPr/>
            </a:pPr>
            <a:r>
              <a:rPr lang="en-ZA" dirty="0" smtClean="0"/>
              <a:t>COA information not easily obtainable in a useful format</a:t>
            </a:r>
          </a:p>
          <a:p>
            <a:pPr marL="857250" lvl="1" indent="-457200">
              <a:spcBef>
                <a:spcPct val="0"/>
              </a:spcBef>
              <a:spcAft>
                <a:spcPts val="1200"/>
              </a:spcAft>
              <a:defRPr/>
            </a:pPr>
            <a:r>
              <a:rPr lang="en-ZA" dirty="0" smtClean="0"/>
              <a:t>Metadata not defined</a:t>
            </a:r>
          </a:p>
          <a:p>
            <a:pPr marL="857250" lvl="1" indent="-457200">
              <a:spcBef>
                <a:spcPct val="0"/>
              </a:spcBef>
              <a:spcAft>
                <a:spcPts val="1200"/>
              </a:spcAft>
              <a:defRPr/>
            </a:pPr>
            <a:r>
              <a:rPr lang="en-ZA" dirty="0" smtClean="0"/>
              <a:t>Multi-year budgeting is a relatively new concept; constant changes to the COA impedes the ability to plan over the medium-term</a:t>
            </a:r>
          </a:p>
          <a:p>
            <a:pPr marL="857250" lvl="1" indent="-457200">
              <a:spcBef>
                <a:spcPct val="0"/>
              </a:spcBef>
              <a:spcAft>
                <a:spcPts val="1200"/>
              </a:spcAft>
              <a:defRPr/>
            </a:pPr>
            <a:r>
              <a:rPr lang="en-ZA" dirty="0" smtClean="0"/>
              <a:t>Electronic budget returns and in-year reporting not aligned to the adopted budget and budget information published by municipalities</a:t>
            </a:r>
          </a:p>
          <a:p>
            <a:pPr lvl="1">
              <a:defRPr/>
            </a:pPr>
            <a:endParaRPr lang="en-ZA" dirty="0" smtClean="0"/>
          </a:p>
          <a:p>
            <a:pPr marL="0" indent="0">
              <a:buFontTx/>
              <a:buNone/>
              <a:defRPr/>
            </a:pPr>
            <a:endParaRPr lang="en-ZA" dirty="0"/>
          </a:p>
        </p:txBody>
      </p:sp>
      <p:sp>
        <p:nvSpPr>
          <p:cNvPr id="4" name="Slide Number Placeholder 3"/>
          <p:cNvSpPr>
            <a:spLocks noGrp="1"/>
          </p:cNvSpPr>
          <p:nvPr>
            <p:ph type="sldNum" sz="quarter" idx="12"/>
          </p:nvPr>
        </p:nvSpPr>
        <p:spPr/>
        <p:txBody>
          <a:bodyPr/>
          <a:lstStyle/>
          <a:p>
            <a:pPr>
              <a:defRPr/>
            </a:pPr>
            <a:fld id="{90B98856-7C9F-42F3-B13B-79F9CC1AC3EE}" type="slidenum">
              <a:rPr lang="en-US" smtClean="0"/>
              <a:pPr>
                <a:defRPr/>
              </a:pPr>
              <a:t>7</a:t>
            </a:fld>
            <a:endParaRPr lang="en-US" sz="1400" b="0">
              <a:solidFill>
                <a:srgbClr val="000000"/>
              </a:solidFill>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143000"/>
          </a:xfrm>
        </p:spPr>
        <p:txBody>
          <a:bodyPr/>
          <a:lstStyle/>
          <a:p>
            <a:r>
              <a:rPr lang="en-ZA" smtClean="0"/>
              <a:t>The Road to mSCOA </a:t>
            </a:r>
            <a:endParaRPr lang="en-ZA" b="1" i="1" smtClean="0"/>
          </a:p>
        </p:txBody>
      </p:sp>
      <p:sp>
        <p:nvSpPr>
          <p:cNvPr id="3" name="Vertical Text Placeholder 2"/>
          <p:cNvSpPr>
            <a:spLocks noGrp="1"/>
          </p:cNvSpPr>
          <p:nvPr>
            <p:ph type="body" orient="vert" idx="1"/>
          </p:nvPr>
        </p:nvSpPr>
        <p:spPr>
          <a:xfrm>
            <a:off x="179388" y="1268413"/>
            <a:ext cx="8763000" cy="3168650"/>
          </a:xfrm>
        </p:spPr>
        <p:txBody>
          <a:bodyPr vert="horz">
            <a:normAutofit fontScale="92500" lnSpcReduction="10000"/>
          </a:bodyPr>
          <a:lstStyle/>
          <a:p>
            <a:pPr marL="0" indent="0" algn="ctr">
              <a:spcAft>
                <a:spcPts val="1200"/>
              </a:spcAft>
              <a:buFontTx/>
              <a:buNone/>
              <a:defRPr/>
            </a:pPr>
            <a:r>
              <a:rPr lang="en-US" sz="5400" b="1" i="1" dirty="0" smtClean="0"/>
              <a:t>A need was identified for a standard Chart of Accounts for Municipalities and Municipal Entities</a:t>
            </a:r>
            <a:endParaRPr lang="en-US" sz="4800" i="1" dirty="0"/>
          </a:p>
          <a:p>
            <a:pPr marL="0" indent="0" algn="ctr">
              <a:buFontTx/>
              <a:buNone/>
              <a:defRPr/>
            </a:pPr>
            <a:endParaRPr lang="en-ZA" sz="4800" dirty="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8211F152-F596-460C-8124-36A554B3D10A}" type="slidenum">
              <a:rPr lang="en-US" smtClean="0">
                <a:solidFill>
                  <a:srgbClr val="808080"/>
                </a:solidFill>
                <a:latin typeface="Arial Bold Italic" pitchFamily="34" charset="0"/>
                <a:cs typeface="Osaka"/>
              </a:rPr>
              <a:pPr fontAlgn="base">
                <a:spcBef>
                  <a:spcPct val="0"/>
                </a:spcBef>
                <a:spcAft>
                  <a:spcPct val="0"/>
                </a:spcAft>
              </a:pPr>
              <a:t>8</a:t>
            </a:fld>
            <a:endParaRPr lang="en-US" sz="1400" b="0" smtClean="0">
              <a:solidFill>
                <a:srgbClr val="000000"/>
              </a:solidFill>
              <a:cs typeface="Osaka"/>
            </a:endParaRPr>
          </a:p>
        </p:txBody>
      </p:sp>
      <p:sp>
        <p:nvSpPr>
          <p:cNvPr id="21509" name="TextBox 1"/>
          <p:cNvSpPr txBox="1">
            <a:spLocks noChangeArrowheads="1"/>
          </p:cNvSpPr>
          <p:nvPr/>
        </p:nvSpPr>
        <p:spPr bwMode="auto">
          <a:xfrm>
            <a:off x="611188" y="47244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ZA" sz="2800">
                <a:cs typeface="Osaka"/>
              </a:rPr>
              <a:t>The </a:t>
            </a:r>
            <a:r>
              <a:rPr lang="en-ZA" sz="2800" b="1">
                <a:cs typeface="Osaka"/>
              </a:rPr>
              <a:t>m</a:t>
            </a:r>
            <a:r>
              <a:rPr lang="en-ZA" sz="2800">
                <a:cs typeface="Osaka"/>
              </a:rPr>
              <a:t>SCOA journey begins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63613" y="1149350"/>
            <a:ext cx="3124200" cy="404813"/>
          </a:xfrm>
        </p:spPr>
        <p:txBody>
          <a:bodyPr/>
          <a:lstStyle/>
          <a:p>
            <a:pPr marL="0" indent="0" algn="ctr">
              <a:buFontTx/>
              <a:buNone/>
            </a:pPr>
            <a:r>
              <a:rPr lang="en-ZA" smtClean="0"/>
              <a:t>National and Provincial </a:t>
            </a:r>
          </a:p>
        </p:txBody>
      </p:sp>
      <p:sp>
        <p:nvSpPr>
          <p:cNvPr id="4" name="Slide Number Placeholder 3"/>
          <p:cNvSpPr>
            <a:spLocks noGrp="1"/>
          </p:cNvSpPr>
          <p:nvPr>
            <p:ph type="sldNum" sz="quarter" idx="12"/>
          </p:nvPr>
        </p:nvSpPr>
        <p:spPr/>
        <p:txBody>
          <a:bodyPr/>
          <a:lstStyle/>
          <a:p>
            <a:pPr>
              <a:defRPr/>
            </a:pPr>
            <a:fld id="{9A3C6E68-6BD6-4A52-A936-671D91D51A07}" type="slidenum">
              <a:rPr lang="en-US" smtClean="0"/>
              <a:pPr>
                <a:defRPr/>
              </a:pPr>
              <a:t>9</a:t>
            </a:fld>
            <a:endParaRPr lang="en-US" sz="1400" b="0">
              <a:solidFill>
                <a:srgbClr val="000000"/>
              </a:solidFill>
              <a:latin typeface="Arial"/>
            </a:endParaRPr>
          </a:p>
        </p:txBody>
      </p:sp>
      <p:sp>
        <p:nvSpPr>
          <p:cNvPr id="22532" name="Title 1"/>
          <p:cNvSpPr>
            <a:spLocks noGrp="1"/>
          </p:cNvSpPr>
          <p:nvPr>
            <p:ph type="title"/>
          </p:nvPr>
        </p:nvSpPr>
        <p:spPr/>
        <p:txBody>
          <a:bodyPr/>
          <a:lstStyle/>
          <a:p>
            <a:r>
              <a:rPr lang="en-ZA" smtClean="0"/>
              <a:t>The Road to mSCOA</a:t>
            </a:r>
          </a:p>
        </p:txBody>
      </p:sp>
      <p:grpSp>
        <p:nvGrpSpPr>
          <p:cNvPr id="22533" name="Group 12"/>
          <p:cNvGrpSpPr>
            <a:grpSpLocks/>
          </p:cNvGrpSpPr>
          <p:nvPr/>
        </p:nvGrpSpPr>
        <p:grpSpPr bwMode="auto">
          <a:xfrm>
            <a:off x="179388" y="1557338"/>
            <a:ext cx="1555750" cy="3295650"/>
            <a:chOff x="454248" y="1150838"/>
            <a:chExt cx="1556346" cy="3295635"/>
          </a:xfrm>
        </p:grpSpPr>
        <p:pic>
          <p:nvPicPr>
            <p:cNvPr id="225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48" y="1827098"/>
              <a:ext cx="1524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50838"/>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534" name="Group 15"/>
          <p:cNvGrpSpPr>
            <a:grpSpLocks/>
          </p:cNvGrpSpPr>
          <p:nvPr/>
        </p:nvGrpSpPr>
        <p:grpSpPr bwMode="auto">
          <a:xfrm>
            <a:off x="2051050" y="1557338"/>
            <a:ext cx="1554163" cy="4368800"/>
            <a:chOff x="2370086" y="1124744"/>
            <a:chExt cx="1553842" cy="4369478"/>
          </a:xfrm>
        </p:grpSpPr>
        <p:pic>
          <p:nvPicPr>
            <p:cNvPr id="225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878" y="1124744"/>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0086" y="1827097"/>
              <a:ext cx="154305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535" name="Group 18"/>
          <p:cNvGrpSpPr>
            <a:grpSpLocks/>
          </p:cNvGrpSpPr>
          <p:nvPr/>
        </p:nvGrpSpPr>
        <p:grpSpPr bwMode="auto">
          <a:xfrm>
            <a:off x="3851275" y="1557338"/>
            <a:ext cx="1584325" cy="4835525"/>
            <a:chOff x="4355976" y="1174880"/>
            <a:chExt cx="1584176" cy="4836246"/>
          </a:xfrm>
        </p:grpSpPr>
        <p:pic>
          <p:nvPicPr>
            <p:cNvPr id="225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1174880"/>
              <a:ext cx="15430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102" y="1820126"/>
              <a:ext cx="15430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536" name="Content Placeholder 2"/>
          <p:cNvSpPr txBox="1">
            <a:spLocks/>
          </p:cNvSpPr>
          <p:nvPr/>
        </p:nvSpPr>
        <p:spPr bwMode="auto">
          <a:xfrm>
            <a:off x="6227763" y="1150938"/>
            <a:ext cx="19446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ZA" sz="2000">
                <a:cs typeface="Osaka"/>
              </a:rPr>
              <a:t>Municipalities</a:t>
            </a:r>
          </a:p>
        </p:txBody>
      </p:sp>
      <p:pic>
        <p:nvPicPr>
          <p:cNvPr id="22537" name="Picture 3" descr="C:\Users\ajay.INVICTUS\AppData\Local\Microsoft\Windows\Temporary Internet Files\Content.IE5\37J1QPFJ\MC90044149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7700" y="1714500"/>
            <a:ext cx="29448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32B4F9E-469F-4242-8AEB-1C53DC22134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39698F7C-4B12-438E-895E-3EB41B0697BD}">
  <ds:schemaRefs>
    <ds:schemaRef ds:uri="http://schemas.microsoft.com/sharepoint/v3/contenttype/forms"/>
  </ds:schemaRefs>
</ds:datastoreItem>
</file>

<file path=customXml/itemProps3.xml><?xml version="1.0" encoding="utf-8"?>
<ds:datastoreItem xmlns:ds="http://schemas.openxmlformats.org/officeDocument/2006/customXml" ds:itemID="{DED611AE-504D-4314-AFDB-EBD0D0A84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4422</TotalTime>
  <Words>2826</Words>
  <Application>Microsoft Office PowerPoint</Application>
  <PresentationFormat>On-screen Show (4:3)</PresentationFormat>
  <Paragraphs>295</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Blank Presentation</vt:lpstr>
      <vt:lpstr> Demystifying Standard Chart of Accounts (mSCOA)  Chapter 1 – Introduction to standard chart of Accounts (mSCOA) </vt:lpstr>
      <vt:lpstr>Outcomes</vt:lpstr>
      <vt:lpstr>The Road to mSCOA – The Budget Reform Programme</vt:lpstr>
      <vt:lpstr>The Road to mSCOA – The Budget Reform Programme</vt:lpstr>
      <vt:lpstr>The Road to mSCOA - The Budget Reform Programme</vt:lpstr>
      <vt:lpstr>The Road to mSCOA – Was the budget reform enough?</vt:lpstr>
      <vt:lpstr>The Road to mSCOA – Was budget reform enough ?</vt:lpstr>
      <vt:lpstr>The Road to mSCOA </vt:lpstr>
      <vt:lpstr>The Road to mSCOA</vt:lpstr>
      <vt:lpstr>The road to mSCOA – Legislative overview</vt:lpstr>
      <vt:lpstr>The Road to mSCOA – Legal framework</vt:lpstr>
      <vt:lpstr>The Road to mSCOA – Legal framework</vt:lpstr>
      <vt:lpstr>The Road to mSCOA – The Regulations</vt:lpstr>
      <vt:lpstr>The Road to mSCOA – The Regulations</vt:lpstr>
      <vt:lpstr>The Road to mSCOA – The Regulations</vt:lpstr>
      <vt:lpstr>The Road to mSCOA – The Regulations</vt:lpstr>
      <vt:lpstr>The Road to mSCOA</vt:lpstr>
      <vt:lpstr>The Road to mSCOA – The Chart</vt:lpstr>
      <vt:lpstr>Financial Reforms - Municipal Accountability Cycle</vt:lpstr>
      <vt:lpstr>Understanding mSCOA</vt:lpstr>
      <vt:lpstr>Overall Design Principles for mSCOA</vt:lpstr>
      <vt:lpstr>Segments of SCOA for Municipalities</vt:lpstr>
      <vt:lpstr>Roles and responsibilities – mSCOA Technical committee</vt:lpstr>
      <vt:lpstr>Roles and responsibilities – National Treasury</vt:lpstr>
      <vt:lpstr>Roles and responsibilities – Provincial Treasuries</vt:lpstr>
      <vt:lpstr>Roles and responsibilities – other external role players</vt:lpstr>
      <vt:lpstr>Roles and responsibilities – Within the Municipality</vt:lpstr>
      <vt:lpstr>Roles and responsibilities – Within the Municipality</vt:lpstr>
      <vt:lpstr>National Treasury Training initiatives</vt:lpstr>
      <vt:lpstr>National Treasury Training initiatives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Ameer</cp:lastModifiedBy>
  <cp:revision>178</cp:revision>
  <dcterms:created xsi:type="dcterms:W3CDTF">2011-11-16T07:49:28Z</dcterms:created>
  <dcterms:modified xsi:type="dcterms:W3CDTF">2016-03-22T13:14:23Z</dcterms:modified>
</cp:coreProperties>
</file>