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50"/>
  </p:notesMasterIdLst>
  <p:handoutMasterIdLst>
    <p:handoutMasterId r:id="rId51"/>
  </p:handoutMasterIdLst>
  <p:sldIdLst>
    <p:sldId id="274" r:id="rId6"/>
    <p:sldId id="309" r:id="rId7"/>
    <p:sldId id="439" r:id="rId8"/>
    <p:sldId id="436" r:id="rId9"/>
    <p:sldId id="440" r:id="rId10"/>
    <p:sldId id="301" r:id="rId11"/>
    <p:sldId id="435" r:id="rId12"/>
    <p:sldId id="452" r:id="rId13"/>
    <p:sldId id="414" r:id="rId14"/>
    <p:sldId id="480" r:id="rId15"/>
    <p:sldId id="415" r:id="rId16"/>
    <p:sldId id="454" r:id="rId17"/>
    <p:sldId id="453" r:id="rId18"/>
    <p:sldId id="479" r:id="rId19"/>
    <p:sldId id="455" r:id="rId20"/>
    <p:sldId id="468" r:id="rId21"/>
    <p:sldId id="467" r:id="rId22"/>
    <p:sldId id="481" r:id="rId23"/>
    <p:sldId id="482" r:id="rId24"/>
    <p:sldId id="483" r:id="rId25"/>
    <p:sldId id="441" r:id="rId26"/>
    <p:sldId id="456" r:id="rId27"/>
    <p:sldId id="460" r:id="rId28"/>
    <p:sldId id="459" r:id="rId29"/>
    <p:sldId id="449" r:id="rId30"/>
    <p:sldId id="461" r:id="rId31"/>
    <p:sldId id="462" r:id="rId32"/>
    <p:sldId id="464" r:id="rId33"/>
    <p:sldId id="437" r:id="rId34"/>
    <p:sldId id="442" r:id="rId35"/>
    <p:sldId id="466" r:id="rId36"/>
    <p:sldId id="469" r:id="rId37"/>
    <p:sldId id="471" r:id="rId38"/>
    <p:sldId id="472" r:id="rId39"/>
    <p:sldId id="470" r:id="rId40"/>
    <p:sldId id="474" r:id="rId41"/>
    <p:sldId id="443" r:id="rId42"/>
    <p:sldId id="475" r:id="rId43"/>
    <p:sldId id="476" r:id="rId44"/>
    <p:sldId id="477" r:id="rId45"/>
    <p:sldId id="422" r:id="rId46"/>
    <p:sldId id="478" r:id="rId47"/>
    <p:sldId id="445" r:id="rId48"/>
    <p:sldId id="433"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333399"/>
    <a:srgbClr val="3333CC"/>
    <a:srgbClr val="00FF99"/>
    <a:srgbClr val="6666FF"/>
    <a:srgbClr val="6699FF"/>
    <a:srgbClr val="99FF66"/>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52" autoAdjust="0"/>
    <p:restoredTop sz="94624" autoAdjust="0"/>
  </p:normalViewPr>
  <p:slideViewPr>
    <p:cSldViewPr>
      <p:cViewPr>
        <p:scale>
          <a:sx n="68" d="100"/>
          <a:sy n="68" d="100"/>
        </p:scale>
        <p:origin x="-1200" y="-13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289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Z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C8B2B2F9-2B39-49C3-AE11-F9DC444DF3D1}" type="datetimeFigureOut">
              <a:rPr lang="en-US"/>
              <a:pPr>
                <a:defRPr/>
              </a:pPr>
              <a:t>3/22/2016</a:t>
            </a:fld>
            <a:endParaRPr lang="en-Z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Z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46B1E945-7CC0-428A-944E-65D1EBC3D8A5}" type="slidenum">
              <a:rPr lang="en-ZA"/>
              <a:pPr>
                <a:defRPr/>
              </a:pPr>
              <a:t>‹#›</a:t>
            </a:fld>
            <a:endParaRPr lang="en-ZA"/>
          </a:p>
        </p:txBody>
      </p:sp>
    </p:spTree>
    <p:extLst>
      <p:ext uri="{BB962C8B-B14F-4D97-AF65-F5344CB8AC3E}">
        <p14:creationId xmlns:p14="http://schemas.microsoft.com/office/powerpoint/2010/main" val="337960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099E65D-9A52-4ECD-ACF8-6D4967CAAB75}" type="datetimeFigureOut">
              <a:rPr lang="en-US"/>
              <a:pPr>
                <a:defRPr/>
              </a:pPr>
              <a:t>3/22/2016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03828CB-1795-40E3-9428-736C760067F8}" type="slidenum">
              <a:rPr lang="en-US"/>
              <a:pPr>
                <a:defRPr/>
              </a:pPr>
              <a:t>‹#›</a:t>
            </a:fld>
            <a:endParaRPr lang="en-US"/>
          </a:p>
        </p:txBody>
      </p:sp>
    </p:spTree>
    <p:extLst>
      <p:ext uri="{BB962C8B-B14F-4D97-AF65-F5344CB8AC3E}">
        <p14:creationId xmlns:p14="http://schemas.microsoft.com/office/powerpoint/2010/main" val="11679439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B84609-1252-4BD2-A725-F8FBFFF83F85}" type="slidenum">
              <a:rPr lang="en-US" smtClean="0"/>
              <a:pPr fontAlgn="base">
                <a:spcBef>
                  <a:spcPct val="0"/>
                </a:spcBef>
                <a:spcAft>
                  <a:spcPct val="0"/>
                </a:spcAft>
                <a:defRPr/>
              </a:pPr>
              <a:t>1</a:t>
            </a:fld>
            <a:endParaRPr lang="en-US" dirty="0" smtClean="0"/>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ZA" smtClean="0"/>
          </a:p>
        </p:txBody>
      </p:sp>
      <p:sp>
        <p:nvSpPr>
          <p:cNvPr id="26628" name="Footer Placeholder 3"/>
          <p:cNvSpPr>
            <a:spLocks noGrp="1"/>
          </p:cNvSpPr>
          <p:nvPr>
            <p:ph type="ftr" sz="quarter" idx="4"/>
          </p:nvPr>
        </p:nvSpPr>
        <p:spPr/>
        <p:txBody>
          <a:bodyPr/>
          <a:lstStyle/>
          <a:p>
            <a:pPr defTabSz="899574">
              <a:defRPr/>
            </a:pPr>
            <a:r>
              <a:rPr lang="en-GB" dirty="0">
                <a:solidFill>
                  <a:prstClr val="black"/>
                </a:solidFill>
              </a:rPr>
              <a:t>National Treasury</a:t>
            </a:r>
          </a:p>
        </p:txBody>
      </p:sp>
      <p:sp>
        <p:nvSpPr>
          <p:cNvPr id="26629" name="Slide Number Placeholder 4"/>
          <p:cNvSpPr>
            <a:spLocks noGrp="1"/>
          </p:cNvSpPr>
          <p:nvPr>
            <p:ph type="sldNum" sz="quarter" idx="5"/>
          </p:nvPr>
        </p:nvSpPr>
        <p:spPr/>
        <p:txBody>
          <a:bodyPr/>
          <a:lstStyle/>
          <a:p>
            <a:pPr defTabSz="899574">
              <a:defRPr/>
            </a:pPr>
            <a:fld id="{5286169E-F38C-4DBD-8D72-2A9B33E5EB77}" type="slidenum">
              <a:rPr lang="en-GB">
                <a:solidFill>
                  <a:prstClr val="black"/>
                </a:solidFill>
              </a:rPr>
              <a:pPr defTabSz="899574">
                <a:defRPr/>
              </a:pPr>
              <a:t>3</a:t>
            </a:fld>
            <a:endParaRPr lang="en-GB"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ZA" smtClean="0"/>
          </a:p>
        </p:txBody>
      </p:sp>
      <p:sp>
        <p:nvSpPr>
          <p:cNvPr id="26628" name="Footer Placeholder 3"/>
          <p:cNvSpPr>
            <a:spLocks noGrp="1"/>
          </p:cNvSpPr>
          <p:nvPr>
            <p:ph type="ftr" sz="quarter" idx="4"/>
          </p:nvPr>
        </p:nvSpPr>
        <p:spPr/>
        <p:txBody>
          <a:bodyPr/>
          <a:lstStyle/>
          <a:p>
            <a:pPr defTabSz="899574">
              <a:defRPr/>
            </a:pPr>
            <a:r>
              <a:rPr lang="en-GB" dirty="0">
                <a:solidFill>
                  <a:prstClr val="black"/>
                </a:solidFill>
              </a:rPr>
              <a:t>National Treasury</a:t>
            </a:r>
          </a:p>
        </p:txBody>
      </p:sp>
      <p:sp>
        <p:nvSpPr>
          <p:cNvPr id="26629" name="Slide Number Placeholder 4"/>
          <p:cNvSpPr>
            <a:spLocks noGrp="1"/>
          </p:cNvSpPr>
          <p:nvPr>
            <p:ph type="sldNum" sz="quarter" idx="5"/>
          </p:nvPr>
        </p:nvSpPr>
        <p:spPr/>
        <p:txBody>
          <a:bodyPr/>
          <a:lstStyle/>
          <a:p>
            <a:pPr defTabSz="899574">
              <a:defRPr/>
            </a:pPr>
            <a:fld id="{03FBD054-F9E5-483A-8CB7-9E36CE743B09}" type="slidenum">
              <a:rPr lang="en-GB">
                <a:solidFill>
                  <a:prstClr val="black"/>
                </a:solidFill>
              </a:rPr>
              <a:pPr defTabSz="899574">
                <a:defRPr/>
              </a:pPr>
              <a:t>4</a:t>
            </a:fld>
            <a:endParaRPr lang="en-GB"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ZA" smtClean="0"/>
          </a:p>
        </p:txBody>
      </p:sp>
      <p:sp>
        <p:nvSpPr>
          <p:cNvPr id="26628" name="Footer Placeholder 3"/>
          <p:cNvSpPr>
            <a:spLocks noGrp="1"/>
          </p:cNvSpPr>
          <p:nvPr>
            <p:ph type="ftr" sz="quarter" idx="4"/>
          </p:nvPr>
        </p:nvSpPr>
        <p:spPr/>
        <p:txBody>
          <a:bodyPr/>
          <a:lstStyle/>
          <a:p>
            <a:pPr defTabSz="899574">
              <a:defRPr/>
            </a:pPr>
            <a:r>
              <a:rPr lang="en-GB" dirty="0">
                <a:solidFill>
                  <a:prstClr val="black"/>
                </a:solidFill>
              </a:rPr>
              <a:t>National Treasury</a:t>
            </a:r>
          </a:p>
        </p:txBody>
      </p:sp>
      <p:sp>
        <p:nvSpPr>
          <p:cNvPr id="26629" name="Slide Number Placeholder 4"/>
          <p:cNvSpPr>
            <a:spLocks noGrp="1"/>
          </p:cNvSpPr>
          <p:nvPr>
            <p:ph type="sldNum" sz="quarter" idx="5"/>
          </p:nvPr>
        </p:nvSpPr>
        <p:spPr/>
        <p:txBody>
          <a:bodyPr/>
          <a:lstStyle/>
          <a:p>
            <a:pPr defTabSz="899574">
              <a:defRPr/>
            </a:pPr>
            <a:fld id="{03FBD054-F9E5-483A-8CB7-9E36CE743B09}" type="slidenum">
              <a:rPr lang="en-GB">
                <a:solidFill>
                  <a:prstClr val="black"/>
                </a:solidFill>
              </a:rPr>
              <a:pPr defTabSz="899574">
                <a:defRPr/>
              </a:pPr>
              <a:t>5</a:t>
            </a:fld>
            <a:endParaRPr lang="en-GB"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ZA" smtClean="0"/>
          </a:p>
        </p:txBody>
      </p:sp>
      <p:sp>
        <p:nvSpPr>
          <p:cNvPr id="26628" name="Footer Placeholder 3"/>
          <p:cNvSpPr>
            <a:spLocks noGrp="1"/>
          </p:cNvSpPr>
          <p:nvPr>
            <p:ph type="ftr" sz="quarter" idx="4"/>
          </p:nvPr>
        </p:nvSpPr>
        <p:spPr/>
        <p:txBody>
          <a:bodyPr/>
          <a:lstStyle/>
          <a:p>
            <a:pPr defTabSz="899574">
              <a:defRPr/>
            </a:pPr>
            <a:r>
              <a:rPr lang="en-GB" dirty="0">
                <a:solidFill>
                  <a:prstClr val="black"/>
                </a:solidFill>
              </a:rPr>
              <a:t>National Treasury</a:t>
            </a:r>
          </a:p>
        </p:txBody>
      </p:sp>
      <p:sp>
        <p:nvSpPr>
          <p:cNvPr id="26629" name="Slide Number Placeholder 4"/>
          <p:cNvSpPr>
            <a:spLocks noGrp="1"/>
          </p:cNvSpPr>
          <p:nvPr>
            <p:ph type="sldNum" sz="quarter" idx="5"/>
          </p:nvPr>
        </p:nvSpPr>
        <p:spPr/>
        <p:txBody>
          <a:bodyPr/>
          <a:lstStyle/>
          <a:p>
            <a:pPr defTabSz="899574">
              <a:defRPr/>
            </a:pPr>
            <a:fld id="{03FBD054-F9E5-483A-8CB7-9E36CE743B09}" type="slidenum">
              <a:rPr lang="en-GB">
                <a:solidFill>
                  <a:prstClr val="black"/>
                </a:solidFill>
              </a:rPr>
              <a:pPr defTabSz="899574">
                <a:defRPr/>
              </a:pPr>
              <a:t>8</a:t>
            </a:fld>
            <a:endParaRPr lang="en-GB"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1C86862-3E24-4A02-B7D0-9753FF824332}" type="datetimeFigureOut">
              <a:rPr lang="en-US"/>
              <a:pPr>
                <a:defRPr/>
              </a:pPr>
              <a:t>3/22/2016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682063-CD4F-4D7C-B069-AE8A3C386250}" type="slidenum">
              <a:rPr lang="en-US"/>
              <a:pPr>
                <a:defRPr/>
              </a:pPr>
              <a:t>‹#›</a:t>
            </a:fld>
            <a:endParaRPr lang="en-US"/>
          </a:p>
        </p:txBody>
      </p:sp>
    </p:spTree>
    <p:extLst>
      <p:ext uri="{BB962C8B-B14F-4D97-AF65-F5344CB8AC3E}">
        <p14:creationId xmlns:p14="http://schemas.microsoft.com/office/powerpoint/2010/main" val="3881936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5526FE9-EDDA-46F0-9696-8618A2DE77D7}" type="datetimeFigureOut">
              <a:rPr lang="en-US"/>
              <a:pPr>
                <a:defRPr/>
              </a:pPr>
              <a:t>3/22/2016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76E48E-4407-49C6-820A-65E614F7C8E1}" type="slidenum">
              <a:rPr lang="en-US"/>
              <a:pPr>
                <a:defRPr/>
              </a:pPr>
              <a:t>‹#›</a:t>
            </a:fld>
            <a:endParaRPr lang="en-US"/>
          </a:p>
        </p:txBody>
      </p:sp>
    </p:spTree>
    <p:extLst>
      <p:ext uri="{BB962C8B-B14F-4D97-AF65-F5344CB8AC3E}">
        <p14:creationId xmlns:p14="http://schemas.microsoft.com/office/powerpoint/2010/main" val="41277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06967EA-C19F-478B-9FED-1B53DE181031}" type="datetimeFigureOut">
              <a:rPr lang="en-US"/>
              <a:pPr>
                <a:defRPr/>
              </a:pPr>
              <a:t>3/22/2016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936335-DABF-4758-9059-1167C331695F}" type="slidenum">
              <a:rPr lang="en-US"/>
              <a:pPr>
                <a:defRPr/>
              </a:pPr>
              <a:t>‹#›</a:t>
            </a:fld>
            <a:endParaRPr lang="en-US"/>
          </a:p>
        </p:txBody>
      </p:sp>
    </p:spTree>
    <p:extLst>
      <p:ext uri="{BB962C8B-B14F-4D97-AF65-F5344CB8AC3E}">
        <p14:creationId xmlns:p14="http://schemas.microsoft.com/office/powerpoint/2010/main" val="3686839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p:spPr>
        <p:txBody>
          <a:bodyPr/>
          <a:lstStyle>
            <a:lvl1pPr fontAlgn="auto">
              <a:spcBef>
                <a:spcPts val="0"/>
              </a:spcBef>
              <a:spcAft>
                <a:spcPts val="0"/>
              </a:spcAft>
              <a:defRPr sz="1400" b="0">
                <a:solidFill>
                  <a:srgbClr val="000000"/>
                </a:solidFill>
                <a:latin typeface="+mn-lt"/>
              </a:defRPr>
            </a:lvl1pPr>
          </a:lstStyle>
          <a:p>
            <a:pPr>
              <a:defRPr/>
            </a:pPr>
            <a:fld id="{355006C7-D23A-4899-9BB2-C2B6B23E10F5}" type="slidenum">
              <a:rPr lang="en-US"/>
              <a:pPr>
                <a:defRPr/>
              </a:pPr>
              <a:t>‹#›</a:t>
            </a:fld>
            <a:endParaRPr lang="en-US"/>
          </a:p>
        </p:txBody>
      </p:sp>
    </p:spTree>
    <p:extLst>
      <p:ext uri="{BB962C8B-B14F-4D97-AF65-F5344CB8AC3E}">
        <p14:creationId xmlns:p14="http://schemas.microsoft.com/office/powerpoint/2010/main" val="1065139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1457D364-0D4B-4A39-B399-BF6BCF0A3E9E}" type="slidenum">
              <a:rPr lang="en-US"/>
              <a:pPr>
                <a:defRPr/>
              </a:pPr>
              <a:t>‹#›</a:t>
            </a:fld>
            <a:endParaRPr lang="en-US" sz="1400" b="0">
              <a:solidFill>
                <a:srgbClr val="000000"/>
              </a:solidFill>
              <a:latin typeface="Arial"/>
            </a:endParaRPr>
          </a:p>
        </p:txBody>
      </p:sp>
    </p:spTree>
    <p:extLst>
      <p:ext uri="{BB962C8B-B14F-4D97-AF65-F5344CB8AC3E}">
        <p14:creationId xmlns:p14="http://schemas.microsoft.com/office/powerpoint/2010/main" val="569269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8954554A-CFBE-4CB6-ACDA-316038C4167D}" type="slidenum">
              <a:rPr lang="en-US"/>
              <a:pPr>
                <a:defRPr/>
              </a:pPr>
              <a:t>‹#›</a:t>
            </a:fld>
            <a:endParaRPr lang="en-US" sz="1400" b="0">
              <a:solidFill>
                <a:srgbClr val="000000"/>
              </a:solidFill>
              <a:latin typeface="Arial"/>
            </a:endParaRPr>
          </a:p>
        </p:txBody>
      </p:sp>
    </p:spTree>
    <p:extLst>
      <p:ext uri="{BB962C8B-B14F-4D97-AF65-F5344CB8AC3E}">
        <p14:creationId xmlns:p14="http://schemas.microsoft.com/office/powerpoint/2010/main" val="3224987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1"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1"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ECB099E3-E8B9-45E8-9B35-39E9421747E9}" type="slidenum">
              <a:rPr lang="en-US"/>
              <a:pPr>
                <a:defRPr/>
              </a:pPr>
              <a:t>‹#›</a:t>
            </a:fld>
            <a:endParaRPr lang="en-US" sz="1400" b="0">
              <a:solidFill>
                <a:srgbClr val="000000"/>
              </a:solidFill>
              <a:latin typeface="Arial"/>
            </a:endParaRPr>
          </a:p>
        </p:txBody>
      </p:sp>
    </p:spTree>
    <p:extLst>
      <p:ext uri="{BB962C8B-B14F-4D97-AF65-F5344CB8AC3E}">
        <p14:creationId xmlns:p14="http://schemas.microsoft.com/office/powerpoint/2010/main" val="745779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8A70CDC4-F369-4658-9F80-09B8FA116F31}" type="slidenum">
              <a:rPr lang="en-US"/>
              <a:pPr>
                <a:defRPr/>
              </a:pPr>
              <a:t>‹#›</a:t>
            </a:fld>
            <a:endParaRPr lang="en-US" sz="1400" b="0">
              <a:solidFill>
                <a:srgbClr val="000000"/>
              </a:solidFill>
              <a:latin typeface="Arial"/>
            </a:endParaRPr>
          </a:p>
        </p:txBody>
      </p:sp>
    </p:spTree>
    <p:extLst>
      <p:ext uri="{BB962C8B-B14F-4D97-AF65-F5344CB8AC3E}">
        <p14:creationId xmlns:p14="http://schemas.microsoft.com/office/powerpoint/2010/main" val="138213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91321D72-09C2-4136-8C0C-65442D342BF2}" type="slidenum">
              <a:rPr lang="en-US"/>
              <a:pPr>
                <a:defRPr/>
              </a:pPr>
              <a:t>‹#›</a:t>
            </a:fld>
            <a:endParaRPr lang="en-US" sz="1400" b="0">
              <a:solidFill>
                <a:srgbClr val="000000"/>
              </a:solidFill>
              <a:latin typeface="Arial"/>
            </a:endParaRPr>
          </a:p>
        </p:txBody>
      </p:sp>
    </p:spTree>
    <p:extLst>
      <p:ext uri="{BB962C8B-B14F-4D97-AF65-F5344CB8AC3E}">
        <p14:creationId xmlns:p14="http://schemas.microsoft.com/office/powerpoint/2010/main" val="550147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0493F1DA-6E9C-4917-8822-CC53EC274FB1}" type="slidenum">
              <a:rPr lang="en-US"/>
              <a:pPr>
                <a:defRPr/>
              </a:pPr>
              <a:t>‹#›</a:t>
            </a:fld>
            <a:endParaRPr lang="en-US" sz="1400" b="0">
              <a:solidFill>
                <a:srgbClr val="000000"/>
              </a:solidFill>
              <a:latin typeface="Arial"/>
            </a:endParaRPr>
          </a:p>
        </p:txBody>
      </p:sp>
    </p:spTree>
    <p:extLst>
      <p:ext uri="{BB962C8B-B14F-4D97-AF65-F5344CB8AC3E}">
        <p14:creationId xmlns:p14="http://schemas.microsoft.com/office/powerpoint/2010/main" val="167069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ADC098EA-C6A8-4991-8110-0CC37DC86BCA}" type="slidenum">
              <a:rPr lang="en-US"/>
              <a:pPr>
                <a:defRPr/>
              </a:pPr>
              <a:t>‹#›</a:t>
            </a:fld>
            <a:endParaRPr lang="en-US" sz="1400" b="0">
              <a:solidFill>
                <a:srgbClr val="000000"/>
              </a:solidFill>
              <a:latin typeface="Arial"/>
            </a:endParaRPr>
          </a:p>
        </p:txBody>
      </p:sp>
    </p:spTree>
    <p:extLst>
      <p:ext uri="{BB962C8B-B14F-4D97-AF65-F5344CB8AC3E}">
        <p14:creationId xmlns:p14="http://schemas.microsoft.com/office/powerpoint/2010/main" val="192193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A89E4E3-84E9-4116-A311-3458C3BB6BC0}" type="datetimeFigureOut">
              <a:rPr lang="en-US"/>
              <a:pPr>
                <a:defRPr/>
              </a:pPr>
              <a:t>3/22/2016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DA7F73-CE6F-4A6C-B345-9BBDB9570FE4}" type="slidenum">
              <a:rPr lang="en-US"/>
              <a:pPr>
                <a:defRPr/>
              </a:pPr>
              <a:t>‹#›</a:t>
            </a:fld>
            <a:endParaRPr lang="en-US"/>
          </a:p>
        </p:txBody>
      </p:sp>
    </p:spTree>
    <p:extLst>
      <p:ext uri="{BB962C8B-B14F-4D97-AF65-F5344CB8AC3E}">
        <p14:creationId xmlns:p14="http://schemas.microsoft.com/office/powerpoint/2010/main" val="13778600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884BD75E-397D-487A-A732-1AC88FE2CBFD}" type="slidenum">
              <a:rPr lang="en-US"/>
              <a:pPr>
                <a:defRPr/>
              </a:pPr>
              <a:t>‹#›</a:t>
            </a:fld>
            <a:endParaRPr lang="en-US" sz="1400" b="0">
              <a:solidFill>
                <a:srgbClr val="000000"/>
              </a:solidFill>
              <a:latin typeface="Arial"/>
            </a:endParaRPr>
          </a:p>
        </p:txBody>
      </p:sp>
    </p:spTree>
    <p:extLst>
      <p:ext uri="{BB962C8B-B14F-4D97-AF65-F5344CB8AC3E}">
        <p14:creationId xmlns:p14="http://schemas.microsoft.com/office/powerpoint/2010/main" val="3143635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59D1DAEC-DA6F-4804-88F0-C1095FA9D5C2}" type="slidenum">
              <a:rPr lang="en-US"/>
              <a:pPr>
                <a:defRPr/>
              </a:pPr>
              <a:t>‹#›</a:t>
            </a:fld>
            <a:endParaRPr lang="en-US" sz="1400" b="0">
              <a:solidFill>
                <a:srgbClr val="000000"/>
              </a:solidFill>
              <a:latin typeface="Arial"/>
            </a:endParaRPr>
          </a:p>
        </p:txBody>
      </p:sp>
    </p:spTree>
    <p:extLst>
      <p:ext uri="{BB962C8B-B14F-4D97-AF65-F5344CB8AC3E}">
        <p14:creationId xmlns:p14="http://schemas.microsoft.com/office/powerpoint/2010/main" val="700570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76200"/>
            <a:ext cx="2190751"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76200"/>
            <a:ext cx="6419851"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55B232C6-2F08-4E81-87E3-7F0921DDD102}" type="slidenum">
              <a:rPr lang="en-US"/>
              <a:pPr>
                <a:defRPr/>
              </a:pPr>
              <a:t>‹#›</a:t>
            </a:fld>
            <a:endParaRPr lang="en-US" sz="1400" b="0">
              <a:solidFill>
                <a:srgbClr val="000000"/>
              </a:solidFill>
              <a:latin typeface="Arial"/>
            </a:endParaRPr>
          </a:p>
        </p:txBody>
      </p:sp>
    </p:spTree>
    <p:extLst>
      <p:ext uri="{BB962C8B-B14F-4D97-AF65-F5344CB8AC3E}">
        <p14:creationId xmlns:p14="http://schemas.microsoft.com/office/powerpoint/2010/main" val="3969725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E0307FE-038C-43F1-8C0A-015A2FDF202A}" type="datetimeFigureOut">
              <a:rPr lang="en-US"/>
              <a:pPr>
                <a:defRPr/>
              </a:pPr>
              <a:t>3/22/2016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7A1A63-9FC5-4F92-AE16-9ED6A630D823}" type="slidenum">
              <a:rPr lang="en-US"/>
              <a:pPr>
                <a:defRPr/>
              </a:pPr>
              <a:t>‹#›</a:t>
            </a:fld>
            <a:endParaRPr lang="en-US"/>
          </a:p>
        </p:txBody>
      </p:sp>
    </p:spTree>
    <p:extLst>
      <p:ext uri="{BB962C8B-B14F-4D97-AF65-F5344CB8AC3E}">
        <p14:creationId xmlns:p14="http://schemas.microsoft.com/office/powerpoint/2010/main" val="2055782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9F18A5B-0427-49B6-851C-B42B3301E06F}" type="datetimeFigureOut">
              <a:rPr lang="en-US"/>
              <a:pPr>
                <a:defRPr/>
              </a:pPr>
              <a:t>3/22/2016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A99C54F-B5AF-4C9B-BE59-DD6458C3AD86}" type="slidenum">
              <a:rPr lang="en-US"/>
              <a:pPr>
                <a:defRPr/>
              </a:pPr>
              <a:t>‹#›</a:t>
            </a:fld>
            <a:endParaRPr lang="en-US"/>
          </a:p>
        </p:txBody>
      </p:sp>
    </p:spTree>
    <p:extLst>
      <p:ext uri="{BB962C8B-B14F-4D97-AF65-F5344CB8AC3E}">
        <p14:creationId xmlns:p14="http://schemas.microsoft.com/office/powerpoint/2010/main" val="1879909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C96B9E8-EF04-4797-8F31-E77BD8A865FC}" type="datetimeFigureOut">
              <a:rPr lang="en-US"/>
              <a:pPr>
                <a:defRPr/>
              </a:pPr>
              <a:t>3/22/2016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6816A66-7217-49D1-9A6C-DACA9618F380}" type="slidenum">
              <a:rPr lang="en-US"/>
              <a:pPr>
                <a:defRPr/>
              </a:pPr>
              <a:t>‹#›</a:t>
            </a:fld>
            <a:endParaRPr lang="en-US"/>
          </a:p>
        </p:txBody>
      </p:sp>
    </p:spTree>
    <p:extLst>
      <p:ext uri="{BB962C8B-B14F-4D97-AF65-F5344CB8AC3E}">
        <p14:creationId xmlns:p14="http://schemas.microsoft.com/office/powerpoint/2010/main" val="2661568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10EAA9A-D0D0-4B44-9FC9-52CF729F3517}" type="datetimeFigureOut">
              <a:rPr lang="en-US"/>
              <a:pPr>
                <a:defRPr/>
              </a:pPr>
              <a:t>3/22/2016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AC9C9D7-C5D6-4168-8D40-DC629CDB757D}" type="slidenum">
              <a:rPr lang="en-US"/>
              <a:pPr>
                <a:defRPr/>
              </a:pPr>
              <a:t>‹#›</a:t>
            </a:fld>
            <a:endParaRPr lang="en-US"/>
          </a:p>
        </p:txBody>
      </p:sp>
    </p:spTree>
    <p:extLst>
      <p:ext uri="{BB962C8B-B14F-4D97-AF65-F5344CB8AC3E}">
        <p14:creationId xmlns:p14="http://schemas.microsoft.com/office/powerpoint/2010/main" val="1985785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0FB21D-5F86-4817-AB8C-30237A5C1C86}" type="datetimeFigureOut">
              <a:rPr lang="en-US"/>
              <a:pPr>
                <a:defRPr/>
              </a:pPr>
              <a:t>3/22/2016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9606DDC-BD5D-4394-A75F-C994ED6A7164}" type="slidenum">
              <a:rPr lang="en-US"/>
              <a:pPr>
                <a:defRPr/>
              </a:pPr>
              <a:t>‹#›</a:t>
            </a:fld>
            <a:endParaRPr lang="en-US"/>
          </a:p>
        </p:txBody>
      </p:sp>
    </p:spTree>
    <p:extLst>
      <p:ext uri="{BB962C8B-B14F-4D97-AF65-F5344CB8AC3E}">
        <p14:creationId xmlns:p14="http://schemas.microsoft.com/office/powerpoint/2010/main" val="90726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65C52D1-34FF-47E1-B9A2-65F0179630C6}" type="datetimeFigureOut">
              <a:rPr lang="en-US"/>
              <a:pPr>
                <a:defRPr/>
              </a:pPr>
              <a:t>3/22/2016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94FDE0B-8480-497E-844F-04A5AF477CAB}" type="slidenum">
              <a:rPr lang="en-US"/>
              <a:pPr>
                <a:defRPr/>
              </a:pPr>
              <a:t>‹#›</a:t>
            </a:fld>
            <a:endParaRPr lang="en-US"/>
          </a:p>
        </p:txBody>
      </p:sp>
    </p:spTree>
    <p:extLst>
      <p:ext uri="{BB962C8B-B14F-4D97-AF65-F5344CB8AC3E}">
        <p14:creationId xmlns:p14="http://schemas.microsoft.com/office/powerpoint/2010/main" val="574282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677FA09-DE12-4F52-90BB-1908C0AC4083}" type="datetimeFigureOut">
              <a:rPr lang="en-US"/>
              <a:pPr>
                <a:defRPr/>
              </a:pPr>
              <a:t>3/22/2016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FCA120C-3CAA-4CF0-8666-E41236099862}" type="slidenum">
              <a:rPr lang="en-US"/>
              <a:pPr>
                <a:defRPr/>
              </a:pPr>
              <a:t>‹#›</a:t>
            </a:fld>
            <a:endParaRPr lang="en-US"/>
          </a:p>
        </p:txBody>
      </p:sp>
    </p:spTree>
    <p:extLst>
      <p:ext uri="{BB962C8B-B14F-4D97-AF65-F5344CB8AC3E}">
        <p14:creationId xmlns:p14="http://schemas.microsoft.com/office/powerpoint/2010/main" val="2583367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E24BED1-B72E-45B4-B745-E1E89E06B3E9}" type="datetimeFigureOut">
              <a:rPr lang="en-US"/>
              <a:pPr>
                <a:defRPr/>
              </a:pPr>
              <a:t>3/22/2016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03C71DA-F872-4962-B88F-A4FC380E40C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8" descr="Powerpoint Presentation Banne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5961063"/>
            <a:ext cx="9144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9" descr="Powerpoint Presentation T Banne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5875" y="0"/>
            <a:ext cx="91773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2"/>
          <p:cNvSpPr>
            <a:spLocks noGrp="1" noChangeArrowheads="1"/>
          </p:cNvSpPr>
          <p:nvPr>
            <p:ph type="title"/>
          </p:nvPr>
        </p:nvSpPr>
        <p:spPr bwMode="auto">
          <a:xfrm>
            <a:off x="152400" y="76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3" name="Rectangle 3"/>
          <p:cNvSpPr>
            <a:spLocks noGrp="1" noChangeArrowheads="1"/>
          </p:cNvSpPr>
          <p:nvPr>
            <p:ph type="body" idx="1"/>
          </p:nvPr>
        </p:nvSpPr>
        <p:spPr bwMode="auto">
          <a:xfrm>
            <a:off x="152400" y="1295400"/>
            <a:ext cx="8763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ea typeface="+mn-ea"/>
                <a:cs typeface="+mn-cs"/>
              </a:defRPr>
            </a:lvl1pPr>
          </a:lstStyle>
          <a:p>
            <a:pPr>
              <a:defRPr/>
            </a:pPr>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charset="0"/>
                <a:ea typeface="+mn-ea"/>
                <a:cs typeface="+mn-cs"/>
              </a:defRPr>
            </a:lvl1pPr>
          </a:lstStyle>
          <a:p>
            <a:pPr>
              <a:defRPr/>
            </a:pPr>
            <a:endParaRPr lang="en-US"/>
          </a:p>
        </p:txBody>
      </p:sp>
      <p:sp>
        <p:nvSpPr>
          <p:cNvPr id="5126" name="Rectangle 6"/>
          <p:cNvSpPr>
            <a:spLocks noGrp="1" noChangeArrowheads="1"/>
          </p:cNvSpPr>
          <p:nvPr>
            <p:ph type="sldNum" sz="quarter" idx="4"/>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b="1">
                <a:solidFill>
                  <a:srgbClr val="808080"/>
                </a:solidFill>
                <a:latin typeface="Arial Bold Italic" pitchFamily="1" charset="0"/>
                <a:ea typeface="+mn-ea"/>
                <a:cs typeface="+mn-cs"/>
              </a:defRPr>
            </a:lvl1pPr>
          </a:lstStyle>
          <a:p>
            <a:pPr>
              <a:defRPr/>
            </a:pPr>
            <a:fld id="{40659CBA-6EBD-4453-BCC5-FE4F543A9BC6}" type="slidenum">
              <a:rPr lang="en-US"/>
              <a:pPr>
                <a:defRPr/>
              </a:pPr>
              <a:t>‹#›</a:t>
            </a:fld>
            <a:endParaRPr lang="en-US" sz="1400"/>
          </a:p>
        </p:txBody>
      </p:sp>
    </p:spTree>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Lst>
  <p:hf hdr="0" ftr="0" dt="0"/>
  <p:txStyles>
    <p:title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Osaka"/>
        </a:defRPr>
      </a:lvl1pPr>
      <a:lvl2pPr marL="742950" indent="-285750" algn="l" rtl="0" eaLnBrk="0" fontAlgn="base" hangingPunct="0">
        <a:spcBef>
          <a:spcPct val="20000"/>
        </a:spcBef>
        <a:spcAft>
          <a:spcPct val="0"/>
        </a:spcAft>
        <a:buChar char="–"/>
        <a:defRPr sz="2000">
          <a:solidFill>
            <a:schemeClr val="tx1"/>
          </a:solidFill>
          <a:latin typeface="+mn-lt"/>
          <a:ea typeface="+mn-ea"/>
          <a:cs typeface="Osaka"/>
        </a:defRPr>
      </a:lvl2pPr>
      <a:lvl3pPr marL="1143000" indent="-228600" algn="l" rtl="0" eaLnBrk="0" fontAlgn="base" hangingPunct="0">
        <a:spcBef>
          <a:spcPct val="20000"/>
        </a:spcBef>
        <a:spcAft>
          <a:spcPct val="0"/>
        </a:spcAft>
        <a:buChar char="•"/>
        <a:defRPr sz="2000">
          <a:solidFill>
            <a:schemeClr val="tx1"/>
          </a:solidFill>
          <a:latin typeface="+mn-lt"/>
          <a:ea typeface="+mn-ea"/>
          <a:cs typeface="Osaka"/>
        </a:defRPr>
      </a:lvl3pPr>
      <a:lvl4pPr marL="1600200" indent="-228600" algn="l" rtl="0" eaLnBrk="0" fontAlgn="base" hangingPunct="0">
        <a:spcBef>
          <a:spcPct val="20000"/>
        </a:spcBef>
        <a:spcAft>
          <a:spcPct val="0"/>
        </a:spcAft>
        <a:buChar char="–"/>
        <a:defRPr sz="2000">
          <a:solidFill>
            <a:schemeClr val="tx1"/>
          </a:solidFill>
          <a:latin typeface="+mn-lt"/>
          <a:ea typeface="+mn-ea"/>
          <a:cs typeface="Osaka"/>
        </a:defRPr>
      </a:lvl4pPr>
      <a:lvl5pPr marL="2057400" indent="-228600" algn="l" rtl="0" eaLnBrk="0" fontAlgn="base" hangingPunct="0">
        <a:spcBef>
          <a:spcPct val="20000"/>
        </a:spcBef>
        <a:spcAft>
          <a:spcPct val="0"/>
        </a:spcAft>
        <a:buChar char="»"/>
        <a:defRPr sz="2000">
          <a:solidFill>
            <a:schemeClr val="tx1"/>
          </a:solidFill>
          <a:latin typeface="+mn-lt"/>
          <a:ea typeface="+mn-ea"/>
          <a:cs typeface="Osak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1" descr="Powerpoint Presentatio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7338"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12"/>
          <p:cNvSpPr>
            <a:spLocks noGrp="1" noChangeArrowheads="1"/>
          </p:cNvSpPr>
          <p:nvPr>
            <p:ph type="ctrTitle" idx="4294967295"/>
          </p:nvPr>
        </p:nvSpPr>
        <p:spPr>
          <a:xfrm>
            <a:off x="322263" y="908050"/>
            <a:ext cx="8532812" cy="2881313"/>
          </a:xfrm>
        </p:spPr>
        <p:txBody>
          <a:bodyPr rtlCol="0">
            <a:normAutofit fontScale="90000"/>
          </a:bodyPr>
          <a:lstStyle/>
          <a:p>
            <a:pPr eaLnBrk="1" fontAlgn="auto" hangingPunct="1">
              <a:spcAft>
                <a:spcPts val="0"/>
              </a:spcAft>
              <a:defRPr/>
            </a:pPr>
            <a:r>
              <a:rPr lang="en-US" sz="3400" dirty="0" smtClean="0">
                <a:latin typeface="Arial Bold" pitchFamily="1" charset="0"/>
                <a:ea typeface="Osaka" pitchFamily="1" charset="-128"/>
              </a:rPr>
              <a:t/>
            </a:r>
            <a:br>
              <a:rPr lang="en-US" sz="3400" dirty="0" smtClean="0">
                <a:latin typeface="Arial Bold" pitchFamily="1" charset="0"/>
                <a:ea typeface="Osaka" pitchFamily="1" charset="-128"/>
              </a:rPr>
            </a:br>
            <a:r>
              <a:rPr lang="en-ZA" sz="3200" b="1" dirty="0">
                <a:solidFill>
                  <a:schemeClr val="bg1"/>
                </a:solidFill>
                <a:latin typeface="Arial Bold" pitchFamily="34" charset="0"/>
                <a:ea typeface="Osaka"/>
                <a:cs typeface="Osaka"/>
              </a:rPr>
              <a:t>Demystifying Standard Chart of Accounts </a:t>
            </a:r>
            <a:r>
              <a:rPr lang="en-ZA" sz="3200" b="1" dirty="0" smtClean="0">
                <a:solidFill>
                  <a:schemeClr val="bg1"/>
                </a:solidFill>
                <a:latin typeface="Arial Bold" pitchFamily="34" charset="0"/>
                <a:ea typeface="Osaka"/>
                <a:cs typeface="Osaka"/>
              </a:rPr>
              <a:t>(</a:t>
            </a:r>
            <a:r>
              <a:rPr lang="en-ZA" sz="2800" b="1" dirty="0" smtClean="0">
                <a:solidFill>
                  <a:schemeClr val="bg1"/>
                </a:solidFill>
                <a:latin typeface="Arial Bold" pitchFamily="34" charset="0"/>
                <a:ea typeface="Osaka"/>
                <a:cs typeface="Osaka"/>
              </a:rPr>
              <a:t>m</a:t>
            </a:r>
            <a:r>
              <a:rPr lang="en-ZA" sz="3200" b="1" dirty="0" smtClean="0">
                <a:solidFill>
                  <a:schemeClr val="bg1"/>
                </a:solidFill>
                <a:latin typeface="Arial Bold" pitchFamily="34" charset="0"/>
                <a:ea typeface="Osaka"/>
                <a:cs typeface="Osaka"/>
              </a:rPr>
              <a:t>SCOA)</a:t>
            </a:r>
            <a:br>
              <a:rPr lang="en-ZA" sz="3200" b="1" dirty="0" smtClean="0">
                <a:solidFill>
                  <a:schemeClr val="bg1"/>
                </a:solidFill>
                <a:latin typeface="Arial Bold" pitchFamily="34" charset="0"/>
                <a:ea typeface="Osaka"/>
                <a:cs typeface="Osaka"/>
              </a:rPr>
            </a:br>
            <a:r>
              <a:rPr lang="en-ZA" sz="3200" b="1" dirty="0">
                <a:solidFill>
                  <a:schemeClr val="bg1"/>
                </a:solidFill>
                <a:latin typeface="Arial Bold" pitchFamily="34" charset="0"/>
                <a:ea typeface="Osaka"/>
                <a:cs typeface="Osaka"/>
              </a:rPr>
              <a:t/>
            </a:r>
            <a:br>
              <a:rPr lang="en-ZA" sz="3200" b="1" dirty="0">
                <a:solidFill>
                  <a:schemeClr val="bg1"/>
                </a:solidFill>
                <a:latin typeface="Arial Bold" pitchFamily="34" charset="0"/>
                <a:ea typeface="Osaka"/>
                <a:cs typeface="Osaka"/>
              </a:rPr>
            </a:br>
            <a:r>
              <a:rPr lang="en-ZA" sz="3200" b="1" dirty="0" smtClean="0">
                <a:latin typeface="Arial Bold" pitchFamily="34" charset="0"/>
                <a:ea typeface="Osaka"/>
                <a:cs typeface="Osaka"/>
              </a:rPr>
              <a:t>Chapter 2 – Key definitions and understanding the accountability reforms</a:t>
            </a:r>
            <a:endParaRPr lang="en-US" sz="2800" dirty="0" smtClean="0">
              <a:latin typeface="Arial Bold" pitchFamily="1" charset="0"/>
              <a:ea typeface="Osaka" pitchFamily="1" charset="-128"/>
            </a:endParaRPr>
          </a:p>
        </p:txBody>
      </p:sp>
      <p:sp>
        <p:nvSpPr>
          <p:cNvPr id="14340" name="Rectangle 14"/>
          <p:cNvSpPr>
            <a:spLocks noChangeArrowheads="1"/>
          </p:cNvSpPr>
          <p:nvPr/>
        </p:nvSpPr>
        <p:spPr bwMode="auto">
          <a:xfrm>
            <a:off x="993775" y="4764088"/>
            <a:ext cx="7696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spcBef>
                <a:spcPct val="20000"/>
              </a:spcBef>
            </a:pPr>
            <a:r>
              <a:rPr lang="en-US" sz="1000" b="1">
                <a:solidFill>
                  <a:schemeClr val="bg1"/>
                </a:solidFill>
                <a:latin typeface="Calibri" pitchFamily="34" charset="0"/>
                <a:ea typeface="Osaka"/>
                <a:cs typeface="Osaka"/>
              </a:rPr>
              <a:t>Presented by National Treasury: Chief Directorate Local Government Budget Analysis</a:t>
            </a:r>
          </a:p>
          <a:p>
            <a:pPr algn="r">
              <a:spcBef>
                <a:spcPct val="20000"/>
              </a:spcBef>
            </a:pPr>
            <a:r>
              <a:rPr lang="en-US" sz="1000" b="1">
                <a:solidFill>
                  <a:schemeClr val="bg1"/>
                </a:solidFill>
                <a:latin typeface="Calibri" pitchFamily="34" charset="0"/>
                <a:ea typeface="Osaka"/>
                <a:cs typeface="Osaka"/>
              </a:rPr>
              <a:t> </a:t>
            </a:r>
            <a:endParaRPr lang="en-US" sz="1000">
              <a:solidFill>
                <a:schemeClr val="bg1"/>
              </a:solidFill>
              <a:latin typeface="Calibri" pitchFamily="34" charset="0"/>
              <a:ea typeface="Osaka"/>
              <a:cs typeface="Osak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SDBIP – Revenue by source</a:t>
            </a:r>
            <a:endParaRPr lang="en-ZA" dirty="0"/>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10</a:t>
            </a:fld>
            <a:endParaRPr lang="en-US" sz="1400" b="0">
              <a:solidFill>
                <a:srgbClr val="000000"/>
              </a:solidFill>
              <a:latin typeface="Aria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295400"/>
            <a:ext cx="8208911"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39494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ZA" sz="3200" dirty="0"/>
              <a:t>Categorise revenue in accordance with reporting formats – </a:t>
            </a:r>
            <a:r>
              <a:rPr lang="en-ZA" sz="3200" dirty="0" smtClean="0"/>
              <a:t>S71 report</a:t>
            </a:r>
            <a:endParaRPr lang="en-ZA" dirty="0" smtClean="0"/>
          </a:p>
        </p:txBody>
      </p:sp>
      <p:sp>
        <p:nvSpPr>
          <p:cNvPr id="4" name="Slide Number Placeholder 3"/>
          <p:cNvSpPr>
            <a:spLocks noGrp="1"/>
          </p:cNvSpPr>
          <p:nvPr>
            <p:ph type="sldNum" sz="quarter" idx="12"/>
          </p:nvPr>
        </p:nvSpPr>
        <p:spPr/>
        <p:txBody>
          <a:bodyPr/>
          <a:lstStyle/>
          <a:p>
            <a:pPr>
              <a:defRPr/>
            </a:pPr>
            <a:fld id="{18BA1132-97EC-4C76-845A-E191E862C385}" type="slidenum">
              <a:rPr lang="en-US" smtClean="0"/>
              <a:pPr>
                <a:defRPr/>
              </a:pPr>
              <a:t>11</a:t>
            </a:fld>
            <a:endParaRPr lang="en-US" sz="1400" b="0">
              <a:solidFill>
                <a:srgbClr val="000000"/>
              </a:solidFill>
              <a:latin typeface="Aria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295400"/>
            <a:ext cx="8568951"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52400" y="76200"/>
            <a:ext cx="8596064" cy="838200"/>
          </a:xfrm>
        </p:spPr>
        <p:txBody>
          <a:bodyPr/>
          <a:lstStyle/>
          <a:p>
            <a:r>
              <a:rPr lang="en-ZA" dirty="0" smtClean="0"/>
              <a:t>Annual Financial Statements – Revenue by source</a:t>
            </a:r>
          </a:p>
        </p:txBody>
      </p:sp>
      <p:sp>
        <p:nvSpPr>
          <p:cNvPr id="4" name="Slide Number Placeholder 3"/>
          <p:cNvSpPr>
            <a:spLocks noGrp="1"/>
          </p:cNvSpPr>
          <p:nvPr>
            <p:ph type="sldNum" sz="quarter" idx="12"/>
          </p:nvPr>
        </p:nvSpPr>
        <p:spPr/>
        <p:txBody>
          <a:bodyPr/>
          <a:lstStyle/>
          <a:p>
            <a:pPr>
              <a:defRPr/>
            </a:pPr>
            <a:fld id="{1D580756-D0F9-4AFD-8A8A-ED6363106A23}" type="slidenum">
              <a:rPr lang="en-US" smtClean="0"/>
              <a:pPr>
                <a:defRPr/>
              </a:pPr>
              <a:t>12</a:t>
            </a:fld>
            <a:endParaRPr lang="en-US" sz="1400" b="0">
              <a:solidFill>
                <a:srgbClr val="000000"/>
              </a:solidFill>
              <a:latin typeface="Aria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95400"/>
            <a:ext cx="8568952"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6952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52400" y="76200"/>
            <a:ext cx="8596064" cy="838200"/>
          </a:xfrm>
        </p:spPr>
        <p:txBody>
          <a:bodyPr/>
          <a:lstStyle/>
          <a:p>
            <a:r>
              <a:rPr lang="en-ZA" dirty="0" smtClean="0"/>
              <a:t>Budget tables – expenditure (Operational)</a:t>
            </a:r>
          </a:p>
        </p:txBody>
      </p:sp>
      <p:sp>
        <p:nvSpPr>
          <p:cNvPr id="4" name="Slide Number Placeholder 3"/>
          <p:cNvSpPr>
            <a:spLocks noGrp="1"/>
          </p:cNvSpPr>
          <p:nvPr>
            <p:ph type="sldNum" sz="quarter" idx="12"/>
          </p:nvPr>
        </p:nvSpPr>
        <p:spPr/>
        <p:txBody>
          <a:bodyPr/>
          <a:lstStyle/>
          <a:p>
            <a:pPr>
              <a:defRPr/>
            </a:pPr>
            <a:fld id="{1D580756-D0F9-4AFD-8A8A-ED6363106A23}" type="slidenum">
              <a:rPr lang="en-US" smtClean="0"/>
              <a:pPr>
                <a:defRPr/>
              </a:pPr>
              <a:t>13</a:t>
            </a:fld>
            <a:endParaRPr lang="en-US" sz="1400" b="0">
              <a:solidFill>
                <a:srgbClr val="000000"/>
              </a:solidFill>
              <a:latin typeface="Aria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68760"/>
            <a:ext cx="8856984"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46392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ZA" sz="3200" dirty="0"/>
              <a:t>Categorise </a:t>
            </a:r>
            <a:r>
              <a:rPr lang="en-ZA" sz="3200" dirty="0" smtClean="0"/>
              <a:t>expenditure </a:t>
            </a:r>
            <a:r>
              <a:rPr lang="en-ZA" sz="3200" dirty="0"/>
              <a:t>in accordance with reporting formats – </a:t>
            </a:r>
            <a:r>
              <a:rPr lang="en-ZA" sz="3200" dirty="0" smtClean="0"/>
              <a:t>S71 report</a:t>
            </a:r>
            <a:endParaRPr lang="en-ZA" dirty="0" smtClean="0"/>
          </a:p>
        </p:txBody>
      </p:sp>
      <p:sp>
        <p:nvSpPr>
          <p:cNvPr id="4" name="Slide Number Placeholder 3"/>
          <p:cNvSpPr>
            <a:spLocks noGrp="1"/>
          </p:cNvSpPr>
          <p:nvPr>
            <p:ph type="sldNum" sz="quarter" idx="12"/>
          </p:nvPr>
        </p:nvSpPr>
        <p:spPr/>
        <p:txBody>
          <a:bodyPr/>
          <a:lstStyle/>
          <a:p>
            <a:pPr>
              <a:defRPr/>
            </a:pPr>
            <a:fld id="{18BA1132-97EC-4C76-845A-E191E862C385}" type="slidenum">
              <a:rPr lang="en-US" smtClean="0"/>
              <a:pPr>
                <a:defRPr/>
              </a:pPr>
              <a:t>14</a:t>
            </a:fld>
            <a:endParaRPr lang="en-US" sz="1400" b="0">
              <a:solidFill>
                <a:srgbClr val="000000"/>
              </a:solidFill>
              <a:latin typeface="Arial"/>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295400"/>
            <a:ext cx="8568952"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57042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52400" y="76200"/>
            <a:ext cx="8596064" cy="838200"/>
          </a:xfrm>
        </p:spPr>
        <p:txBody>
          <a:bodyPr/>
          <a:lstStyle/>
          <a:p>
            <a:r>
              <a:rPr lang="en-ZA" dirty="0" smtClean="0"/>
              <a:t>Annual Financial Statements – Expenditure - operational</a:t>
            </a:r>
          </a:p>
        </p:txBody>
      </p:sp>
      <p:sp>
        <p:nvSpPr>
          <p:cNvPr id="4" name="Slide Number Placeholder 3"/>
          <p:cNvSpPr>
            <a:spLocks noGrp="1"/>
          </p:cNvSpPr>
          <p:nvPr>
            <p:ph type="sldNum" sz="quarter" idx="12"/>
          </p:nvPr>
        </p:nvSpPr>
        <p:spPr/>
        <p:txBody>
          <a:bodyPr/>
          <a:lstStyle/>
          <a:p>
            <a:pPr>
              <a:defRPr/>
            </a:pPr>
            <a:fld id="{1D580756-D0F9-4AFD-8A8A-ED6363106A23}" type="slidenum">
              <a:rPr lang="en-US" smtClean="0"/>
              <a:pPr>
                <a:defRPr/>
              </a:pPr>
              <a:t>15</a:t>
            </a:fld>
            <a:endParaRPr lang="en-US" sz="1400" b="0">
              <a:solidFill>
                <a:srgbClr val="000000"/>
              </a:solidFill>
              <a:latin typeface="Aria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68760"/>
            <a:ext cx="8496944" cy="47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38070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52400" y="76200"/>
            <a:ext cx="8596064" cy="838200"/>
          </a:xfrm>
        </p:spPr>
        <p:txBody>
          <a:bodyPr/>
          <a:lstStyle/>
          <a:p>
            <a:r>
              <a:rPr lang="en-ZA" dirty="0" smtClean="0"/>
              <a:t>Budget tables – expenditure (capital)</a:t>
            </a:r>
          </a:p>
        </p:txBody>
      </p:sp>
      <p:sp>
        <p:nvSpPr>
          <p:cNvPr id="4" name="Slide Number Placeholder 3"/>
          <p:cNvSpPr>
            <a:spLocks noGrp="1"/>
          </p:cNvSpPr>
          <p:nvPr>
            <p:ph type="sldNum" sz="quarter" idx="12"/>
          </p:nvPr>
        </p:nvSpPr>
        <p:spPr/>
        <p:txBody>
          <a:bodyPr/>
          <a:lstStyle/>
          <a:p>
            <a:pPr>
              <a:defRPr/>
            </a:pPr>
            <a:fld id="{1D580756-D0F9-4AFD-8A8A-ED6363106A23}" type="slidenum">
              <a:rPr lang="en-US" smtClean="0"/>
              <a:pPr>
                <a:defRPr/>
              </a:pPr>
              <a:t>16</a:t>
            </a:fld>
            <a:endParaRPr lang="en-US" sz="1400" b="0">
              <a:solidFill>
                <a:srgbClr val="000000"/>
              </a:solidFill>
              <a:latin typeface="Aria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556792"/>
            <a:ext cx="8712968" cy="3672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69207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52400" y="76200"/>
            <a:ext cx="8596064" cy="838200"/>
          </a:xfrm>
        </p:spPr>
        <p:txBody>
          <a:bodyPr/>
          <a:lstStyle/>
          <a:p>
            <a:r>
              <a:rPr lang="en-ZA" dirty="0" smtClean="0"/>
              <a:t>Annual Financial Statements – Financial position- Capital</a:t>
            </a:r>
          </a:p>
        </p:txBody>
      </p:sp>
      <p:sp>
        <p:nvSpPr>
          <p:cNvPr id="4" name="Slide Number Placeholder 3"/>
          <p:cNvSpPr>
            <a:spLocks noGrp="1"/>
          </p:cNvSpPr>
          <p:nvPr>
            <p:ph type="sldNum" sz="quarter" idx="12"/>
          </p:nvPr>
        </p:nvSpPr>
        <p:spPr/>
        <p:txBody>
          <a:bodyPr/>
          <a:lstStyle/>
          <a:p>
            <a:pPr>
              <a:defRPr/>
            </a:pPr>
            <a:fld id="{1D580756-D0F9-4AFD-8A8A-ED6363106A23}" type="slidenum">
              <a:rPr lang="en-US" smtClean="0"/>
              <a:pPr>
                <a:defRPr/>
              </a:pPr>
              <a:t>17</a:t>
            </a:fld>
            <a:endParaRPr lang="en-US" sz="1400" b="0">
              <a:solidFill>
                <a:srgbClr val="000000"/>
              </a:solidFill>
              <a:latin typeface="Aria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595" y="1268760"/>
            <a:ext cx="8424936" cy="458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96697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18</a:t>
            </a:fld>
            <a:endParaRPr lang="en-US" sz="1400" b="0">
              <a:solidFill>
                <a:srgbClr val="000000"/>
              </a:solidFill>
              <a:latin typeface="Arial"/>
            </a:endParaRPr>
          </a:p>
        </p:txBody>
      </p:sp>
      <p:sp>
        <p:nvSpPr>
          <p:cNvPr id="5" name="Title 1"/>
          <p:cNvSpPr>
            <a:spLocks noGrp="1"/>
          </p:cNvSpPr>
          <p:nvPr>
            <p:ph type="title"/>
          </p:nvPr>
        </p:nvSpPr>
        <p:spPr/>
        <p:txBody>
          <a:bodyPr/>
          <a:lstStyle/>
          <a:p>
            <a:r>
              <a:rPr lang="en-ZA" altLang="en-US" sz="2400" dirty="0" smtClean="0"/>
              <a:t>Current collection method and processes</a:t>
            </a:r>
          </a:p>
        </p:txBody>
      </p:sp>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3" y="1285875"/>
            <a:ext cx="9144001" cy="468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39043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19</a:t>
            </a:fld>
            <a:endParaRPr lang="en-US" sz="1400" b="0">
              <a:solidFill>
                <a:srgbClr val="000000"/>
              </a:solidFill>
              <a:latin typeface="Arial"/>
            </a:endParaRPr>
          </a:p>
        </p:txBody>
      </p:sp>
      <p:sp>
        <p:nvSpPr>
          <p:cNvPr id="5" name="Title 1"/>
          <p:cNvSpPr>
            <a:spLocks noGrp="1"/>
          </p:cNvSpPr>
          <p:nvPr>
            <p:ph type="title"/>
          </p:nvPr>
        </p:nvSpPr>
        <p:spPr/>
        <p:txBody>
          <a:bodyPr/>
          <a:lstStyle/>
          <a:p>
            <a:r>
              <a:rPr lang="en-ZA" altLang="en-US" sz="2400" smtClean="0"/>
              <a:t>Intended collection method and processes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87438"/>
            <a:ext cx="9144000" cy="468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58171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76200"/>
            <a:ext cx="9144000" cy="1066800"/>
          </a:xfrm>
        </p:spPr>
        <p:txBody>
          <a:bodyPr/>
          <a:lstStyle/>
          <a:p>
            <a:r>
              <a:rPr lang="en-ZA" b="1" smtClean="0"/>
              <a:t>Outcomes</a:t>
            </a:r>
          </a:p>
        </p:txBody>
      </p:sp>
      <p:sp>
        <p:nvSpPr>
          <p:cNvPr id="15363" name="Content Placeholder 2"/>
          <p:cNvSpPr>
            <a:spLocks noGrp="1"/>
          </p:cNvSpPr>
          <p:nvPr>
            <p:ph idx="1"/>
          </p:nvPr>
        </p:nvSpPr>
        <p:spPr>
          <a:xfrm>
            <a:off x="152400" y="1295400"/>
            <a:ext cx="8763000" cy="4941888"/>
          </a:xfrm>
        </p:spPr>
        <p:txBody>
          <a:bodyPr>
            <a:normAutofit lnSpcReduction="10000"/>
          </a:bodyPr>
          <a:lstStyle/>
          <a:p>
            <a:pPr>
              <a:defRPr/>
            </a:pPr>
            <a:r>
              <a:rPr lang="en-US" sz="2800" dirty="0"/>
              <a:t>Explain the background and components within the municipal accountability cycle. </a:t>
            </a:r>
            <a:endParaRPr lang="en-ZA" sz="2800" dirty="0"/>
          </a:p>
          <a:p>
            <a:pPr>
              <a:defRPr/>
            </a:pPr>
            <a:r>
              <a:rPr lang="en-ZA" sz="2800" dirty="0"/>
              <a:t>Categorise</a:t>
            </a:r>
            <a:r>
              <a:rPr lang="en-US" sz="2800" dirty="0"/>
              <a:t> revenue in accordance with reporting formats.</a:t>
            </a:r>
            <a:endParaRPr lang="en-ZA" sz="2800" dirty="0"/>
          </a:p>
          <a:p>
            <a:pPr>
              <a:defRPr/>
            </a:pPr>
            <a:r>
              <a:rPr lang="en-ZA" sz="2800" dirty="0"/>
              <a:t>Categorise </a:t>
            </a:r>
            <a:r>
              <a:rPr lang="en-US" sz="2800" dirty="0"/>
              <a:t>expenditure (capital and operational) in accordance with the reporting formats.</a:t>
            </a:r>
            <a:endParaRPr lang="en-ZA" sz="2800" dirty="0"/>
          </a:p>
          <a:p>
            <a:pPr>
              <a:defRPr/>
            </a:pPr>
            <a:r>
              <a:rPr lang="en-US" sz="2800" dirty="0"/>
              <a:t>Have a general understanding of VAT in the municipal environment.</a:t>
            </a:r>
            <a:endParaRPr lang="en-ZA" sz="2800" dirty="0"/>
          </a:p>
          <a:p>
            <a:pPr>
              <a:defRPr/>
            </a:pPr>
            <a:r>
              <a:rPr lang="en-ZA" sz="2800" dirty="0"/>
              <a:t>Explain the outcome </a:t>
            </a:r>
            <a:r>
              <a:rPr lang="en-ZA" sz="2800" dirty="0" smtClean="0"/>
              <a:t>of non </a:t>
            </a:r>
            <a:r>
              <a:rPr lang="en-ZA" sz="2800" dirty="0"/>
              <a:t>cash transactions  and other transactions in “assets, liabilities and net assets” within the </a:t>
            </a:r>
            <a:r>
              <a:rPr lang="en-ZA" sz="2800" b="1" dirty="0"/>
              <a:t>m</a:t>
            </a:r>
            <a:r>
              <a:rPr lang="en-ZA" sz="2800" dirty="0"/>
              <a:t>SCOA classification.</a:t>
            </a:r>
          </a:p>
        </p:txBody>
      </p:sp>
      <p:sp>
        <p:nvSpPr>
          <p:cNvPr id="1536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fld id="{FC856672-3535-4658-8D7F-24AEDE98C045}" type="slidenum">
              <a:rPr lang="en-US" smtClean="0">
                <a:solidFill>
                  <a:srgbClr val="808080"/>
                </a:solidFill>
                <a:latin typeface="Arial Bold Italic" pitchFamily="34" charset="0"/>
                <a:cs typeface="Osaka"/>
              </a:rPr>
              <a:pPr fontAlgn="base">
                <a:spcBef>
                  <a:spcPct val="0"/>
                </a:spcBef>
                <a:spcAft>
                  <a:spcPct val="0"/>
                </a:spcAft>
              </a:pPr>
              <a:t>2</a:t>
            </a:fld>
            <a:endParaRPr lang="en-US" sz="1400" b="0" smtClean="0">
              <a:solidFill>
                <a:srgbClr val="000000"/>
              </a:solidFill>
              <a:cs typeface="Osak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196752"/>
            <a:ext cx="8763000" cy="4968552"/>
          </a:xfrm>
        </p:spPr>
        <p:txBody>
          <a:bodyPr/>
          <a:lstStyle/>
          <a:p>
            <a:pPr marL="347472" indent="-347472">
              <a:spcBef>
                <a:spcPts val="0"/>
              </a:spcBef>
              <a:spcAft>
                <a:spcPts val="0"/>
              </a:spcAft>
              <a:buSzPts val="2000"/>
              <a:buFont typeface="Arial"/>
              <a:buChar char="•"/>
              <a:defRPr/>
            </a:pPr>
            <a:r>
              <a:rPr lang="en-US" sz="1800" dirty="0">
                <a:solidFill>
                  <a:srgbClr val="040404"/>
                </a:solidFill>
              </a:rPr>
              <a:t>The current reporting processes concentrate on people with the financial system as a side issue which can easily be ignored / used / abused.</a:t>
            </a:r>
          </a:p>
          <a:p>
            <a:pPr marL="347472" indent="-347472">
              <a:spcBef>
                <a:spcPts val="0"/>
              </a:spcBef>
              <a:spcAft>
                <a:spcPts val="0"/>
              </a:spcAft>
              <a:buSzPts val="2000"/>
              <a:buFont typeface="Arial"/>
              <a:buChar char="•"/>
              <a:defRPr/>
            </a:pPr>
            <a:r>
              <a:rPr lang="en-US" sz="1800" dirty="0">
                <a:solidFill>
                  <a:srgbClr val="040404"/>
                </a:solidFill>
              </a:rPr>
              <a:t>The new collection method will place the emphasis where is should be  - the </a:t>
            </a:r>
            <a:r>
              <a:rPr lang="en-US" sz="1800" dirty="0" err="1">
                <a:solidFill>
                  <a:srgbClr val="040404"/>
                </a:solidFill>
              </a:rPr>
              <a:t>centralised</a:t>
            </a:r>
            <a:r>
              <a:rPr lang="en-US" sz="1800" dirty="0">
                <a:solidFill>
                  <a:srgbClr val="040404"/>
                </a:solidFill>
              </a:rPr>
              <a:t> financial system.  This will ensure that reporting on budgets / in-year results / AFS is always aligned.</a:t>
            </a:r>
          </a:p>
          <a:p>
            <a:pPr marL="347472" indent="-347472">
              <a:spcBef>
                <a:spcPts val="0"/>
              </a:spcBef>
              <a:spcAft>
                <a:spcPts val="0"/>
              </a:spcAft>
              <a:buSzPts val="2000"/>
              <a:buFont typeface="Arial"/>
              <a:buChar char="•"/>
              <a:defRPr/>
            </a:pPr>
            <a:r>
              <a:rPr lang="en-US" sz="1800" dirty="0">
                <a:solidFill>
                  <a:srgbClr val="040404"/>
                </a:solidFill>
              </a:rPr>
              <a:t>The current process requires a lot of intervention from NT to ensure integrity and quality of data.</a:t>
            </a:r>
          </a:p>
          <a:p>
            <a:pPr marL="347472" indent="-347472">
              <a:spcBef>
                <a:spcPts val="0"/>
              </a:spcBef>
              <a:spcAft>
                <a:spcPts val="0"/>
              </a:spcAft>
              <a:buSzPts val="2000"/>
              <a:buFont typeface="Arial"/>
              <a:buChar char="•"/>
              <a:defRPr/>
            </a:pPr>
            <a:r>
              <a:rPr lang="en-US" sz="1800" dirty="0">
                <a:solidFill>
                  <a:srgbClr val="040404"/>
                </a:solidFill>
              </a:rPr>
              <a:t>With the implementation of </a:t>
            </a:r>
            <a:r>
              <a:rPr lang="en-US" sz="1600" b="1" dirty="0" err="1">
                <a:solidFill>
                  <a:srgbClr val="040404"/>
                </a:solidFill>
              </a:rPr>
              <a:t>m</a:t>
            </a:r>
            <a:r>
              <a:rPr lang="en-US" sz="1800" dirty="0" err="1">
                <a:solidFill>
                  <a:srgbClr val="040404"/>
                </a:solidFill>
              </a:rPr>
              <a:t>SCOA</a:t>
            </a:r>
            <a:r>
              <a:rPr lang="en-US" sz="1800" dirty="0">
                <a:solidFill>
                  <a:srgbClr val="040404"/>
                </a:solidFill>
              </a:rPr>
              <a:t> all quality checks and control reports will be generated in the municipality.</a:t>
            </a:r>
          </a:p>
          <a:p>
            <a:pPr marL="347472" indent="-347472">
              <a:spcBef>
                <a:spcPts val="0"/>
              </a:spcBef>
              <a:spcAft>
                <a:spcPts val="0"/>
              </a:spcAft>
              <a:buSzPts val="2000"/>
              <a:buFont typeface="Arial"/>
              <a:buChar char="•"/>
              <a:defRPr/>
            </a:pPr>
            <a:r>
              <a:rPr lang="en-US" sz="1800" dirty="0">
                <a:solidFill>
                  <a:srgbClr val="040404"/>
                </a:solidFill>
              </a:rPr>
              <a:t>NT is currently researching methods and technologies for the most effective collection of information being reported by municipalities.</a:t>
            </a:r>
          </a:p>
          <a:p>
            <a:pPr marL="347472" indent="-347472">
              <a:spcBef>
                <a:spcPts val="0"/>
              </a:spcBef>
              <a:spcAft>
                <a:spcPts val="0"/>
              </a:spcAft>
              <a:buSzPts val="2000"/>
              <a:buFont typeface="Arial"/>
              <a:buChar char="•"/>
              <a:defRPr/>
            </a:pPr>
            <a:r>
              <a:rPr lang="en-US" sz="1800" dirty="0">
                <a:solidFill>
                  <a:srgbClr val="040404"/>
                </a:solidFill>
              </a:rPr>
              <a:t>Non-piloting municipalities will continue to report using the current processes to ensure continued S71 publications.</a:t>
            </a:r>
          </a:p>
          <a:p>
            <a:pPr marL="347472" indent="-347472">
              <a:spcBef>
                <a:spcPts val="0"/>
              </a:spcBef>
              <a:spcAft>
                <a:spcPts val="0"/>
              </a:spcAft>
              <a:buSzPts val="2000"/>
              <a:buFont typeface="Arial"/>
              <a:buChar char="•"/>
              <a:defRPr/>
            </a:pPr>
            <a:r>
              <a:rPr lang="en-US" sz="1800" dirty="0">
                <a:solidFill>
                  <a:srgbClr val="040404"/>
                </a:solidFill>
              </a:rPr>
              <a:t>Piloting municipalities will start to use the new reporting method BUT must be able to fall back onto the old method if any problems or connectivity issues are experienced.</a:t>
            </a:r>
          </a:p>
          <a:p>
            <a:pPr marL="347472" indent="-347472">
              <a:spcBef>
                <a:spcPts val="0"/>
              </a:spcBef>
              <a:spcAft>
                <a:spcPts val="0"/>
              </a:spcAft>
              <a:buSzPts val="2000"/>
              <a:buFont typeface="Arial"/>
              <a:buChar char="•"/>
              <a:defRPr/>
            </a:pPr>
            <a:r>
              <a:rPr lang="en-US" sz="1800" dirty="0">
                <a:solidFill>
                  <a:srgbClr val="040404"/>
                </a:solidFill>
              </a:rPr>
              <a:t>NT will cater for both reporting methods until most municipalities have implemented </a:t>
            </a:r>
            <a:r>
              <a:rPr lang="en-US" sz="1600" b="1" dirty="0" err="1">
                <a:solidFill>
                  <a:srgbClr val="040404"/>
                </a:solidFill>
              </a:rPr>
              <a:t>m</a:t>
            </a:r>
            <a:r>
              <a:rPr lang="en-US" sz="1800" dirty="0" err="1">
                <a:solidFill>
                  <a:srgbClr val="040404"/>
                </a:solidFill>
              </a:rPr>
              <a:t>SCOA</a:t>
            </a:r>
            <a:r>
              <a:rPr lang="en-US" sz="1800" dirty="0">
                <a:solidFill>
                  <a:srgbClr val="040404"/>
                </a:solidFill>
              </a:rPr>
              <a:t> successfully.</a:t>
            </a:r>
          </a:p>
          <a:p>
            <a:endParaRPr lang="en-ZA" sz="1800" dirty="0"/>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20</a:t>
            </a:fld>
            <a:endParaRPr lang="en-US" sz="1400" b="0">
              <a:solidFill>
                <a:srgbClr val="000000"/>
              </a:solidFill>
              <a:latin typeface="Arial"/>
            </a:endParaRPr>
          </a:p>
        </p:txBody>
      </p:sp>
      <p:sp>
        <p:nvSpPr>
          <p:cNvPr id="5" name="Rectangle 2"/>
          <p:cNvSpPr>
            <a:spLocks noGrp="1" noChangeArrowheads="1"/>
          </p:cNvSpPr>
          <p:nvPr>
            <p:ph type="title"/>
          </p:nvPr>
        </p:nvSpPr>
        <p:spPr/>
        <p:txBody>
          <a:bodyPr/>
          <a:lstStyle/>
          <a:p>
            <a:r>
              <a:rPr lang="en-US" altLang="en-US" sz="2400" dirty="0" smtClean="0"/>
              <a:t>Key points in respect to change to data collection</a:t>
            </a:r>
          </a:p>
        </p:txBody>
      </p:sp>
    </p:spTree>
    <p:extLst>
      <p:ext uri="{BB962C8B-B14F-4D97-AF65-F5344CB8AC3E}">
        <p14:creationId xmlns:p14="http://schemas.microsoft.com/office/powerpoint/2010/main" val="11272002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Revenue</a:t>
            </a:r>
            <a:endParaRPr lang="en-ZA" dirty="0"/>
          </a:p>
        </p:txBody>
      </p:sp>
      <p:sp>
        <p:nvSpPr>
          <p:cNvPr id="3" name="Content Placeholder 2"/>
          <p:cNvSpPr>
            <a:spLocks noGrp="1"/>
          </p:cNvSpPr>
          <p:nvPr>
            <p:ph idx="1"/>
          </p:nvPr>
        </p:nvSpPr>
        <p:spPr>
          <a:xfrm>
            <a:off x="0" y="1124744"/>
            <a:ext cx="9144000" cy="4968552"/>
          </a:xfrm>
        </p:spPr>
        <p:txBody>
          <a:bodyPr/>
          <a:lstStyle/>
          <a:p>
            <a:r>
              <a:rPr lang="en-ZA" dirty="0" smtClean="0"/>
              <a:t>What is revenue</a:t>
            </a:r>
          </a:p>
          <a:p>
            <a:pPr lvl="1"/>
            <a:r>
              <a:rPr lang="en-ZA" dirty="0"/>
              <a:t>The gross inflow of economic benefits or service potential during the reporting period when those inflows result in an increase in net assets, other than increases relating to contributions from owners.</a:t>
            </a:r>
          </a:p>
          <a:p>
            <a:pPr marL="342900" lvl="1" indent="-342900">
              <a:buChar char="•"/>
            </a:pPr>
            <a:r>
              <a:rPr lang="en-ZA" dirty="0" smtClean="0"/>
              <a:t>2 Categories of revenue</a:t>
            </a:r>
          </a:p>
          <a:p>
            <a:pPr marL="742950" lvl="2" indent="-342900"/>
            <a:r>
              <a:rPr lang="en-ZA" dirty="0" smtClean="0"/>
              <a:t>Exchange</a:t>
            </a:r>
          </a:p>
          <a:p>
            <a:pPr marL="742950" lvl="2" indent="-342900"/>
            <a:r>
              <a:rPr lang="en-ZA" dirty="0" smtClean="0"/>
              <a:t>Non-exchange</a:t>
            </a:r>
          </a:p>
          <a:p>
            <a:pPr marL="342900" lvl="1" indent="-342900">
              <a:buChar char="•"/>
            </a:pPr>
            <a:r>
              <a:rPr lang="en-ZA" dirty="0" smtClean="0"/>
              <a:t>3 broad sources</a:t>
            </a:r>
          </a:p>
          <a:p>
            <a:pPr marL="742950" lvl="2" indent="-342900"/>
            <a:r>
              <a:rPr lang="en-ZA" dirty="0" smtClean="0"/>
              <a:t>Tax revenue</a:t>
            </a:r>
          </a:p>
          <a:p>
            <a:pPr marL="742950" lvl="2" indent="-342900"/>
            <a:r>
              <a:rPr lang="en-ZA" dirty="0" smtClean="0"/>
              <a:t>Transfers</a:t>
            </a:r>
          </a:p>
          <a:p>
            <a:pPr marL="742950" lvl="2" indent="-342900"/>
            <a:r>
              <a:rPr lang="en-ZA" dirty="0" smtClean="0"/>
              <a:t>Municipal activities</a:t>
            </a:r>
          </a:p>
          <a:p>
            <a:pPr marL="742950" lvl="2" indent="-342900"/>
            <a:endParaRPr lang="en-ZA" dirty="0"/>
          </a:p>
          <a:p>
            <a:pPr marL="457200" lvl="1" indent="0">
              <a:buNone/>
            </a:pPr>
            <a:endParaRPr lang="en-ZA" dirty="0" smtClean="0"/>
          </a:p>
          <a:p>
            <a:pPr lvl="1"/>
            <a:endParaRPr lang="en-ZA" dirty="0"/>
          </a:p>
          <a:p>
            <a:pPr lvl="1"/>
            <a:endParaRPr lang="en-ZA" dirty="0"/>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21</a:t>
            </a:fld>
            <a:endParaRPr lang="en-US" sz="1400" b="0">
              <a:solidFill>
                <a:srgbClr val="000000"/>
              </a:solidFill>
              <a:latin typeface="Arial"/>
            </a:endParaRPr>
          </a:p>
        </p:txBody>
      </p:sp>
    </p:spTree>
    <p:extLst>
      <p:ext uri="{BB962C8B-B14F-4D97-AF65-F5344CB8AC3E}">
        <p14:creationId xmlns:p14="http://schemas.microsoft.com/office/powerpoint/2010/main" val="36392328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Revenue</a:t>
            </a:r>
            <a:endParaRPr lang="en-ZA" dirty="0"/>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22</a:t>
            </a:fld>
            <a:endParaRPr lang="en-US" sz="1400" b="0">
              <a:solidFill>
                <a:srgbClr val="000000"/>
              </a:solidFill>
              <a:latin typeface="Arial"/>
            </a:endParaRPr>
          </a:p>
        </p:txBody>
      </p:sp>
      <p:pic>
        <p:nvPicPr>
          <p:cNvPr id="5" name="Picture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79512" y="1196752"/>
            <a:ext cx="8784975" cy="4752528"/>
          </a:xfrm>
          <a:prstGeom prst="rect">
            <a:avLst/>
          </a:prstGeom>
        </p:spPr>
      </p:pic>
    </p:spTree>
    <p:extLst>
      <p:ext uri="{BB962C8B-B14F-4D97-AF65-F5344CB8AC3E}">
        <p14:creationId xmlns:p14="http://schemas.microsoft.com/office/powerpoint/2010/main" val="20124108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Revenue - Key definitions</a:t>
            </a:r>
            <a:endParaRPr lang="en-ZA" dirty="0"/>
          </a:p>
        </p:txBody>
      </p:sp>
      <p:sp>
        <p:nvSpPr>
          <p:cNvPr id="3" name="Content Placeholder 2"/>
          <p:cNvSpPr>
            <a:spLocks noGrp="1"/>
          </p:cNvSpPr>
          <p:nvPr>
            <p:ph idx="1"/>
          </p:nvPr>
        </p:nvSpPr>
        <p:spPr>
          <a:xfrm>
            <a:off x="0" y="1124744"/>
            <a:ext cx="9144000" cy="4968552"/>
          </a:xfrm>
        </p:spPr>
        <p:txBody>
          <a:bodyPr/>
          <a:lstStyle/>
          <a:p>
            <a:r>
              <a:rPr lang="en-ZA" sz="1800" dirty="0" smtClean="0"/>
              <a:t>Exchange transactions</a:t>
            </a:r>
          </a:p>
          <a:p>
            <a:pPr lvl="1"/>
            <a:r>
              <a:rPr lang="en-ZA" sz="1800" dirty="0" smtClean="0"/>
              <a:t>Are transactions in which one entity receives assets or service, or has liabilities extinguished, and directly gives approximately equal value (primarily in the form of cash, goods, services or use of assets) to another entity in exchange</a:t>
            </a:r>
          </a:p>
          <a:p>
            <a:r>
              <a:rPr lang="en-ZA" sz="1800" dirty="0" smtClean="0"/>
              <a:t>Non exchange transactions</a:t>
            </a:r>
          </a:p>
          <a:p>
            <a:pPr lvl="1"/>
            <a:r>
              <a:rPr lang="en-ZA" sz="1800" dirty="0" smtClean="0"/>
              <a:t>The municipality either receives value from another entity without directly giving approximately equal value in exchange or gives value to another entity without directly receiving approximately equal value in exchange.</a:t>
            </a:r>
          </a:p>
          <a:p>
            <a:r>
              <a:rPr lang="en-ZA" sz="1800" dirty="0"/>
              <a:t>Contra Accounts - Revenue</a:t>
            </a:r>
          </a:p>
          <a:p>
            <a:pPr lvl="1"/>
            <a:r>
              <a:rPr lang="en-ZA" sz="1800" dirty="0"/>
              <a:t>Covers all rates rebates, exemption and discounts given to households and other customer groups either in general or specifically. Covers all free services or service discounts given in relation to services for which the municipality normally charges. Must not include the cost of debt write offs. </a:t>
            </a:r>
          </a:p>
          <a:p>
            <a:pPr lvl="1"/>
            <a:endParaRPr lang="en-ZA" sz="1800" dirty="0"/>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23</a:t>
            </a:fld>
            <a:endParaRPr lang="en-US" sz="1400" b="0">
              <a:solidFill>
                <a:srgbClr val="000000"/>
              </a:solidFill>
              <a:latin typeface="Arial"/>
            </a:endParaRPr>
          </a:p>
        </p:txBody>
      </p:sp>
    </p:spTree>
    <p:extLst>
      <p:ext uri="{BB962C8B-B14F-4D97-AF65-F5344CB8AC3E}">
        <p14:creationId xmlns:p14="http://schemas.microsoft.com/office/powerpoint/2010/main" val="15434487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Revenue – Rules to remember</a:t>
            </a:r>
            <a:endParaRPr lang="en-ZA" dirty="0"/>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24</a:t>
            </a:fld>
            <a:endParaRPr lang="en-US" sz="1400" b="0">
              <a:solidFill>
                <a:srgbClr val="000000"/>
              </a:solidFill>
              <a:latin typeface="Arial"/>
            </a:endParaRPr>
          </a:p>
        </p:txBody>
      </p:sp>
      <p:graphicFrame>
        <p:nvGraphicFramePr>
          <p:cNvPr id="5" name="Table 4"/>
          <p:cNvGraphicFramePr>
            <a:graphicFrameLocks noGrp="1"/>
          </p:cNvGraphicFramePr>
          <p:nvPr>
            <p:extLst>
              <p:ext uri="{D42A27DB-BD31-4B8C-83A1-F6EECF244321}">
                <p14:modId xmlns:p14="http://schemas.microsoft.com/office/powerpoint/2010/main" val="3902271330"/>
              </p:ext>
            </p:extLst>
          </p:nvPr>
        </p:nvGraphicFramePr>
        <p:xfrm>
          <a:off x="359532" y="1268760"/>
          <a:ext cx="2376264" cy="4088051"/>
        </p:xfrm>
        <a:graphic>
          <a:graphicData uri="http://schemas.openxmlformats.org/drawingml/2006/table">
            <a:tbl>
              <a:tblPr>
                <a:solidFill>
                  <a:srgbClr val="0066FF"/>
                </a:solidFill>
                <a:tableStyleId>{638B1855-1B75-4FBE-930C-398BA8C253C6}</a:tableStyleId>
              </a:tblPr>
              <a:tblGrid>
                <a:gridCol w="2376264"/>
              </a:tblGrid>
              <a:tr h="6480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rPr>
                        <a:t>Tax receipts</a:t>
                      </a:r>
                      <a:endParaRPr kumimoji="0" lang="en-US" sz="1800" b="1" i="0" u="none" strike="noStrike" cap="none" normalizeH="0" baseline="0" dirty="0" smtClean="0">
                        <a:ln>
                          <a:noFill/>
                        </a:ln>
                        <a:solidFill>
                          <a:srgbClr val="FFFFFF"/>
                        </a:solidFill>
                        <a:effectLst/>
                        <a:latin typeface="Gill Sans MT"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artDeco"/>
                      <a:lightRig rig="flood" dir="t"/>
                    </a:cell3D>
                  </a:tcPr>
                </a:tc>
              </a:tr>
              <a:tr h="7920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rPr>
                        <a:t>Non exchange</a:t>
                      </a:r>
                      <a:endParaRPr kumimoji="0" lang="en-US" sz="1800" b="1" i="0" u="none" strike="noStrike" cap="none" normalizeH="0" baseline="0" dirty="0" smtClean="0">
                        <a:ln>
                          <a:noFill/>
                        </a:ln>
                        <a:solidFill>
                          <a:srgbClr val="000000"/>
                        </a:solidFill>
                        <a:effectLst/>
                        <a:latin typeface="Gill Sans MT"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artDeco"/>
                      <a:lightRig rig="flood" dir="t"/>
                    </a:cell3D>
                  </a:tcPr>
                </a:tc>
              </a:tr>
              <a:tr h="819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rPr>
                        <a:t>Outside of the courts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Gill Sans MT"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artDeco"/>
                      <a:lightRig rig="flood" dir="t"/>
                    </a:cell3D>
                  </a:tcPr>
                </a:tc>
              </a:tr>
              <a:tr h="819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rPr>
                        <a:t>Complying with law</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Gill Sans MT"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artDeco"/>
                      <a:lightRig rig="flood" dir="t"/>
                    </a:cell3D>
                  </a:tcPr>
                </a:tc>
              </a:tr>
              <a:tr h="819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rPr>
                        <a:t>Fees charged &gt; cost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Gill Sans MT"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artDeco"/>
                      <a:lightRig rig="flood" dir="t"/>
                    </a:cell3D>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420234946"/>
              </p:ext>
            </p:extLst>
          </p:nvPr>
        </p:nvGraphicFramePr>
        <p:xfrm>
          <a:off x="3131840" y="1268760"/>
          <a:ext cx="2520280" cy="4090744"/>
        </p:xfrm>
        <a:graphic>
          <a:graphicData uri="http://schemas.openxmlformats.org/drawingml/2006/table">
            <a:tbl>
              <a:tblPr/>
              <a:tblGrid>
                <a:gridCol w="2520280"/>
              </a:tblGrid>
              <a:tr h="6480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kern="1200" cap="none" normalizeH="0" baseline="0" dirty="0" smtClean="0">
                          <a:ln>
                            <a:noFill/>
                          </a:ln>
                          <a:solidFill>
                            <a:schemeClr val="lt1"/>
                          </a:solidFill>
                          <a:effectLst/>
                          <a:latin typeface="+mn-lt"/>
                          <a:ea typeface="+mn-ea"/>
                          <a:cs typeface="+mn-cs"/>
                        </a:rPr>
                        <a:t>Fines, Forfeits, Penalties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FF"/>
                    </a:solidFill>
                  </a:tcPr>
                </a:tc>
              </a:tr>
              <a:tr h="8230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kern="1200" cap="none" normalizeH="0" baseline="0" dirty="0" smtClean="0">
                          <a:ln>
                            <a:noFill/>
                          </a:ln>
                          <a:solidFill>
                            <a:schemeClr val="lt1"/>
                          </a:solidFill>
                          <a:effectLst/>
                          <a:latin typeface="+mn-lt"/>
                          <a:ea typeface="+mn-ea"/>
                          <a:cs typeface="+mn-cs"/>
                        </a:rPr>
                        <a:t>Non exchange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u="none" strike="noStrike" kern="1200" cap="none" normalizeH="0" baseline="0" dirty="0" smtClean="0">
                        <a:ln>
                          <a:noFill/>
                        </a:ln>
                        <a:solidFill>
                          <a:schemeClr val="lt1"/>
                        </a:solidFill>
                        <a:effectLst/>
                        <a:latin typeface="+mn-lt"/>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FF"/>
                    </a:solidFill>
                  </a:tcPr>
                </a:tc>
              </a:tr>
              <a:tr h="8230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kern="1200" cap="none" normalizeH="0" baseline="0" dirty="0" smtClean="0">
                          <a:ln>
                            <a:noFill/>
                          </a:ln>
                          <a:solidFill>
                            <a:schemeClr val="lt1"/>
                          </a:solidFill>
                          <a:effectLst/>
                          <a:latin typeface="+mn-lt"/>
                          <a:ea typeface="+mn-ea"/>
                          <a:cs typeface="+mn-cs"/>
                        </a:rPr>
                        <a:t>Imposed by the court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u="none" strike="noStrike" kern="1200" cap="none" normalizeH="0" baseline="0" dirty="0" smtClean="0">
                        <a:ln>
                          <a:noFill/>
                        </a:ln>
                        <a:solidFill>
                          <a:schemeClr val="lt1"/>
                        </a:solidFill>
                        <a:effectLst/>
                        <a:latin typeface="+mn-lt"/>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FF"/>
                    </a:solidFill>
                  </a:tcPr>
                </a:tc>
              </a:tr>
              <a:tr h="8821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kern="1200" cap="none" normalizeH="0" baseline="0" dirty="0" smtClean="0">
                          <a:ln>
                            <a:noFill/>
                          </a:ln>
                          <a:solidFill>
                            <a:schemeClr val="lt1"/>
                          </a:solidFill>
                          <a:effectLst/>
                          <a:latin typeface="+mn-lt"/>
                          <a:ea typeface="+mn-ea"/>
                          <a:cs typeface="+mn-cs"/>
                        </a:rPr>
                        <a:t>Contravention of law</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u="none" strike="noStrike" kern="1200" cap="none" normalizeH="0" baseline="0" dirty="0" smtClean="0">
                        <a:ln>
                          <a:noFill/>
                        </a:ln>
                        <a:solidFill>
                          <a:schemeClr val="lt1"/>
                        </a:solidFill>
                        <a:effectLst/>
                        <a:latin typeface="+mn-lt"/>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FF"/>
                    </a:solidFill>
                  </a:tcPr>
                </a:tc>
              </a:tr>
              <a:tr h="8230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kern="1200" cap="none" normalizeH="0" baseline="0" dirty="0" smtClean="0">
                          <a:ln>
                            <a:noFill/>
                          </a:ln>
                          <a:solidFill>
                            <a:schemeClr val="lt1"/>
                          </a:solidFill>
                          <a:effectLst/>
                          <a:latin typeface="+mn-lt"/>
                          <a:ea typeface="+mn-ea"/>
                          <a:cs typeface="+mn-cs"/>
                        </a:rPr>
                        <a:t>Fees not related to costs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u="none" strike="noStrike" kern="1200" cap="none" normalizeH="0" baseline="0" dirty="0" smtClean="0">
                        <a:ln>
                          <a:noFill/>
                        </a:ln>
                        <a:solidFill>
                          <a:schemeClr val="lt1"/>
                        </a:solidFill>
                        <a:effectLst/>
                        <a:latin typeface="+mn-lt"/>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FF"/>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037434205"/>
              </p:ext>
            </p:extLst>
          </p:nvPr>
        </p:nvGraphicFramePr>
        <p:xfrm>
          <a:off x="6084168" y="1268760"/>
          <a:ext cx="2592288" cy="4104458"/>
        </p:xfrm>
        <a:graphic>
          <a:graphicData uri="http://schemas.openxmlformats.org/drawingml/2006/table">
            <a:tbl>
              <a:tblPr/>
              <a:tblGrid>
                <a:gridCol w="2592288"/>
              </a:tblGrid>
              <a:tr h="7829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Gill Sans MT" charset="0"/>
                          <a:ea typeface="ＭＳ Ｐゴシック" charset="-128"/>
                        </a:rPr>
                        <a:t>Sale of goods and services</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FF"/>
                    </a:solidFill>
                  </a:tcPr>
                </a:tc>
              </a:tr>
              <a:tr h="8001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noFill/>
                          </a:ln>
                          <a:solidFill>
                            <a:srgbClr val="FFFFFF"/>
                          </a:solidFill>
                          <a:effectLst/>
                          <a:latin typeface="Gill Sans MT" charset="0"/>
                          <a:ea typeface="ＭＳ Ｐゴシック" charset="-128"/>
                          <a:cs typeface="+mn-cs"/>
                        </a:rPr>
                        <a:t>Exchange</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FF"/>
                    </a:solidFill>
                  </a:tcPr>
                </a:tc>
              </a:tr>
              <a:tr h="8001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noFill/>
                          </a:ln>
                          <a:solidFill>
                            <a:srgbClr val="FFFFFF"/>
                          </a:solidFill>
                          <a:effectLst/>
                          <a:latin typeface="Gill Sans MT" charset="0"/>
                          <a:ea typeface="ＭＳ Ｐゴシック" charset="-128"/>
                          <a:cs typeface="+mn-cs"/>
                        </a:rPr>
                        <a:t>Individual’s choice</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FF"/>
                    </a:solidFill>
                  </a:tcPr>
                </a:tc>
              </a:tr>
              <a:tr h="860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noFill/>
                          </a:ln>
                          <a:solidFill>
                            <a:srgbClr val="FFFFFF"/>
                          </a:solidFill>
                          <a:effectLst/>
                          <a:latin typeface="Gill Sans MT" charset="0"/>
                          <a:ea typeface="ＭＳ Ｐゴシック" charset="-128"/>
                          <a:cs typeface="+mn-cs"/>
                        </a:rPr>
                        <a:t>Regulation/ Administration</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FF"/>
                    </a:solidFill>
                  </a:tcPr>
                </a:tc>
              </a:tr>
              <a:tr h="860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noFill/>
                          </a:ln>
                          <a:solidFill>
                            <a:srgbClr val="FFFFFF"/>
                          </a:solidFill>
                          <a:effectLst/>
                          <a:latin typeface="Gill Sans MT" charset="0"/>
                          <a:ea typeface="ＭＳ Ｐゴシック" charset="-128"/>
                          <a:cs typeface="+mn-cs"/>
                        </a:rPr>
                        <a:t>Fees charged = cost recovery</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FF"/>
                    </a:solidFill>
                  </a:tcPr>
                </a:tc>
              </a:tr>
            </a:tbl>
          </a:graphicData>
        </a:graphic>
      </p:graphicFrame>
      <p:sp>
        <p:nvSpPr>
          <p:cNvPr id="8" name="TextBox 7"/>
          <p:cNvSpPr txBox="1"/>
          <p:nvPr/>
        </p:nvSpPr>
        <p:spPr>
          <a:xfrm>
            <a:off x="539552" y="5454715"/>
            <a:ext cx="2016224" cy="369332"/>
          </a:xfrm>
          <a:prstGeom prst="rect">
            <a:avLst/>
          </a:prstGeom>
          <a:noFill/>
        </p:spPr>
        <p:txBody>
          <a:bodyPr wrap="square" rtlCol="0">
            <a:spAutoFit/>
          </a:bodyPr>
          <a:lstStyle/>
          <a:p>
            <a:pPr algn="ctr"/>
            <a:r>
              <a:rPr lang="en-ZA" dirty="0" smtClean="0"/>
              <a:t>Rates</a:t>
            </a:r>
            <a:endParaRPr lang="en-ZA" dirty="0"/>
          </a:p>
        </p:txBody>
      </p:sp>
      <p:sp>
        <p:nvSpPr>
          <p:cNvPr id="9" name="TextBox 8"/>
          <p:cNvSpPr txBox="1"/>
          <p:nvPr/>
        </p:nvSpPr>
        <p:spPr>
          <a:xfrm>
            <a:off x="3419872" y="5467019"/>
            <a:ext cx="2016224" cy="369332"/>
          </a:xfrm>
          <a:prstGeom prst="rect">
            <a:avLst/>
          </a:prstGeom>
          <a:noFill/>
        </p:spPr>
        <p:txBody>
          <a:bodyPr wrap="square" rtlCol="0">
            <a:spAutoFit/>
          </a:bodyPr>
          <a:lstStyle/>
          <a:p>
            <a:pPr algn="ctr"/>
            <a:r>
              <a:rPr lang="en-ZA" dirty="0" smtClean="0"/>
              <a:t>Traffic Fine</a:t>
            </a:r>
            <a:endParaRPr lang="en-ZA" dirty="0"/>
          </a:p>
        </p:txBody>
      </p:sp>
      <p:sp>
        <p:nvSpPr>
          <p:cNvPr id="10" name="TextBox 9"/>
          <p:cNvSpPr txBox="1"/>
          <p:nvPr/>
        </p:nvSpPr>
        <p:spPr>
          <a:xfrm>
            <a:off x="6588224" y="5454715"/>
            <a:ext cx="2016224" cy="369332"/>
          </a:xfrm>
          <a:prstGeom prst="rect">
            <a:avLst/>
          </a:prstGeom>
          <a:noFill/>
        </p:spPr>
        <p:txBody>
          <a:bodyPr wrap="square" rtlCol="0">
            <a:spAutoFit/>
          </a:bodyPr>
          <a:lstStyle/>
          <a:p>
            <a:pPr algn="ctr"/>
            <a:r>
              <a:rPr lang="en-ZA" dirty="0" smtClean="0"/>
              <a:t>Registration fee</a:t>
            </a:r>
            <a:endParaRPr lang="en-ZA" dirty="0"/>
          </a:p>
        </p:txBody>
      </p:sp>
    </p:spTree>
    <p:extLst>
      <p:ext uri="{BB962C8B-B14F-4D97-AF65-F5344CB8AC3E}">
        <p14:creationId xmlns:p14="http://schemas.microsoft.com/office/powerpoint/2010/main" val="4202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Revenue – An example</a:t>
            </a:r>
            <a:endParaRPr lang="en-ZA" dirty="0"/>
          </a:p>
        </p:txBody>
      </p:sp>
      <p:sp>
        <p:nvSpPr>
          <p:cNvPr id="3" name="Content Placeholder 2"/>
          <p:cNvSpPr>
            <a:spLocks noGrp="1"/>
          </p:cNvSpPr>
          <p:nvPr>
            <p:ph idx="1"/>
          </p:nvPr>
        </p:nvSpPr>
        <p:spPr>
          <a:xfrm>
            <a:off x="0" y="1124744"/>
            <a:ext cx="9144000" cy="4968552"/>
          </a:xfrm>
        </p:spPr>
        <p:txBody>
          <a:bodyPr/>
          <a:lstStyle/>
          <a:p>
            <a:pPr eaLnBrk="1" hangingPunct="1"/>
            <a:r>
              <a:rPr lang="en-ZA" sz="2600" dirty="0" smtClean="0">
                <a:cs typeface="Arial" charset="0"/>
              </a:rPr>
              <a:t>In the City of Cape Town , </a:t>
            </a:r>
            <a:r>
              <a:rPr lang="en-ZA" sz="2600" dirty="0" err="1">
                <a:cs typeface="Arial" charset="0"/>
              </a:rPr>
              <a:t>Mrs.</a:t>
            </a:r>
            <a:r>
              <a:rPr lang="en-ZA" sz="2600" dirty="0">
                <a:cs typeface="Arial" charset="0"/>
              </a:rPr>
              <a:t> Cole receives R100 from </a:t>
            </a:r>
            <a:r>
              <a:rPr lang="en-ZA" sz="2600" dirty="0" err="1">
                <a:cs typeface="Arial" charset="0"/>
              </a:rPr>
              <a:t>Mr.</a:t>
            </a:r>
            <a:r>
              <a:rPr lang="en-ZA" sz="2600" dirty="0">
                <a:cs typeface="Arial" charset="0"/>
              </a:rPr>
              <a:t> </a:t>
            </a:r>
            <a:r>
              <a:rPr lang="en-ZA" sz="2600" dirty="0" err="1">
                <a:cs typeface="Arial" charset="0"/>
              </a:rPr>
              <a:t>Xang</a:t>
            </a:r>
            <a:r>
              <a:rPr lang="en-ZA" sz="2600" dirty="0">
                <a:cs typeface="Arial" charset="0"/>
              </a:rPr>
              <a:t> in respect </a:t>
            </a:r>
            <a:r>
              <a:rPr lang="en-ZA" sz="2600" dirty="0" smtClean="0">
                <a:cs typeface="Arial" charset="0"/>
              </a:rPr>
              <a:t>to sale of tender </a:t>
            </a:r>
            <a:r>
              <a:rPr lang="en-ZA" sz="2600" dirty="0">
                <a:cs typeface="Arial" charset="0"/>
              </a:rPr>
              <a:t>documents.  Mrs Cole prepares a receipt to be handed to </a:t>
            </a:r>
            <a:r>
              <a:rPr lang="en-ZA" sz="2600" dirty="0" err="1">
                <a:cs typeface="Arial" charset="0"/>
              </a:rPr>
              <a:t>Mr.</a:t>
            </a:r>
            <a:r>
              <a:rPr lang="en-ZA" sz="2600" dirty="0">
                <a:cs typeface="Arial" charset="0"/>
              </a:rPr>
              <a:t> </a:t>
            </a:r>
            <a:r>
              <a:rPr lang="en-ZA" sz="2600" dirty="0" err="1">
                <a:cs typeface="Arial" charset="0"/>
              </a:rPr>
              <a:t>Xang</a:t>
            </a:r>
            <a:r>
              <a:rPr lang="en-ZA" sz="2600" dirty="0">
                <a:cs typeface="Arial" charset="0"/>
              </a:rPr>
              <a:t>.</a:t>
            </a:r>
          </a:p>
          <a:p>
            <a:pPr lvl="1" eaLnBrk="1" hangingPunct="1"/>
            <a:r>
              <a:rPr lang="en-ZA" sz="2600" dirty="0" smtClean="0">
                <a:cs typeface="Arial" charset="0"/>
              </a:rPr>
              <a:t>How would you classify this revenue transaction? </a:t>
            </a:r>
            <a:endParaRPr lang="en-ZA" sz="2600" b="1" dirty="0">
              <a:cs typeface="Arial" charset="0"/>
            </a:endParaRPr>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25</a:t>
            </a:fld>
            <a:endParaRPr lang="en-US" sz="1400" b="0">
              <a:solidFill>
                <a:srgbClr val="000000"/>
              </a:solidFill>
              <a:latin typeface="Arial"/>
            </a:endParaRPr>
          </a:p>
        </p:txBody>
      </p:sp>
    </p:spTree>
    <p:extLst>
      <p:ext uri="{BB962C8B-B14F-4D97-AF65-F5344CB8AC3E}">
        <p14:creationId xmlns:p14="http://schemas.microsoft.com/office/powerpoint/2010/main" val="10565691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Revenue – An example</a:t>
            </a:r>
            <a:endParaRPr lang="en-ZA" dirty="0"/>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26</a:t>
            </a:fld>
            <a:endParaRPr lang="en-US" sz="1400" b="0">
              <a:solidFill>
                <a:srgbClr val="000000"/>
              </a:solidFill>
              <a:latin typeface="Arial"/>
            </a:endParaRPr>
          </a:p>
        </p:txBody>
      </p:sp>
      <p:pic>
        <p:nvPicPr>
          <p:cNvPr id="5" name="Picture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79512" y="1412776"/>
            <a:ext cx="8784976" cy="4680520"/>
          </a:xfrm>
          <a:prstGeom prst="rect">
            <a:avLst/>
          </a:prstGeom>
        </p:spPr>
      </p:pic>
    </p:spTree>
    <p:extLst>
      <p:ext uri="{BB962C8B-B14F-4D97-AF65-F5344CB8AC3E}">
        <p14:creationId xmlns:p14="http://schemas.microsoft.com/office/powerpoint/2010/main" val="29737712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Revenue – The solution</a:t>
            </a:r>
            <a:endParaRPr lang="en-ZA" dirty="0"/>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27</a:t>
            </a:fld>
            <a:endParaRPr lang="en-US" sz="1400" b="0">
              <a:solidFill>
                <a:srgbClr val="000000"/>
              </a:solidFill>
              <a:latin typeface="Arial"/>
            </a:endParaRPr>
          </a:p>
        </p:txBody>
      </p:sp>
      <p:sp>
        <p:nvSpPr>
          <p:cNvPr id="5" name="TextBox 4"/>
          <p:cNvSpPr txBox="1"/>
          <p:nvPr/>
        </p:nvSpPr>
        <p:spPr>
          <a:xfrm>
            <a:off x="395536" y="5445225"/>
            <a:ext cx="8280920" cy="584775"/>
          </a:xfrm>
          <a:prstGeom prst="rect">
            <a:avLst/>
          </a:prstGeom>
          <a:noFill/>
          <a:ln>
            <a:solidFill>
              <a:schemeClr val="tx1"/>
            </a:solidFill>
          </a:ln>
        </p:spPr>
        <p:txBody>
          <a:bodyPr wrap="square" rtlCol="0">
            <a:spAutoFit/>
          </a:bodyPr>
          <a:lstStyle/>
          <a:p>
            <a:pPr algn="ctr"/>
            <a:r>
              <a:rPr lang="en-ZA" sz="1600" b="1" dirty="0" smtClean="0"/>
              <a:t>mSCOA item </a:t>
            </a:r>
            <a:r>
              <a:rPr lang="en-ZA" dirty="0" smtClean="0"/>
              <a:t>- </a:t>
            </a:r>
            <a:r>
              <a:rPr lang="en-ZA" sz="1400" dirty="0"/>
              <a:t>Exchange Revenue:  Sales of Goods and Rendering of Services </a:t>
            </a:r>
            <a:r>
              <a:rPr lang="en-ZA" sz="1400" dirty="0" smtClean="0"/>
              <a:t>– </a:t>
            </a:r>
          </a:p>
          <a:p>
            <a:pPr algn="ctr"/>
            <a:r>
              <a:rPr lang="en-ZA" sz="1400" dirty="0" smtClean="0"/>
              <a:t>Sale </a:t>
            </a:r>
            <a:r>
              <a:rPr lang="en-ZA" sz="1400" dirty="0"/>
              <a:t>of Goods:  Publications - Tender </a:t>
            </a:r>
            <a:r>
              <a:rPr lang="en-ZA" sz="1400" dirty="0" smtClean="0"/>
              <a:t>Documents</a:t>
            </a:r>
            <a:endParaRPr lang="en-ZA" sz="1400" dirty="0">
              <a:solidFill>
                <a:srgbClr val="000000"/>
              </a:solidFill>
              <a:latin typeface="Arial"/>
            </a:endParaRPr>
          </a:p>
        </p:txBody>
      </p:sp>
      <p:pic>
        <p:nvPicPr>
          <p:cNvPr id="6" name="Picture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79512" y="1095527"/>
            <a:ext cx="8784976" cy="4360249"/>
          </a:xfrm>
          <a:prstGeom prst="rect">
            <a:avLst/>
          </a:prstGeom>
        </p:spPr>
      </p:pic>
    </p:spTree>
    <p:extLst>
      <p:ext uri="{BB962C8B-B14F-4D97-AF65-F5344CB8AC3E}">
        <p14:creationId xmlns:p14="http://schemas.microsoft.com/office/powerpoint/2010/main" val="33520108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Expenditure</a:t>
            </a:r>
            <a:endParaRPr lang="en-ZA" dirty="0"/>
          </a:p>
        </p:txBody>
      </p:sp>
      <p:sp>
        <p:nvSpPr>
          <p:cNvPr id="3" name="Content Placeholder 2"/>
          <p:cNvSpPr>
            <a:spLocks noGrp="1"/>
          </p:cNvSpPr>
          <p:nvPr>
            <p:ph idx="1"/>
          </p:nvPr>
        </p:nvSpPr>
        <p:spPr>
          <a:xfrm>
            <a:off x="0" y="1124744"/>
            <a:ext cx="9144000" cy="4968552"/>
          </a:xfrm>
        </p:spPr>
        <p:txBody>
          <a:bodyPr/>
          <a:lstStyle/>
          <a:p>
            <a:r>
              <a:rPr lang="en-ZA" dirty="0" smtClean="0"/>
              <a:t>What is expenditure</a:t>
            </a:r>
          </a:p>
          <a:p>
            <a:pPr lvl="1"/>
            <a:r>
              <a:rPr lang="en-ZA" dirty="0"/>
              <a:t>Expenses are decreases in economic benefits or service potential during the reporting period in form of outflows or consumption of assets or incurrence’s of liabilities that result in decreases in net assets, other than those relating to distributions to owners.</a:t>
            </a:r>
          </a:p>
          <a:p>
            <a:pPr marL="342900" lvl="1" indent="-342900">
              <a:buChar char="•"/>
            </a:pPr>
            <a:r>
              <a:rPr lang="en-ZA" dirty="0" smtClean="0"/>
              <a:t>2 main categories of expenditure</a:t>
            </a:r>
          </a:p>
          <a:p>
            <a:pPr marL="742950" lvl="2" indent="-342900"/>
            <a:r>
              <a:rPr lang="en-ZA" dirty="0" smtClean="0"/>
              <a:t>Operational</a:t>
            </a:r>
          </a:p>
          <a:p>
            <a:pPr marL="742950" lvl="2" indent="-342900"/>
            <a:r>
              <a:rPr lang="en-ZA" dirty="0"/>
              <a:t>Capital</a:t>
            </a:r>
          </a:p>
          <a:p>
            <a:pPr marL="457200" lvl="1" indent="0">
              <a:buNone/>
            </a:pPr>
            <a:endParaRPr lang="en-ZA" dirty="0" smtClean="0"/>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28</a:t>
            </a:fld>
            <a:endParaRPr lang="en-US" sz="1400" b="0">
              <a:solidFill>
                <a:srgbClr val="000000"/>
              </a:solidFill>
              <a:latin typeface="Arial"/>
            </a:endParaRPr>
          </a:p>
        </p:txBody>
      </p:sp>
    </p:spTree>
    <p:extLst>
      <p:ext uri="{BB962C8B-B14F-4D97-AF65-F5344CB8AC3E}">
        <p14:creationId xmlns:p14="http://schemas.microsoft.com/office/powerpoint/2010/main" val="6737678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342218" y="5396136"/>
            <a:ext cx="1905000" cy="457200"/>
          </a:xfrm>
        </p:spPr>
        <p:txBody>
          <a:bodyPr/>
          <a:lstStyle/>
          <a:p>
            <a:pPr>
              <a:defRPr/>
            </a:pPr>
            <a:fld id="{0493F1DA-6E9C-4917-8822-CC53EC274FB1}" type="slidenum">
              <a:rPr lang="en-US" smtClean="0"/>
              <a:pPr>
                <a:defRPr/>
              </a:pPr>
              <a:t>29</a:t>
            </a:fld>
            <a:endParaRPr lang="en-US" sz="1400" b="0">
              <a:solidFill>
                <a:srgbClr val="000000"/>
              </a:solidFill>
              <a:latin typeface="Arial"/>
            </a:endParaRPr>
          </a:p>
        </p:txBody>
      </p:sp>
      <p:pic>
        <p:nvPicPr>
          <p:cNvPr id="3" name="Picture 2"/>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251520" y="1340768"/>
            <a:ext cx="8496944" cy="4824536"/>
          </a:xfrm>
          <a:prstGeom prst="rect">
            <a:avLst/>
          </a:prstGeom>
        </p:spPr>
      </p:pic>
      <p:sp>
        <p:nvSpPr>
          <p:cNvPr id="4" name="Title 1"/>
          <p:cNvSpPr txBox="1">
            <a:spLocks/>
          </p:cNvSpPr>
          <p:nvPr/>
        </p:nvSpPr>
        <p:spPr>
          <a:xfrm>
            <a:off x="152400" y="214536"/>
            <a:ext cx="7772400" cy="838200"/>
          </a:xfrm>
          <a:prstGeom prst="rect">
            <a:avLst/>
          </a:prstGeom>
        </p:spPr>
        <p:txBody>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r>
              <a:rPr lang="en-ZA" dirty="0" smtClean="0"/>
              <a:t>Expenditure - Operational</a:t>
            </a:r>
            <a:endParaRPr lang="en-ZA" dirty="0"/>
          </a:p>
        </p:txBody>
      </p:sp>
    </p:spTree>
    <p:extLst>
      <p:ext uri="{BB962C8B-B14F-4D97-AF65-F5344CB8AC3E}">
        <p14:creationId xmlns:p14="http://schemas.microsoft.com/office/powerpoint/2010/main" val="28299898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9144000" cy="1143000"/>
          </a:xfrm>
        </p:spPr>
        <p:txBody>
          <a:bodyPr/>
          <a:lstStyle/>
          <a:p>
            <a:pPr eaLnBrk="1" hangingPunct="1"/>
            <a:r>
              <a:rPr lang="en-US" b="1" smtClean="0"/>
              <a:t>Financial Reforms - Municipal Accountability Cycle</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96752"/>
            <a:ext cx="8712968"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xplosion 1 4"/>
          <p:cNvSpPr/>
          <p:nvPr/>
        </p:nvSpPr>
        <p:spPr bwMode="auto">
          <a:xfrm>
            <a:off x="4608004" y="260648"/>
            <a:ext cx="2376264" cy="1584176"/>
          </a:xfrm>
          <a:prstGeom prst="irregularSeal1">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ZA" sz="2400" b="0" i="0" u="none" strike="noStrike" cap="none" normalizeH="0" baseline="0" dirty="0" smtClean="0">
                <a:ln>
                  <a:noFill/>
                </a:ln>
                <a:solidFill>
                  <a:schemeClr val="tx1"/>
                </a:solidFill>
                <a:effectLst/>
                <a:latin typeface="Arial" charset="0"/>
                <a:ea typeface="ＭＳ Ｐゴシック" pitchFamily="1" charset="-128"/>
              </a:rPr>
              <a:t>NDP</a:t>
            </a:r>
          </a:p>
        </p:txBody>
      </p:sp>
      <p:sp>
        <p:nvSpPr>
          <p:cNvPr id="6" name="Explosion 1 5"/>
          <p:cNvSpPr/>
          <p:nvPr/>
        </p:nvSpPr>
        <p:spPr bwMode="auto">
          <a:xfrm>
            <a:off x="6557991" y="1043006"/>
            <a:ext cx="2376264" cy="1584176"/>
          </a:xfrm>
          <a:prstGeom prst="irregularSeal1">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ZA" sz="2400" b="0" i="0" u="none" strike="noStrike" cap="none" normalizeH="0" baseline="0" dirty="0" smtClean="0">
                <a:ln>
                  <a:noFill/>
                </a:ln>
                <a:solidFill>
                  <a:schemeClr val="tx1"/>
                </a:solidFill>
                <a:effectLst/>
                <a:latin typeface="Arial" charset="0"/>
                <a:ea typeface="ＭＳ Ｐゴシック" pitchFamily="1" charset="-128"/>
              </a:rPr>
              <a:t>MTSF</a:t>
            </a:r>
          </a:p>
        </p:txBody>
      </p:sp>
    </p:spTree>
    <p:extLst>
      <p:ext uri="{BB962C8B-B14F-4D97-AF65-F5344CB8AC3E}">
        <p14:creationId xmlns:p14="http://schemas.microsoft.com/office/powerpoint/2010/main" val="185237095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524056" cy="838200"/>
          </a:xfrm>
        </p:spPr>
        <p:txBody>
          <a:bodyPr/>
          <a:lstStyle/>
          <a:p>
            <a:r>
              <a:rPr lang="en-ZA" dirty="0" smtClean="0"/>
              <a:t>Key definitions – Expenditure (operational)</a:t>
            </a:r>
            <a:endParaRPr lang="en-ZA" dirty="0"/>
          </a:p>
        </p:txBody>
      </p:sp>
      <p:sp>
        <p:nvSpPr>
          <p:cNvPr id="3" name="Content Placeholder 2"/>
          <p:cNvSpPr>
            <a:spLocks noGrp="1"/>
          </p:cNvSpPr>
          <p:nvPr>
            <p:ph idx="1"/>
          </p:nvPr>
        </p:nvSpPr>
        <p:spPr>
          <a:xfrm>
            <a:off x="0" y="1124744"/>
            <a:ext cx="9144000" cy="4968552"/>
          </a:xfrm>
        </p:spPr>
        <p:txBody>
          <a:bodyPr/>
          <a:lstStyle/>
          <a:p>
            <a:r>
              <a:rPr lang="en-ZA" sz="1600" dirty="0" smtClean="0"/>
              <a:t>Contra accounts - expenses</a:t>
            </a:r>
          </a:p>
          <a:p>
            <a:pPr lvl="1"/>
            <a:r>
              <a:rPr lang="en-ZA" sz="1600" dirty="0" smtClean="0"/>
              <a:t>Revenue forgone is reflected as “income” on the revenue side and “expenditure” on the expenditure side.</a:t>
            </a:r>
          </a:p>
          <a:p>
            <a:r>
              <a:rPr lang="en-ZA" sz="1600" dirty="0" smtClean="0"/>
              <a:t>Depreciation and amortisation</a:t>
            </a:r>
          </a:p>
          <a:p>
            <a:pPr lvl="1"/>
            <a:r>
              <a:rPr lang="en-ZA" sz="1600" dirty="0"/>
              <a:t>Depreciation is the systematic allocation of the cost of an asset from the Statement of Financial Position to Depreciation Expense on the Statement of Financial Performance over the useful life of the asset.  Amortisation is the systematic allocation of the discount, premium or issue cost of a financial instrument over the life of the instrument, or an intangible asset over a certain period.  Amortisation is the systematic allocation of the depreciable amount of an intangible asset over its useful life.</a:t>
            </a:r>
          </a:p>
          <a:p>
            <a:r>
              <a:rPr lang="en-ZA" sz="1600" dirty="0" smtClean="0"/>
              <a:t>Operational Costs</a:t>
            </a:r>
          </a:p>
          <a:p>
            <a:pPr lvl="1"/>
            <a:r>
              <a:rPr lang="en-ZA" sz="1600" dirty="0"/>
              <a:t>An operating expense is a day-to-day expense such as sales and administration, or research &amp; development, accounting expenses, license fees, advertising, office expenses, utilities such as telephone, insurance, property management, travel and vehicle expenses</a:t>
            </a:r>
            <a:r>
              <a:rPr lang="en-ZA" sz="1600" dirty="0" smtClean="0"/>
              <a:t>.</a:t>
            </a:r>
          </a:p>
          <a:p>
            <a:r>
              <a:rPr lang="en-ZA" sz="1600" dirty="0" smtClean="0"/>
              <a:t>Transfers and subsidies</a:t>
            </a:r>
          </a:p>
          <a:p>
            <a:pPr lvl="1"/>
            <a:r>
              <a:rPr lang="en-ZA" sz="1600" dirty="0" smtClean="0"/>
              <a:t>Unrequited payments made by the municipality. Unrequited has the same meaning as non exchange transaction, however transfers and subsidies refers to payments being made. It includes both current and capital transfers. </a:t>
            </a:r>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30</a:t>
            </a:fld>
            <a:endParaRPr lang="en-US" sz="1400" b="0">
              <a:solidFill>
                <a:srgbClr val="000000"/>
              </a:solidFill>
              <a:latin typeface="Arial"/>
            </a:endParaRPr>
          </a:p>
        </p:txBody>
      </p:sp>
    </p:spTree>
    <p:extLst>
      <p:ext uri="{BB962C8B-B14F-4D97-AF65-F5344CB8AC3E}">
        <p14:creationId xmlns:p14="http://schemas.microsoft.com/office/powerpoint/2010/main" val="36602271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Expenditure (Operational) – An example</a:t>
            </a:r>
            <a:endParaRPr lang="en-ZA" dirty="0"/>
          </a:p>
        </p:txBody>
      </p:sp>
      <p:sp>
        <p:nvSpPr>
          <p:cNvPr id="3" name="Content Placeholder 2"/>
          <p:cNvSpPr>
            <a:spLocks noGrp="1"/>
          </p:cNvSpPr>
          <p:nvPr>
            <p:ph idx="1"/>
          </p:nvPr>
        </p:nvSpPr>
        <p:spPr>
          <a:xfrm>
            <a:off x="0" y="1124744"/>
            <a:ext cx="9144000" cy="4968552"/>
          </a:xfrm>
        </p:spPr>
        <p:txBody>
          <a:bodyPr/>
          <a:lstStyle/>
          <a:p>
            <a:pPr eaLnBrk="1" hangingPunct="1"/>
            <a:r>
              <a:rPr lang="en-ZA" sz="2400" dirty="0">
                <a:cs typeface="Arial" charset="0"/>
              </a:rPr>
              <a:t>Mrs Khumalo is a </a:t>
            </a:r>
            <a:r>
              <a:rPr lang="en-ZA" sz="2400" dirty="0" smtClean="0">
                <a:cs typeface="Arial" charset="0"/>
              </a:rPr>
              <a:t>municipal manager in municipality Y.  </a:t>
            </a:r>
            <a:r>
              <a:rPr lang="en-ZA" sz="2400" dirty="0">
                <a:cs typeface="Arial" charset="0"/>
              </a:rPr>
              <a:t>She has an invoice from ABS Consulting Services (Pty) Ltd for the sum of R125,350.  The invoice was for a consulting firm conducting an empowerment exercise relating to the internal audit function at the </a:t>
            </a:r>
            <a:r>
              <a:rPr lang="en-ZA" sz="2400" dirty="0" smtClean="0">
                <a:cs typeface="Arial" charset="0"/>
              </a:rPr>
              <a:t>municipality.</a:t>
            </a:r>
            <a:endParaRPr lang="en-ZA" sz="2400" dirty="0">
              <a:cs typeface="Arial" charset="0"/>
            </a:endParaRPr>
          </a:p>
          <a:p>
            <a:pPr lvl="1" eaLnBrk="1" hangingPunct="1"/>
            <a:r>
              <a:rPr lang="en-ZA" sz="2600" dirty="0" smtClean="0">
                <a:cs typeface="Arial" charset="0"/>
              </a:rPr>
              <a:t>How would you classify this expenditure transaction? </a:t>
            </a:r>
            <a:endParaRPr lang="en-ZA" sz="2600" b="1" dirty="0">
              <a:cs typeface="Arial" charset="0"/>
            </a:endParaRPr>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31</a:t>
            </a:fld>
            <a:endParaRPr lang="en-US" sz="1400" b="0">
              <a:solidFill>
                <a:srgbClr val="000000"/>
              </a:solidFill>
              <a:latin typeface="Arial"/>
            </a:endParaRPr>
          </a:p>
        </p:txBody>
      </p:sp>
    </p:spTree>
    <p:extLst>
      <p:ext uri="{BB962C8B-B14F-4D97-AF65-F5344CB8AC3E}">
        <p14:creationId xmlns:p14="http://schemas.microsoft.com/office/powerpoint/2010/main" val="19375079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342218" y="5396136"/>
            <a:ext cx="1905000" cy="457200"/>
          </a:xfrm>
        </p:spPr>
        <p:txBody>
          <a:bodyPr/>
          <a:lstStyle/>
          <a:p>
            <a:pPr>
              <a:defRPr/>
            </a:pPr>
            <a:fld id="{0493F1DA-6E9C-4917-8822-CC53EC274FB1}" type="slidenum">
              <a:rPr lang="en-US" smtClean="0"/>
              <a:pPr>
                <a:defRPr/>
              </a:pPr>
              <a:t>32</a:t>
            </a:fld>
            <a:endParaRPr lang="en-US" sz="1400" b="0">
              <a:solidFill>
                <a:srgbClr val="000000"/>
              </a:solidFill>
              <a:latin typeface="Arial"/>
            </a:endParaRPr>
          </a:p>
        </p:txBody>
      </p:sp>
      <p:pic>
        <p:nvPicPr>
          <p:cNvPr id="3" name="Picture 2"/>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251520" y="1340768"/>
            <a:ext cx="8496944" cy="4824536"/>
          </a:xfrm>
          <a:prstGeom prst="rect">
            <a:avLst/>
          </a:prstGeom>
        </p:spPr>
      </p:pic>
      <p:sp>
        <p:nvSpPr>
          <p:cNvPr id="4" name="Title 1"/>
          <p:cNvSpPr txBox="1">
            <a:spLocks/>
          </p:cNvSpPr>
          <p:nvPr/>
        </p:nvSpPr>
        <p:spPr>
          <a:xfrm>
            <a:off x="152400" y="214536"/>
            <a:ext cx="7772400" cy="838200"/>
          </a:xfrm>
          <a:prstGeom prst="rect">
            <a:avLst/>
          </a:prstGeom>
        </p:spPr>
        <p:txBody>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r>
              <a:rPr lang="en-ZA" dirty="0" smtClean="0"/>
              <a:t>Expenditure - Operational</a:t>
            </a:r>
            <a:endParaRPr lang="en-ZA" dirty="0"/>
          </a:p>
        </p:txBody>
      </p:sp>
    </p:spTree>
    <p:extLst>
      <p:ext uri="{BB962C8B-B14F-4D97-AF65-F5344CB8AC3E}">
        <p14:creationId xmlns:p14="http://schemas.microsoft.com/office/powerpoint/2010/main" val="16268004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72300" y="6237312"/>
            <a:ext cx="1905000" cy="457200"/>
          </a:xfrm>
        </p:spPr>
        <p:txBody>
          <a:bodyPr/>
          <a:lstStyle/>
          <a:p>
            <a:pPr>
              <a:defRPr/>
            </a:pPr>
            <a:fld id="{0493F1DA-6E9C-4917-8822-CC53EC274FB1}" type="slidenum">
              <a:rPr lang="en-US" smtClean="0"/>
              <a:pPr>
                <a:defRPr/>
              </a:pPr>
              <a:t>33</a:t>
            </a:fld>
            <a:endParaRPr lang="en-US" sz="1400" b="0" dirty="0">
              <a:solidFill>
                <a:srgbClr val="000000"/>
              </a:solidFill>
              <a:latin typeface="Arial"/>
            </a:endParaRPr>
          </a:p>
        </p:txBody>
      </p:sp>
      <p:sp>
        <p:nvSpPr>
          <p:cNvPr id="4" name="Title 1"/>
          <p:cNvSpPr txBox="1">
            <a:spLocks/>
          </p:cNvSpPr>
          <p:nvPr/>
        </p:nvSpPr>
        <p:spPr>
          <a:xfrm>
            <a:off x="152400" y="214536"/>
            <a:ext cx="7772400" cy="838200"/>
          </a:xfrm>
          <a:prstGeom prst="rect">
            <a:avLst/>
          </a:prstGeom>
        </p:spPr>
        <p:txBody>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r>
              <a:rPr lang="en-ZA" dirty="0" smtClean="0"/>
              <a:t>Expenditure – Operational - Solution</a:t>
            </a:r>
            <a:endParaRPr lang="en-ZA" dirty="0"/>
          </a:p>
        </p:txBody>
      </p:sp>
      <p:pic>
        <p:nvPicPr>
          <p:cNvPr id="5" name="Picture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67544" y="1196752"/>
            <a:ext cx="8208912" cy="4032448"/>
          </a:xfrm>
          <a:prstGeom prst="rect">
            <a:avLst/>
          </a:prstGeom>
        </p:spPr>
      </p:pic>
      <p:sp>
        <p:nvSpPr>
          <p:cNvPr id="6" name="Rectangle 5"/>
          <p:cNvSpPr/>
          <p:nvPr/>
        </p:nvSpPr>
        <p:spPr>
          <a:xfrm>
            <a:off x="251520" y="5200117"/>
            <a:ext cx="8640960" cy="646331"/>
          </a:xfrm>
          <a:prstGeom prst="rect">
            <a:avLst/>
          </a:prstGeom>
          <a:ln>
            <a:solidFill>
              <a:schemeClr val="tx1"/>
            </a:solidFill>
          </a:ln>
        </p:spPr>
        <p:txBody>
          <a:bodyPr wrap="square">
            <a:spAutoFit/>
          </a:bodyPr>
          <a:lstStyle/>
          <a:p>
            <a:pPr algn="ctr"/>
            <a:r>
              <a:rPr lang="en-ZA" b="1" dirty="0" smtClean="0"/>
              <a:t>m</a:t>
            </a:r>
            <a:r>
              <a:rPr lang="en-ZA" dirty="0" smtClean="0"/>
              <a:t>SCOA Allocation: Expenditure</a:t>
            </a:r>
            <a:r>
              <a:rPr lang="en-ZA" dirty="0"/>
              <a:t>:  Contracted Services - Outsourced Services:  Business and Advisory - Organisational</a:t>
            </a:r>
          </a:p>
        </p:txBody>
      </p:sp>
    </p:spTree>
    <p:extLst>
      <p:ext uri="{BB962C8B-B14F-4D97-AF65-F5344CB8AC3E}">
        <p14:creationId xmlns:p14="http://schemas.microsoft.com/office/powerpoint/2010/main" val="574980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493F1DA-6E9C-4917-8822-CC53EC274FB1}" type="slidenum">
              <a:rPr lang="en-US" smtClean="0"/>
              <a:pPr>
                <a:defRPr/>
              </a:pPr>
              <a:t>34</a:t>
            </a:fld>
            <a:endParaRPr lang="en-US" sz="1400" b="0">
              <a:solidFill>
                <a:srgbClr val="000000"/>
              </a:solidFill>
              <a:latin typeface="Arial"/>
            </a:endParaRPr>
          </a:p>
        </p:txBody>
      </p:sp>
      <p:pic>
        <p:nvPicPr>
          <p:cNvPr id="3" name="Picture 2"/>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52400" y="1268760"/>
            <a:ext cx="8740080" cy="4896544"/>
          </a:xfrm>
          <a:prstGeom prst="rect">
            <a:avLst/>
          </a:prstGeom>
        </p:spPr>
      </p:pic>
      <p:sp>
        <p:nvSpPr>
          <p:cNvPr id="5" name="Title 1"/>
          <p:cNvSpPr txBox="1">
            <a:spLocks/>
          </p:cNvSpPr>
          <p:nvPr/>
        </p:nvSpPr>
        <p:spPr>
          <a:xfrm>
            <a:off x="152400" y="214536"/>
            <a:ext cx="7772400" cy="838200"/>
          </a:xfrm>
          <a:prstGeom prst="rect">
            <a:avLst/>
          </a:prstGeom>
        </p:spPr>
        <p:txBody>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r>
              <a:rPr lang="en-ZA" dirty="0" smtClean="0"/>
              <a:t>Expenditure – Capital</a:t>
            </a:r>
            <a:endParaRPr lang="en-ZA" dirty="0"/>
          </a:p>
        </p:txBody>
      </p:sp>
    </p:spTree>
    <p:extLst>
      <p:ext uri="{BB962C8B-B14F-4D97-AF65-F5344CB8AC3E}">
        <p14:creationId xmlns:p14="http://schemas.microsoft.com/office/powerpoint/2010/main" val="36111452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72300" y="6237312"/>
            <a:ext cx="1905000" cy="457200"/>
          </a:xfrm>
        </p:spPr>
        <p:txBody>
          <a:bodyPr/>
          <a:lstStyle/>
          <a:p>
            <a:pPr>
              <a:defRPr/>
            </a:pPr>
            <a:fld id="{0493F1DA-6E9C-4917-8822-CC53EC274FB1}" type="slidenum">
              <a:rPr lang="en-US" smtClean="0"/>
              <a:pPr>
                <a:defRPr/>
              </a:pPr>
              <a:t>35</a:t>
            </a:fld>
            <a:endParaRPr lang="en-US" sz="1400" b="0" dirty="0">
              <a:solidFill>
                <a:srgbClr val="000000"/>
              </a:solidFill>
              <a:latin typeface="Arial"/>
            </a:endParaRPr>
          </a:p>
        </p:txBody>
      </p:sp>
      <p:sp>
        <p:nvSpPr>
          <p:cNvPr id="4" name="Title 1"/>
          <p:cNvSpPr txBox="1">
            <a:spLocks/>
          </p:cNvSpPr>
          <p:nvPr/>
        </p:nvSpPr>
        <p:spPr>
          <a:xfrm>
            <a:off x="152400" y="214536"/>
            <a:ext cx="7772400" cy="838200"/>
          </a:xfrm>
          <a:prstGeom prst="rect">
            <a:avLst/>
          </a:prstGeom>
        </p:spPr>
        <p:txBody>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r>
              <a:rPr lang="en-ZA" dirty="0" smtClean="0"/>
              <a:t>Expenditure – Capital – net assets</a:t>
            </a:r>
            <a:endParaRPr lang="en-ZA" dirty="0"/>
          </a:p>
        </p:txBody>
      </p:sp>
      <p:pic>
        <p:nvPicPr>
          <p:cNvPr id="7" name="Picture 6"/>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251520" y="1484784"/>
            <a:ext cx="8237464" cy="4248472"/>
          </a:xfrm>
          <a:prstGeom prst="rect">
            <a:avLst/>
          </a:prstGeom>
        </p:spPr>
      </p:pic>
    </p:spTree>
    <p:extLst>
      <p:ext uri="{BB962C8B-B14F-4D97-AF65-F5344CB8AC3E}">
        <p14:creationId xmlns:p14="http://schemas.microsoft.com/office/powerpoint/2010/main" val="37181221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Key definitions</a:t>
            </a:r>
            <a:endParaRPr lang="en-ZA" dirty="0"/>
          </a:p>
        </p:txBody>
      </p:sp>
      <p:sp>
        <p:nvSpPr>
          <p:cNvPr id="3" name="Content Placeholder 2"/>
          <p:cNvSpPr>
            <a:spLocks noGrp="1"/>
          </p:cNvSpPr>
          <p:nvPr>
            <p:ph idx="1"/>
          </p:nvPr>
        </p:nvSpPr>
        <p:spPr>
          <a:xfrm>
            <a:off x="0" y="1124744"/>
            <a:ext cx="9144000" cy="4968552"/>
          </a:xfrm>
        </p:spPr>
        <p:txBody>
          <a:bodyPr/>
          <a:lstStyle/>
          <a:p>
            <a:r>
              <a:rPr lang="en-ZA" sz="1800" dirty="0" smtClean="0"/>
              <a:t>Assets</a:t>
            </a:r>
          </a:p>
          <a:p>
            <a:pPr lvl="1"/>
            <a:r>
              <a:rPr lang="en-ZA" sz="1800" dirty="0" smtClean="0"/>
              <a:t>Assets are resources controlled by the municipality as a result of past events and from which future economic benefits or service potential are expected to flow to the municipality.</a:t>
            </a:r>
          </a:p>
          <a:p>
            <a:r>
              <a:rPr lang="en-ZA" sz="1800" dirty="0" smtClean="0"/>
              <a:t>Current Assets</a:t>
            </a:r>
          </a:p>
          <a:p>
            <a:pPr lvl="1"/>
            <a:r>
              <a:rPr lang="en-ZA" sz="1800" dirty="0" smtClean="0"/>
              <a:t>Refers to assets which would recover in no more than 12 months after the reporting date or if the normal operating cycle is more than 12 months the longer period.</a:t>
            </a:r>
          </a:p>
          <a:p>
            <a:r>
              <a:rPr lang="en-ZA" sz="1800" dirty="0"/>
              <a:t>Net Assets</a:t>
            </a:r>
          </a:p>
          <a:p>
            <a:pPr lvl="1"/>
            <a:r>
              <a:rPr lang="en-ZA" sz="1800" dirty="0"/>
              <a:t>Retained earnings or accumulated deficit being the cumulative effect of differences between assets and liabilities as per statement of financial position</a:t>
            </a:r>
            <a:r>
              <a:rPr lang="en-ZA" sz="1800" dirty="0" smtClean="0"/>
              <a:t>.</a:t>
            </a:r>
          </a:p>
          <a:p>
            <a:r>
              <a:rPr lang="en-ZA" sz="1800" dirty="0" smtClean="0"/>
              <a:t>Non-current assets</a:t>
            </a:r>
          </a:p>
          <a:p>
            <a:pPr lvl="1"/>
            <a:r>
              <a:rPr lang="en-ZA" sz="1800" dirty="0" smtClean="0"/>
              <a:t>Refers to assets which would recover after 12 months or after the normal operating cycle of the municipality</a:t>
            </a:r>
            <a:endParaRPr lang="en-ZA" sz="1800" dirty="0"/>
          </a:p>
          <a:p>
            <a:endParaRPr lang="en-ZA" sz="1800" dirty="0" smtClean="0"/>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36</a:t>
            </a:fld>
            <a:endParaRPr lang="en-US" sz="1400" b="0">
              <a:solidFill>
                <a:srgbClr val="000000"/>
              </a:solidFill>
              <a:latin typeface="Arial"/>
            </a:endParaRPr>
          </a:p>
        </p:txBody>
      </p:sp>
    </p:spTree>
    <p:extLst>
      <p:ext uri="{BB962C8B-B14F-4D97-AF65-F5344CB8AC3E}">
        <p14:creationId xmlns:p14="http://schemas.microsoft.com/office/powerpoint/2010/main" val="10094082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Key definitions</a:t>
            </a:r>
            <a:endParaRPr lang="en-ZA" dirty="0"/>
          </a:p>
        </p:txBody>
      </p:sp>
      <p:sp>
        <p:nvSpPr>
          <p:cNvPr id="3" name="Content Placeholder 2"/>
          <p:cNvSpPr>
            <a:spLocks noGrp="1"/>
          </p:cNvSpPr>
          <p:nvPr>
            <p:ph idx="1"/>
          </p:nvPr>
        </p:nvSpPr>
        <p:spPr>
          <a:xfrm>
            <a:off x="0" y="1124744"/>
            <a:ext cx="9144000" cy="4968552"/>
          </a:xfrm>
        </p:spPr>
        <p:txBody>
          <a:bodyPr/>
          <a:lstStyle/>
          <a:p>
            <a:r>
              <a:rPr lang="en-ZA" sz="1800" dirty="0" smtClean="0"/>
              <a:t>Receivables </a:t>
            </a:r>
            <a:r>
              <a:rPr lang="en-ZA" sz="1800" dirty="0"/>
              <a:t>from Non-exchange </a:t>
            </a:r>
            <a:r>
              <a:rPr lang="en-ZA" sz="1800" dirty="0" smtClean="0"/>
              <a:t>Transactions</a:t>
            </a:r>
          </a:p>
          <a:p>
            <a:pPr lvl="1"/>
            <a:r>
              <a:rPr lang="en-ZA" sz="1800" dirty="0"/>
              <a:t>This account is used for recording amounts receivable due from non-exchange transactions, such as insurance claims, rates and other taxes, subsidies, road reinstatements, repayments resulting from unauthorised </a:t>
            </a:r>
            <a:r>
              <a:rPr lang="en-ZA" sz="1800" dirty="0" smtClean="0"/>
              <a:t>expenditure.</a:t>
            </a:r>
          </a:p>
          <a:p>
            <a:r>
              <a:rPr lang="en-ZA" sz="1800" dirty="0"/>
              <a:t>Trade and Other Receivables from Exchange </a:t>
            </a:r>
            <a:r>
              <a:rPr lang="en-ZA" sz="1800" dirty="0" smtClean="0"/>
              <a:t>Transactions</a:t>
            </a:r>
          </a:p>
          <a:p>
            <a:pPr lvl="1"/>
            <a:r>
              <a:rPr lang="en-ZA" sz="1800" dirty="0"/>
              <a:t>A current asset resulting from selling goods or services on credit (on account</a:t>
            </a:r>
            <a:r>
              <a:rPr lang="en-ZA" sz="1800" dirty="0" smtClean="0"/>
              <a:t>) such as water, electricity</a:t>
            </a:r>
          </a:p>
          <a:p>
            <a:r>
              <a:rPr lang="en-ZA" sz="1800" dirty="0"/>
              <a:t>Property, Plant and </a:t>
            </a:r>
            <a:r>
              <a:rPr lang="en-ZA" sz="1800" dirty="0" smtClean="0"/>
              <a:t>Equipment</a:t>
            </a:r>
          </a:p>
          <a:p>
            <a:pPr lvl="1"/>
            <a:r>
              <a:rPr lang="en-ZA" sz="1800" dirty="0"/>
              <a:t>A major classification on the statement of financial position.  Included are land, buildings, leasehold improvements, equipment, furniture, fixtures, delivery trucks, automobiles, etc.  A distinction is made between "owned assets" and assets subjected to financial leases labelled as "leased assets</a:t>
            </a:r>
            <a:r>
              <a:rPr lang="en-ZA" sz="1800" dirty="0" smtClean="0"/>
              <a:t>".</a:t>
            </a:r>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37</a:t>
            </a:fld>
            <a:endParaRPr lang="en-US" sz="1400" b="0">
              <a:solidFill>
                <a:srgbClr val="000000"/>
              </a:solidFill>
              <a:latin typeface="Arial"/>
            </a:endParaRPr>
          </a:p>
        </p:txBody>
      </p:sp>
    </p:spTree>
    <p:extLst>
      <p:ext uri="{BB962C8B-B14F-4D97-AF65-F5344CB8AC3E}">
        <p14:creationId xmlns:p14="http://schemas.microsoft.com/office/powerpoint/2010/main" val="39701150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Expenditure (Capital ) – An example</a:t>
            </a:r>
            <a:endParaRPr lang="en-ZA" dirty="0"/>
          </a:p>
        </p:txBody>
      </p:sp>
      <p:sp>
        <p:nvSpPr>
          <p:cNvPr id="3" name="Content Placeholder 2"/>
          <p:cNvSpPr>
            <a:spLocks noGrp="1"/>
          </p:cNvSpPr>
          <p:nvPr>
            <p:ph idx="1"/>
          </p:nvPr>
        </p:nvSpPr>
        <p:spPr>
          <a:xfrm>
            <a:off x="0" y="1124744"/>
            <a:ext cx="9144000" cy="4968552"/>
          </a:xfrm>
        </p:spPr>
        <p:txBody>
          <a:bodyPr/>
          <a:lstStyle/>
          <a:p>
            <a:pPr eaLnBrk="1" hangingPunct="1"/>
            <a:r>
              <a:rPr lang="en-ZA" sz="2400" dirty="0">
                <a:cs typeface="Arial" charset="0"/>
              </a:rPr>
              <a:t>Mrs </a:t>
            </a:r>
            <a:r>
              <a:rPr lang="en-ZA" sz="2400" dirty="0" err="1" smtClean="0">
                <a:cs typeface="Arial" charset="0"/>
              </a:rPr>
              <a:t>Hendriks</a:t>
            </a:r>
            <a:r>
              <a:rPr lang="en-ZA" sz="2400" dirty="0" smtClean="0">
                <a:cs typeface="Arial" charset="0"/>
              </a:rPr>
              <a:t> </a:t>
            </a:r>
            <a:r>
              <a:rPr lang="en-ZA" sz="2400" dirty="0">
                <a:cs typeface="Arial" charset="0"/>
              </a:rPr>
              <a:t>is a </a:t>
            </a:r>
            <a:r>
              <a:rPr lang="en-ZA" sz="2400" dirty="0" smtClean="0">
                <a:cs typeface="Arial" charset="0"/>
              </a:rPr>
              <a:t>municipal official responsible for capital spending. She authorises an invoices to be paid for the purchase of a office furniture for the value of R 228,000. </a:t>
            </a:r>
          </a:p>
          <a:p>
            <a:pPr lvl="1" eaLnBrk="1" hangingPunct="1"/>
            <a:r>
              <a:rPr lang="en-ZA" sz="2600" dirty="0" smtClean="0">
                <a:cs typeface="Arial" charset="0"/>
              </a:rPr>
              <a:t>How would you classify this expenditure transaction? </a:t>
            </a:r>
            <a:endParaRPr lang="en-ZA" sz="2600" b="1" dirty="0">
              <a:cs typeface="Arial" charset="0"/>
            </a:endParaRPr>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38</a:t>
            </a:fld>
            <a:endParaRPr lang="en-US" sz="1400" b="0">
              <a:solidFill>
                <a:srgbClr val="000000"/>
              </a:solidFill>
              <a:latin typeface="Arial"/>
            </a:endParaRPr>
          </a:p>
        </p:txBody>
      </p:sp>
    </p:spTree>
    <p:extLst>
      <p:ext uri="{BB962C8B-B14F-4D97-AF65-F5344CB8AC3E}">
        <p14:creationId xmlns:p14="http://schemas.microsoft.com/office/powerpoint/2010/main" val="3826259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493F1DA-6E9C-4917-8822-CC53EC274FB1}" type="slidenum">
              <a:rPr lang="en-US" smtClean="0"/>
              <a:pPr>
                <a:defRPr/>
              </a:pPr>
              <a:t>39</a:t>
            </a:fld>
            <a:endParaRPr lang="en-US" sz="1400" b="0">
              <a:solidFill>
                <a:srgbClr val="000000"/>
              </a:solidFill>
              <a:latin typeface="Arial"/>
            </a:endParaRPr>
          </a:p>
        </p:txBody>
      </p:sp>
      <p:pic>
        <p:nvPicPr>
          <p:cNvPr id="3" name="Picture 2"/>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52400" y="1268760"/>
            <a:ext cx="8740080" cy="4896544"/>
          </a:xfrm>
          <a:prstGeom prst="rect">
            <a:avLst/>
          </a:prstGeom>
        </p:spPr>
      </p:pic>
      <p:sp>
        <p:nvSpPr>
          <p:cNvPr id="5" name="Title 1"/>
          <p:cNvSpPr txBox="1">
            <a:spLocks/>
          </p:cNvSpPr>
          <p:nvPr/>
        </p:nvSpPr>
        <p:spPr>
          <a:xfrm>
            <a:off x="152400" y="214536"/>
            <a:ext cx="7772400" cy="838200"/>
          </a:xfrm>
          <a:prstGeom prst="rect">
            <a:avLst/>
          </a:prstGeom>
        </p:spPr>
        <p:txBody>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r>
              <a:rPr lang="en-ZA" dirty="0" smtClean="0"/>
              <a:t>Expenditure – </a:t>
            </a:r>
            <a:r>
              <a:rPr lang="en-ZA" dirty="0"/>
              <a:t>(Capital) </a:t>
            </a:r>
            <a:r>
              <a:rPr lang="en-ZA" dirty="0" smtClean="0"/>
              <a:t>- An </a:t>
            </a:r>
            <a:r>
              <a:rPr lang="en-ZA" dirty="0"/>
              <a:t>example</a:t>
            </a:r>
          </a:p>
        </p:txBody>
      </p:sp>
    </p:spTree>
    <p:extLst>
      <p:ext uri="{BB962C8B-B14F-4D97-AF65-F5344CB8AC3E}">
        <p14:creationId xmlns:p14="http://schemas.microsoft.com/office/powerpoint/2010/main" val="32205466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1143000"/>
          </a:xfrm>
        </p:spPr>
        <p:txBody>
          <a:bodyPr/>
          <a:lstStyle/>
          <a:p>
            <a:pPr eaLnBrk="1" hangingPunct="1"/>
            <a:r>
              <a:rPr lang="en-US" b="1" smtClean="0"/>
              <a:t>Financial Reforms - Municipal Accountability Cycle</a:t>
            </a:r>
          </a:p>
        </p:txBody>
      </p:sp>
      <p:sp>
        <p:nvSpPr>
          <p:cNvPr id="17411" name="Vertical Text Placeholder 2"/>
          <p:cNvSpPr txBox="1">
            <a:spLocks/>
          </p:cNvSpPr>
          <p:nvPr/>
        </p:nvSpPr>
        <p:spPr bwMode="auto">
          <a:xfrm>
            <a:off x="0" y="1143000"/>
            <a:ext cx="9144000" cy="487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Aft>
                <a:spcPts val="600"/>
              </a:spcAft>
              <a:buFontTx/>
              <a:buChar char="•"/>
            </a:pPr>
            <a:r>
              <a:rPr lang="en-ZA" sz="1600" dirty="0" smtClean="0">
                <a:cs typeface="Osaka"/>
              </a:rPr>
              <a:t>NDP – National Development Plan</a:t>
            </a:r>
          </a:p>
          <a:p>
            <a:pPr>
              <a:spcAft>
                <a:spcPts val="600"/>
              </a:spcAft>
              <a:buFontTx/>
              <a:buChar char="•"/>
            </a:pPr>
            <a:r>
              <a:rPr lang="en-ZA" sz="1600" dirty="0" smtClean="0">
                <a:cs typeface="Osaka"/>
              </a:rPr>
              <a:t>MTSF – Medium Term Strategic Framework</a:t>
            </a:r>
          </a:p>
          <a:p>
            <a:pPr>
              <a:spcAft>
                <a:spcPts val="600"/>
              </a:spcAft>
              <a:buFontTx/>
              <a:buChar char="•"/>
            </a:pPr>
            <a:r>
              <a:rPr lang="en-ZA" sz="1600" dirty="0" smtClean="0">
                <a:cs typeface="Osaka"/>
              </a:rPr>
              <a:t>Integrated </a:t>
            </a:r>
            <a:r>
              <a:rPr lang="en-ZA" sz="1600" dirty="0">
                <a:cs typeface="Osaka"/>
              </a:rPr>
              <a:t>development </a:t>
            </a:r>
            <a:r>
              <a:rPr lang="en-ZA" sz="1600" dirty="0" smtClean="0">
                <a:cs typeface="Osaka"/>
              </a:rPr>
              <a:t>plans (IDP)</a:t>
            </a:r>
            <a:endParaRPr lang="en-ZA" sz="1600" dirty="0">
              <a:cs typeface="Osaka"/>
            </a:endParaRPr>
          </a:p>
          <a:p>
            <a:pPr lvl="1">
              <a:spcAft>
                <a:spcPts val="600"/>
              </a:spcAft>
              <a:buFontTx/>
              <a:buChar char="–"/>
            </a:pPr>
            <a:r>
              <a:rPr lang="en-ZA" sz="1600" dirty="0" smtClean="0">
                <a:cs typeface="Osaka"/>
              </a:rPr>
              <a:t>This sets out the goals and development plans, which need to be aligned with the municipality's available resources. Council adopts the IDP and undertakes an annual review and assessment of performance based on the annual report.</a:t>
            </a:r>
          </a:p>
          <a:p>
            <a:pPr>
              <a:spcAft>
                <a:spcPts val="600"/>
              </a:spcAft>
              <a:buFontTx/>
              <a:buChar char="•"/>
            </a:pPr>
            <a:r>
              <a:rPr lang="en-ZA" sz="1600" dirty="0">
                <a:cs typeface="Osaka"/>
              </a:rPr>
              <a:t>Budget</a:t>
            </a:r>
          </a:p>
          <a:p>
            <a:pPr lvl="1">
              <a:spcAft>
                <a:spcPts val="600"/>
              </a:spcAft>
              <a:buFontTx/>
              <a:buChar char="–"/>
            </a:pPr>
            <a:r>
              <a:rPr lang="en-ZA" sz="1600" dirty="0" smtClean="0">
                <a:cs typeface="Osaka"/>
              </a:rPr>
              <a:t>The three year budget sets out the revenue raising and expenditure plan for the municipality for approval by council. The allocation of funds needs to be aligned with the priorities in the IDP.</a:t>
            </a:r>
          </a:p>
          <a:p>
            <a:pPr>
              <a:spcAft>
                <a:spcPts val="600"/>
              </a:spcAft>
              <a:buFontTx/>
              <a:buChar char="•"/>
            </a:pPr>
            <a:r>
              <a:rPr lang="en-ZA" sz="1600" dirty="0" smtClean="0">
                <a:cs typeface="Osaka"/>
              </a:rPr>
              <a:t>Service delivery and budget implementation plan (SDBIP)</a:t>
            </a:r>
            <a:endParaRPr lang="en-ZA" sz="1600" dirty="0">
              <a:cs typeface="Osaka"/>
            </a:endParaRPr>
          </a:p>
          <a:p>
            <a:pPr lvl="1">
              <a:spcAft>
                <a:spcPts val="600"/>
              </a:spcAft>
              <a:buFontTx/>
              <a:buChar char="–"/>
            </a:pPr>
            <a:r>
              <a:rPr lang="en-ZA" sz="1600" dirty="0" smtClean="0">
                <a:cs typeface="Osaka"/>
              </a:rPr>
              <a:t>Sets out monthly and quarterly service delivery and financial targets aligned with the annual targets set in the IDP and budget. It lays the basis for the performance agreements of the municipal manager and senior management.</a:t>
            </a:r>
          </a:p>
          <a:p>
            <a:pPr>
              <a:spcAft>
                <a:spcPts val="600"/>
              </a:spcAft>
              <a:buFontTx/>
              <a:buChar char="•"/>
            </a:pPr>
            <a:r>
              <a:rPr lang="en-ZA" sz="1600" dirty="0">
                <a:cs typeface="Osaka"/>
              </a:rPr>
              <a:t>In year reports</a:t>
            </a:r>
          </a:p>
          <a:p>
            <a:pPr lvl="1">
              <a:spcAft>
                <a:spcPts val="600"/>
              </a:spcAft>
              <a:buFontTx/>
              <a:buChar char="–"/>
            </a:pPr>
            <a:r>
              <a:rPr lang="en-ZA" sz="1600" dirty="0" smtClean="0">
                <a:cs typeface="Osaka"/>
              </a:rPr>
              <a:t>The administration reports to council on the implementation of the budget and SDBIP through monthly, quarterly and mid year reports. Council uses these reports to monitor both the financial and service delivery performance of the municipality's implementation actions.</a:t>
            </a:r>
            <a:endParaRPr lang="en-ZA" sz="1600" dirty="0">
              <a:cs typeface="Osaka"/>
            </a:endParaRPr>
          </a:p>
          <a:p>
            <a:pPr>
              <a:spcAft>
                <a:spcPts val="1200"/>
              </a:spcAft>
              <a:buFontTx/>
              <a:buChar char="–"/>
            </a:pPr>
            <a:endParaRPr lang="en-ZA" sz="1600" dirty="0">
              <a:cs typeface="Osaka"/>
            </a:endParaRPr>
          </a:p>
          <a:p>
            <a:pPr lvl="1">
              <a:spcAft>
                <a:spcPts val="1200"/>
              </a:spcAft>
              <a:buFontTx/>
              <a:buChar char="–"/>
            </a:pPr>
            <a:endParaRPr lang="en-US" sz="1600" dirty="0">
              <a:cs typeface="Osaka"/>
            </a:endParaRPr>
          </a:p>
          <a:p>
            <a:pPr>
              <a:spcBef>
                <a:spcPct val="20000"/>
              </a:spcBef>
              <a:buFontTx/>
              <a:buChar char="•"/>
            </a:pPr>
            <a:endParaRPr lang="en-ZA" sz="1600" dirty="0">
              <a:cs typeface="Osaka"/>
            </a:endParaRPr>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493F1DA-6E9C-4917-8822-CC53EC274FB1}" type="slidenum">
              <a:rPr lang="en-US" smtClean="0"/>
              <a:pPr>
                <a:defRPr/>
              </a:pPr>
              <a:t>40</a:t>
            </a:fld>
            <a:endParaRPr lang="en-US" sz="1400" b="0">
              <a:solidFill>
                <a:srgbClr val="000000"/>
              </a:solidFill>
              <a:latin typeface="Arial"/>
            </a:endParaRPr>
          </a:p>
        </p:txBody>
      </p:sp>
      <p:pic>
        <p:nvPicPr>
          <p:cNvPr id="4" name="Picture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67544" y="1196752"/>
            <a:ext cx="8136903" cy="4320480"/>
          </a:xfrm>
          <a:prstGeom prst="rect">
            <a:avLst/>
          </a:prstGeom>
        </p:spPr>
      </p:pic>
      <p:sp>
        <p:nvSpPr>
          <p:cNvPr id="5" name="Title 1"/>
          <p:cNvSpPr txBox="1">
            <a:spLocks/>
          </p:cNvSpPr>
          <p:nvPr/>
        </p:nvSpPr>
        <p:spPr>
          <a:xfrm>
            <a:off x="152400" y="214536"/>
            <a:ext cx="7772400" cy="838200"/>
          </a:xfrm>
          <a:prstGeom prst="rect">
            <a:avLst/>
          </a:prstGeom>
        </p:spPr>
        <p:txBody>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r>
              <a:rPr lang="en-ZA" dirty="0" smtClean="0"/>
              <a:t>Expenditure – </a:t>
            </a:r>
            <a:r>
              <a:rPr lang="en-ZA" dirty="0"/>
              <a:t>(Capital) </a:t>
            </a:r>
            <a:r>
              <a:rPr lang="en-ZA" dirty="0" smtClean="0"/>
              <a:t>- Solution</a:t>
            </a:r>
            <a:endParaRPr lang="en-ZA" dirty="0"/>
          </a:p>
        </p:txBody>
      </p:sp>
      <p:sp>
        <p:nvSpPr>
          <p:cNvPr id="6" name="Rectangle 5"/>
          <p:cNvSpPr/>
          <p:nvPr/>
        </p:nvSpPr>
        <p:spPr>
          <a:xfrm>
            <a:off x="158830" y="5398065"/>
            <a:ext cx="8589633" cy="646331"/>
          </a:xfrm>
          <a:prstGeom prst="rect">
            <a:avLst/>
          </a:prstGeom>
        </p:spPr>
        <p:txBody>
          <a:bodyPr wrap="square">
            <a:spAutoFit/>
          </a:bodyPr>
          <a:lstStyle/>
          <a:p>
            <a:r>
              <a:rPr lang="en-ZA" b="1" dirty="0" smtClean="0"/>
              <a:t>m</a:t>
            </a:r>
            <a:r>
              <a:rPr lang="en-ZA" dirty="0" smtClean="0"/>
              <a:t>SCOA allocation : </a:t>
            </a:r>
            <a:r>
              <a:rPr lang="en-ZA" dirty="0"/>
              <a:t>Non-current Assets:  Property, Plant and Equipment - Owned:  Cost - Furniture and Office Equipment:  All or </a:t>
            </a:r>
            <a:r>
              <a:rPr lang="en-ZA" dirty="0" err="1"/>
              <a:t>excl</a:t>
            </a:r>
            <a:r>
              <a:rPr lang="en-ZA" dirty="0"/>
              <a:t> NERSA - Acquisitions</a:t>
            </a:r>
          </a:p>
        </p:txBody>
      </p:sp>
    </p:spTree>
    <p:extLst>
      <p:ext uri="{BB962C8B-B14F-4D97-AF65-F5344CB8AC3E}">
        <p14:creationId xmlns:p14="http://schemas.microsoft.com/office/powerpoint/2010/main" val="1203977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0"/>
            <a:ext cx="9144000" cy="1143000"/>
          </a:xfrm>
        </p:spPr>
        <p:txBody>
          <a:bodyPr/>
          <a:lstStyle/>
          <a:p>
            <a:r>
              <a:rPr lang="en-ZA" dirty="0" smtClean="0"/>
              <a:t>VAT in municipalities</a:t>
            </a:r>
            <a:endParaRPr lang="en-ZA" b="1" i="1" dirty="0" smtClean="0"/>
          </a:p>
        </p:txBody>
      </p:sp>
      <p:sp>
        <p:nvSpPr>
          <p:cNvPr id="3" name="Vertical Text Placeholder 2"/>
          <p:cNvSpPr>
            <a:spLocks noGrp="1"/>
          </p:cNvSpPr>
          <p:nvPr>
            <p:ph type="body" orient="vert" idx="1"/>
          </p:nvPr>
        </p:nvSpPr>
        <p:spPr>
          <a:xfrm>
            <a:off x="152400" y="1295400"/>
            <a:ext cx="8763000" cy="4725988"/>
          </a:xfrm>
        </p:spPr>
        <p:txBody>
          <a:bodyPr vert="horz">
            <a:normAutofit/>
          </a:bodyPr>
          <a:lstStyle/>
          <a:p>
            <a:pPr eaLnBrk="1" hangingPunct="1">
              <a:buFontTx/>
              <a:buChar char="•"/>
              <a:defRPr/>
            </a:pPr>
            <a:r>
              <a:rPr lang="en-US" dirty="0" smtClean="0">
                <a:cs typeface="Arial" charset="0"/>
              </a:rPr>
              <a:t>SARS have issued VAT guide 419 on the 30 March 2011.</a:t>
            </a:r>
          </a:p>
          <a:p>
            <a:pPr eaLnBrk="1" hangingPunct="1">
              <a:buFontTx/>
              <a:buChar char="•"/>
              <a:defRPr/>
            </a:pPr>
            <a:r>
              <a:rPr lang="en-US" dirty="0" err="1" smtClean="0">
                <a:cs typeface="Arial" charset="0"/>
              </a:rPr>
              <a:t>mSCOA</a:t>
            </a:r>
            <a:r>
              <a:rPr lang="en-US" dirty="0" smtClean="0">
                <a:cs typeface="Arial" charset="0"/>
              </a:rPr>
              <a:t> does not change the way the municipality accounts for VAT.</a:t>
            </a:r>
          </a:p>
          <a:p>
            <a:pPr eaLnBrk="1" hangingPunct="1">
              <a:buFontTx/>
              <a:buChar char="•"/>
              <a:defRPr/>
            </a:pPr>
            <a:r>
              <a:rPr lang="en-US" dirty="0" smtClean="0">
                <a:cs typeface="Arial" charset="0"/>
              </a:rPr>
              <a:t>Within the classification system you budget for VAT as you account for it.</a:t>
            </a:r>
          </a:p>
          <a:p>
            <a:pPr eaLnBrk="1" hangingPunct="1">
              <a:buFontTx/>
              <a:buChar char="•"/>
              <a:defRPr/>
            </a:pPr>
            <a:r>
              <a:rPr lang="en-US" dirty="0" smtClean="0">
                <a:cs typeface="Arial" charset="0"/>
              </a:rPr>
              <a:t>System vendors will need to configure the systems to deal with the following type of VAT transactions.</a:t>
            </a:r>
          </a:p>
          <a:p>
            <a:pPr eaLnBrk="1" hangingPunct="1">
              <a:buFontTx/>
              <a:buChar char="•"/>
              <a:defRPr/>
            </a:pPr>
            <a:endParaRPr lang="en-US" sz="2400" dirty="0">
              <a:cs typeface="Arial" charset="0"/>
            </a:endParaRPr>
          </a:p>
          <a:p>
            <a:pPr marL="0" indent="0">
              <a:buFontTx/>
              <a:buNone/>
              <a:defRPr/>
            </a:pPr>
            <a:endParaRPr lang="en-ZA" dirty="0"/>
          </a:p>
        </p:txBody>
      </p:sp>
      <p:sp>
        <p:nvSpPr>
          <p:cNvPr id="276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fld id="{B1571175-5A4D-4967-BCE1-85852AED3998}" type="slidenum">
              <a:rPr lang="en-US" smtClean="0">
                <a:solidFill>
                  <a:srgbClr val="808080"/>
                </a:solidFill>
                <a:latin typeface="Arial Bold Italic" pitchFamily="34" charset="0"/>
                <a:cs typeface="Osaka"/>
              </a:rPr>
              <a:pPr fontAlgn="base">
                <a:spcBef>
                  <a:spcPct val="0"/>
                </a:spcBef>
                <a:spcAft>
                  <a:spcPct val="0"/>
                </a:spcAft>
              </a:pPr>
              <a:t>41</a:t>
            </a:fld>
            <a:endParaRPr lang="en-US" sz="1400" b="0" smtClean="0">
              <a:solidFill>
                <a:srgbClr val="000000"/>
              </a:solidFill>
              <a:cs typeface="Osaka"/>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068960"/>
            <a:ext cx="8496944" cy="3600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0"/>
            <a:ext cx="9144000" cy="1143000"/>
          </a:xfrm>
        </p:spPr>
        <p:txBody>
          <a:bodyPr/>
          <a:lstStyle/>
          <a:p>
            <a:r>
              <a:rPr lang="en-ZA" dirty="0" smtClean="0"/>
              <a:t>Non cash transactions</a:t>
            </a:r>
            <a:endParaRPr lang="en-ZA" b="1" i="1" dirty="0" smtClean="0"/>
          </a:p>
        </p:txBody>
      </p:sp>
      <p:sp>
        <p:nvSpPr>
          <p:cNvPr id="3" name="Vertical Text Placeholder 2"/>
          <p:cNvSpPr>
            <a:spLocks noGrp="1"/>
          </p:cNvSpPr>
          <p:nvPr>
            <p:ph type="body" orient="vert" idx="1"/>
          </p:nvPr>
        </p:nvSpPr>
        <p:spPr>
          <a:xfrm>
            <a:off x="152400" y="1295400"/>
            <a:ext cx="8763000" cy="4725988"/>
          </a:xfrm>
        </p:spPr>
        <p:txBody>
          <a:bodyPr vert="horz">
            <a:normAutofit/>
          </a:bodyPr>
          <a:lstStyle/>
          <a:p>
            <a:pPr eaLnBrk="1" hangingPunct="1">
              <a:buFontTx/>
              <a:buChar char="•"/>
              <a:defRPr/>
            </a:pPr>
            <a:r>
              <a:rPr lang="en-US" sz="2400" dirty="0" smtClean="0">
                <a:cs typeface="Arial" charset="0"/>
              </a:rPr>
              <a:t>The municipality has many non cash transactions for example</a:t>
            </a:r>
          </a:p>
          <a:p>
            <a:pPr lvl="1" eaLnBrk="1" hangingPunct="1">
              <a:buFontTx/>
              <a:buChar char="•"/>
              <a:defRPr/>
            </a:pPr>
            <a:r>
              <a:rPr lang="en-US" sz="2400" dirty="0" smtClean="0">
                <a:cs typeface="Arial" charset="0"/>
              </a:rPr>
              <a:t>Depreciation</a:t>
            </a:r>
          </a:p>
          <a:p>
            <a:pPr lvl="1" eaLnBrk="1" hangingPunct="1">
              <a:buFontTx/>
              <a:buChar char="•"/>
              <a:defRPr/>
            </a:pPr>
            <a:r>
              <a:rPr lang="en-US" sz="2400" dirty="0" smtClean="0">
                <a:cs typeface="Arial" charset="0"/>
              </a:rPr>
              <a:t>Free services – contra accounts</a:t>
            </a:r>
          </a:p>
          <a:p>
            <a:pPr lvl="1" eaLnBrk="1" hangingPunct="1">
              <a:buFontTx/>
              <a:buChar char="•"/>
              <a:defRPr/>
            </a:pPr>
            <a:r>
              <a:rPr lang="en-US" sz="2400" dirty="0" smtClean="0">
                <a:cs typeface="Arial" charset="0"/>
              </a:rPr>
              <a:t>Gains</a:t>
            </a:r>
          </a:p>
          <a:p>
            <a:pPr lvl="1" eaLnBrk="1" hangingPunct="1">
              <a:buFontTx/>
              <a:buChar char="•"/>
              <a:defRPr/>
            </a:pPr>
            <a:r>
              <a:rPr lang="en-US" sz="2400" dirty="0" smtClean="0">
                <a:cs typeface="Arial" charset="0"/>
              </a:rPr>
              <a:t>Losses</a:t>
            </a:r>
          </a:p>
          <a:p>
            <a:pPr eaLnBrk="1" hangingPunct="1">
              <a:buFontTx/>
              <a:buChar char="•"/>
              <a:defRPr/>
            </a:pPr>
            <a:r>
              <a:rPr lang="en-US" sz="2400" dirty="0" smtClean="0">
                <a:cs typeface="Arial" charset="0"/>
              </a:rPr>
              <a:t>These will be dealt with during the training of financial management practitioners, we focus on some of the key definitions. </a:t>
            </a:r>
            <a:endParaRPr lang="en-US" sz="2400" dirty="0">
              <a:cs typeface="Arial" charset="0"/>
            </a:endParaRPr>
          </a:p>
          <a:p>
            <a:pPr marL="0" indent="0">
              <a:buFontTx/>
              <a:buNone/>
              <a:defRPr/>
            </a:pPr>
            <a:endParaRPr lang="en-ZA" dirty="0"/>
          </a:p>
        </p:txBody>
      </p:sp>
      <p:sp>
        <p:nvSpPr>
          <p:cNvPr id="276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fld id="{B1571175-5A4D-4967-BCE1-85852AED3998}" type="slidenum">
              <a:rPr lang="en-US" smtClean="0">
                <a:solidFill>
                  <a:srgbClr val="808080"/>
                </a:solidFill>
                <a:latin typeface="Arial Bold Italic" pitchFamily="34" charset="0"/>
                <a:cs typeface="Osaka"/>
              </a:rPr>
              <a:pPr fontAlgn="base">
                <a:spcBef>
                  <a:spcPct val="0"/>
                </a:spcBef>
                <a:spcAft>
                  <a:spcPct val="0"/>
                </a:spcAft>
              </a:pPr>
              <a:t>42</a:t>
            </a:fld>
            <a:endParaRPr lang="en-US" sz="1400" b="0" smtClean="0">
              <a:solidFill>
                <a:srgbClr val="000000"/>
              </a:solidFill>
              <a:cs typeface="Osaka"/>
            </a:endParaRPr>
          </a:p>
        </p:txBody>
      </p:sp>
    </p:spTree>
    <p:extLst>
      <p:ext uri="{BB962C8B-B14F-4D97-AF65-F5344CB8AC3E}">
        <p14:creationId xmlns:p14="http://schemas.microsoft.com/office/powerpoint/2010/main" val="7887010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Non cash transactions - Key definitions</a:t>
            </a:r>
            <a:endParaRPr lang="en-ZA" dirty="0"/>
          </a:p>
        </p:txBody>
      </p:sp>
      <p:sp>
        <p:nvSpPr>
          <p:cNvPr id="3" name="Content Placeholder 2"/>
          <p:cNvSpPr>
            <a:spLocks noGrp="1"/>
          </p:cNvSpPr>
          <p:nvPr>
            <p:ph idx="1"/>
          </p:nvPr>
        </p:nvSpPr>
        <p:spPr>
          <a:xfrm>
            <a:off x="0" y="1124744"/>
            <a:ext cx="9144000" cy="4968552"/>
          </a:xfrm>
        </p:spPr>
        <p:txBody>
          <a:bodyPr/>
          <a:lstStyle/>
          <a:p>
            <a:r>
              <a:rPr lang="en-ZA" sz="1800" dirty="0" smtClean="0"/>
              <a:t>Gains</a:t>
            </a:r>
            <a:endParaRPr lang="en-ZA" sz="1800" dirty="0"/>
          </a:p>
          <a:p>
            <a:pPr lvl="1"/>
            <a:r>
              <a:rPr lang="en-ZA" sz="1800" dirty="0"/>
              <a:t>represent other items that meet the definition of revenue and may, or may not arise in the course of the operating activities of the municipality.  Gains represent increases in economic benefits or service potential and as such are no different in nature from revenue</a:t>
            </a:r>
            <a:r>
              <a:rPr lang="en-ZA" sz="1800" dirty="0" smtClean="0"/>
              <a:t>.</a:t>
            </a:r>
          </a:p>
          <a:p>
            <a:r>
              <a:rPr lang="en-ZA" sz="1800" dirty="0"/>
              <a:t>Losses</a:t>
            </a:r>
          </a:p>
          <a:p>
            <a:pPr lvl="1"/>
            <a:r>
              <a:rPr lang="en-ZA" sz="1800" dirty="0"/>
              <a:t>represent other items that meet the definition of expenses and may, or may not, arise in the course of the operating activities of the entity.  Losses represent decreases in economic benefits or service potential and as such, they are no different in nature from other expenses.</a:t>
            </a:r>
          </a:p>
          <a:p>
            <a:pPr marL="0" indent="0">
              <a:buNone/>
            </a:pPr>
            <a:endParaRPr lang="en-ZA" sz="1800" dirty="0" smtClean="0"/>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43</a:t>
            </a:fld>
            <a:endParaRPr lang="en-US" sz="1400" b="0">
              <a:solidFill>
                <a:srgbClr val="000000"/>
              </a:solidFill>
              <a:latin typeface="Arial"/>
            </a:endParaRPr>
          </a:p>
        </p:txBody>
      </p:sp>
    </p:spTree>
    <p:extLst>
      <p:ext uri="{BB962C8B-B14F-4D97-AF65-F5344CB8AC3E}">
        <p14:creationId xmlns:p14="http://schemas.microsoft.com/office/powerpoint/2010/main" val="1588359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ZA" smtClean="0"/>
              <a:t>Questions</a:t>
            </a:r>
          </a:p>
        </p:txBody>
      </p:sp>
      <p:sp>
        <p:nvSpPr>
          <p:cNvPr id="4" name="Slide Number Placeholder 3"/>
          <p:cNvSpPr>
            <a:spLocks noGrp="1"/>
          </p:cNvSpPr>
          <p:nvPr>
            <p:ph type="sldNum" sz="quarter" idx="12"/>
          </p:nvPr>
        </p:nvSpPr>
        <p:spPr/>
        <p:txBody>
          <a:bodyPr/>
          <a:lstStyle/>
          <a:p>
            <a:pPr>
              <a:defRPr/>
            </a:pPr>
            <a:fld id="{28142F3E-A3E0-4D4E-AE3D-747F5B7D8C87}" type="slidenum">
              <a:rPr lang="en-US" smtClean="0"/>
              <a:pPr>
                <a:defRPr/>
              </a:pPr>
              <a:t>44</a:t>
            </a:fld>
            <a:endParaRPr lang="en-US" sz="1400" b="0">
              <a:solidFill>
                <a:srgbClr val="000000"/>
              </a:solidFill>
              <a:latin typeface="Arial"/>
            </a:endParaRPr>
          </a:p>
        </p:txBody>
      </p:sp>
      <p:pic>
        <p:nvPicPr>
          <p:cNvPr id="49156" name="Picture 2" descr="C:\Users\ajay.INVICTUS\AppData\Local\Microsoft\Windows\Temporary Internet Files\Content.IE5\37J1QPFJ\MC900441498[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05100" y="1752600"/>
            <a:ext cx="3657600" cy="3657600"/>
          </a:xfr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1143000"/>
          </a:xfrm>
        </p:spPr>
        <p:txBody>
          <a:bodyPr/>
          <a:lstStyle/>
          <a:p>
            <a:pPr eaLnBrk="1" hangingPunct="1"/>
            <a:r>
              <a:rPr lang="en-US" b="1" smtClean="0"/>
              <a:t>Financial Reforms - Municipal Accountability Cycle</a:t>
            </a:r>
          </a:p>
        </p:txBody>
      </p:sp>
      <p:sp>
        <p:nvSpPr>
          <p:cNvPr id="17411" name="Vertical Text Placeholder 2"/>
          <p:cNvSpPr txBox="1">
            <a:spLocks/>
          </p:cNvSpPr>
          <p:nvPr/>
        </p:nvSpPr>
        <p:spPr bwMode="auto">
          <a:xfrm>
            <a:off x="0" y="1143000"/>
            <a:ext cx="9144000" cy="487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Aft>
                <a:spcPts val="600"/>
              </a:spcAft>
              <a:buFontTx/>
              <a:buChar char="•"/>
            </a:pPr>
            <a:r>
              <a:rPr lang="en-ZA" dirty="0" smtClean="0">
                <a:cs typeface="Osaka"/>
              </a:rPr>
              <a:t>Annual financial statements</a:t>
            </a:r>
            <a:endParaRPr lang="en-ZA" dirty="0">
              <a:cs typeface="Osaka"/>
            </a:endParaRPr>
          </a:p>
          <a:p>
            <a:pPr lvl="1">
              <a:spcAft>
                <a:spcPts val="600"/>
              </a:spcAft>
              <a:buFontTx/>
              <a:buChar char="–"/>
            </a:pPr>
            <a:r>
              <a:rPr lang="en-ZA" dirty="0" smtClean="0">
                <a:cs typeface="Osaka"/>
              </a:rPr>
              <a:t>Reports on the implementation of the budget, and reflect the financial position of the municipality. They are submitted to the Auditor General, who issues an audit report indicating the reliance council can place on the statements in exercising oversight. </a:t>
            </a:r>
          </a:p>
          <a:p>
            <a:pPr>
              <a:spcAft>
                <a:spcPts val="600"/>
              </a:spcAft>
              <a:buFontTx/>
              <a:buChar char="•"/>
            </a:pPr>
            <a:r>
              <a:rPr lang="en-ZA" dirty="0" smtClean="0">
                <a:cs typeface="Osaka"/>
              </a:rPr>
              <a:t>Annual Report</a:t>
            </a:r>
            <a:endParaRPr lang="en-ZA" dirty="0">
              <a:cs typeface="Osaka"/>
            </a:endParaRPr>
          </a:p>
          <a:p>
            <a:pPr lvl="1">
              <a:spcAft>
                <a:spcPts val="600"/>
              </a:spcAft>
              <a:buFontTx/>
              <a:buChar char="–"/>
            </a:pPr>
            <a:r>
              <a:rPr lang="en-ZA" dirty="0" smtClean="0">
                <a:cs typeface="Osaka"/>
              </a:rPr>
              <a:t>It is the primary instrument of accountability, in which the mayor and municipal manager report on the implementation performance in relation to the budget and the SDBIP, and the progress being made in realising the IDP priorities.</a:t>
            </a:r>
          </a:p>
          <a:p>
            <a:pPr>
              <a:spcAft>
                <a:spcPts val="600"/>
              </a:spcAft>
              <a:buFontTx/>
              <a:buChar char="•"/>
            </a:pPr>
            <a:r>
              <a:rPr lang="en-ZA" dirty="0" smtClean="0">
                <a:cs typeface="Osaka"/>
              </a:rPr>
              <a:t>Oversight report</a:t>
            </a:r>
            <a:endParaRPr lang="en-ZA" dirty="0">
              <a:cs typeface="Osaka"/>
            </a:endParaRPr>
          </a:p>
          <a:p>
            <a:pPr lvl="1">
              <a:spcAft>
                <a:spcPts val="600"/>
              </a:spcAft>
              <a:buFontTx/>
              <a:buChar char="–"/>
            </a:pPr>
            <a:r>
              <a:rPr lang="en-ZA" dirty="0" smtClean="0">
                <a:cs typeface="Osaka"/>
              </a:rPr>
              <a:t>Council produces an oversight report based on outcomes highlighted in the annual report and actual performance.</a:t>
            </a:r>
            <a:endParaRPr lang="en-ZA" dirty="0">
              <a:cs typeface="Osaka"/>
            </a:endParaRPr>
          </a:p>
          <a:p>
            <a:pPr lvl="1">
              <a:spcAft>
                <a:spcPts val="1200"/>
              </a:spcAft>
              <a:buFontTx/>
              <a:buChar char="–"/>
            </a:pPr>
            <a:endParaRPr lang="en-US" dirty="0">
              <a:cs typeface="Osaka"/>
            </a:endParaRPr>
          </a:p>
          <a:p>
            <a:pPr>
              <a:spcBef>
                <a:spcPct val="20000"/>
              </a:spcBef>
              <a:buFontTx/>
              <a:buChar char="•"/>
            </a:pPr>
            <a:endParaRPr lang="en-ZA" dirty="0">
              <a:cs typeface="Osaka"/>
            </a:endParaRPr>
          </a:p>
        </p:txBody>
      </p:sp>
    </p:spTree>
    <p:extLst>
      <p:ext uri="{BB962C8B-B14F-4D97-AF65-F5344CB8AC3E}">
        <p14:creationId xmlns:p14="http://schemas.microsoft.com/office/powerpoint/2010/main" val="493732594"/>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76200"/>
            <a:ext cx="9144000" cy="1066800"/>
          </a:xfrm>
        </p:spPr>
        <p:txBody>
          <a:bodyPr/>
          <a:lstStyle/>
          <a:p>
            <a:r>
              <a:rPr lang="en-ZA" b="1" dirty="0" smtClean="0"/>
              <a:t>Budget process timelines – 2015/2016 – Pilot municipalities</a:t>
            </a:r>
          </a:p>
        </p:txBody>
      </p:sp>
      <p:sp>
        <p:nvSpPr>
          <p:cNvPr id="1946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fld id="{B56CA4EA-835B-4DF3-9546-F32518808D8A}" type="slidenum">
              <a:rPr lang="en-US" smtClean="0">
                <a:solidFill>
                  <a:srgbClr val="808080"/>
                </a:solidFill>
                <a:latin typeface="Arial Bold Italic" pitchFamily="34" charset="0"/>
                <a:cs typeface="Osaka"/>
              </a:rPr>
              <a:pPr fontAlgn="base">
                <a:spcBef>
                  <a:spcPct val="0"/>
                </a:spcBef>
                <a:spcAft>
                  <a:spcPct val="0"/>
                </a:spcAft>
              </a:pPr>
              <a:t>6</a:t>
            </a:fld>
            <a:endParaRPr lang="en-US" sz="1400" b="0" smtClean="0">
              <a:solidFill>
                <a:srgbClr val="000000"/>
              </a:solidFill>
              <a:cs typeface="Osaka"/>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453" y="1196752"/>
            <a:ext cx="8728734" cy="5031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76200"/>
            <a:ext cx="9144000" cy="1066800"/>
          </a:xfrm>
        </p:spPr>
        <p:txBody>
          <a:bodyPr/>
          <a:lstStyle/>
          <a:p>
            <a:r>
              <a:rPr lang="en-ZA" dirty="0" smtClean="0"/>
              <a:t>Budget process timelines</a:t>
            </a:r>
            <a:endParaRPr lang="en-ZA" b="1" dirty="0" smtClean="0"/>
          </a:p>
        </p:txBody>
      </p:sp>
      <p:sp>
        <p:nvSpPr>
          <p:cNvPr id="3" name="Vertical Text Placeholder 2"/>
          <p:cNvSpPr>
            <a:spLocks noGrp="1"/>
          </p:cNvSpPr>
          <p:nvPr>
            <p:ph type="body" orient="vert" idx="1"/>
          </p:nvPr>
        </p:nvSpPr>
        <p:spPr>
          <a:xfrm>
            <a:off x="0" y="1143000"/>
            <a:ext cx="9144000" cy="5715000"/>
          </a:xfrm>
        </p:spPr>
        <p:txBody>
          <a:bodyPr vert="horz">
            <a:normAutofit/>
          </a:bodyPr>
          <a:lstStyle/>
          <a:p>
            <a:pPr>
              <a:spcBef>
                <a:spcPts val="0"/>
              </a:spcBef>
              <a:spcAft>
                <a:spcPts val="1200"/>
              </a:spcAft>
              <a:defRPr/>
            </a:pPr>
            <a:r>
              <a:rPr lang="en-ZA" sz="3600" dirty="0" smtClean="0"/>
              <a:t>Non pilot municipalities/municipal entities must prepare an mSCOA aligned budget to be adopted by 30 June 2017.</a:t>
            </a:r>
          </a:p>
          <a:p>
            <a:pPr lvl="1">
              <a:spcBef>
                <a:spcPts val="0"/>
              </a:spcBef>
              <a:spcAft>
                <a:spcPts val="1200"/>
              </a:spcAft>
              <a:defRPr/>
            </a:pPr>
            <a:r>
              <a:rPr lang="en-ZA" sz="1800" i="1" dirty="0" smtClean="0"/>
              <a:t>What are the implications of the above for you ?</a:t>
            </a:r>
          </a:p>
          <a:p>
            <a:pPr lvl="2">
              <a:spcBef>
                <a:spcPts val="0"/>
              </a:spcBef>
              <a:spcAft>
                <a:spcPts val="1200"/>
              </a:spcAft>
              <a:defRPr/>
            </a:pPr>
            <a:r>
              <a:rPr lang="en-ZA" sz="1800" i="1" dirty="0" smtClean="0"/>
              <a:t>Refer to implementation of mSCOA in your municipality – last presentation</a:t>
            </a:r>
            <a:endParaRPr lang="en-US" sz="1800" i="1" dirty="0" smtClean="0"/>
          </a:p>
          <a:p>
            <a:pPr>
              <a:defRPr/>
            </a:pPr>
            <a:endParaRPr lang="en-ZA" sz="1800" dirty="0"/>
          </a:p>
        </p:txBody>
      </p:sp>
      <p:sp>
        <p:nvSpPr>
          <p:cNvPr id="204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fld id="{BE4FA297-5A1B-4426-9E3C-78123DA05AF8}" type="slidenum">
              <a:rPr lang="en-US" smtClean="0">
                <a:solidFill>
                  <a:srgbClr val="808080"/>
                </a:solidFill>
                <a:latin typeface="Arial Bold Italic" pitchFamily="34" charset="0"/>
                <a:cs typeface="Osaka"/>
              </a:rPr>
              <a:pPr fontAlgn="base">
                <a:spcBef>
                  <a:spcPct val="0"/>
                </a:spcBef>
                <a:spcAft>
                  <a:spcPct val="0"/>
                </a:spcAft>
              </a:pPr>
              <a:t>7</a:t>
            </a:fld>
            <a:endParaRPr lang="en-US" sz="1400" b="0" smtClean="0">
              <a:solidFill>
                <a:srgbClr val="000000"/>
              </a:solidFill>
              <a:cs typeface="Osak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1143000"/>
          </a:xfrm>
        </p:spPr>
        <p:txBody>
          <a:bodyPr/>
          <a:lstStyle/>
          <a:p>
            <a:pPr eaLnBrk="1" hangingPunct="1"/>
            <a:r>
              <a:rPr lang="en-US" b="1" dirty="0" smtClean="0"/>
              <a:t>Purpose of reports from the accountability cycle</a:t>
            </a:r>
          </a:p>
        </p:txBody>
      </p:sp>
      <p:sp>
        <p:nvSpPr>
          <p:cNvPr id="17411" name="Vertical Text Placeholder 2"/>
          <p:cNvSpPr txBox="1">
            <a:spLocks/>
          </p:cNvSpPr>
          <p:nvPr/>
        </p:nvSpPr>
        <p:spPr bwMode="auto">
          <a:xfrm>
            <a:off x="0" y="1143000"/>
            <a:ext cx="9144000" cy="487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Aft>
                <a:spcPts val="600"/>
              </a:spcAft>
              <a:buFontTx/>
              <a:buChar char="•"/>
            </a:pPr>
            <a:r>
              <a:rPr lang="en-ZA" dirty="0" smtClean="0">
                <a:cs typeface="Osaka"/>
              </a:rPr>
              <a:t>The main purpose of the reports as stated in the accountability cycle is to provide information about sources of revenue and use of funds. </a:t>
            </a:r>
          </a:p>
          <a:p>
            <a:pPr>
              <a:spcAft>
                <a:spcPts val="600"/>
              </a:spcAft>
              <a:buFontTx/>
              <a:buChar char="•"/>
            </a:pPr>
            <a:r>
              <a:rPr lang="en-ZA" dirty="0" smtClean="0">
                <a:cs typeface="Osaka"/>
              </a:rPr>
              <a:t>Broadly, the main purpose of </a:t>
            </a:r>
            <a:r>
              <a:rPr lang="en-ZA" dirty="0">
                <a:cs typeface="Osaka"/>
              </a:rPr>
              <a:t> </a:t>
            </a:r>
            <a:r>
              <a:rPr lang="en-ZA" dirty="0" smtClean="0">
                <a:cs typeface="Osaka"/>
              </a:rPr>
              <a:t>whole of government operations is to use public resources to: </a:t>
            </a:r>
          </a:p>
          <a:p>
            <a:pPr lvl="1">
              <a:buFont typeface="Arial" pitchFamily="34" charset="0"/>
              <a:buChar char="•"/>
            </a:pPr>
            <a:r>
              <a:rPr lang="en-GB" dirty="0"/>
              <a:t>regulate relevant aspects of society and the economy</a:t>
            </a:r>
            <a:endParaRPr lang="en-ZA" dirty="0"/>
          </a:p>
          <a:p>
            <a:pPr lvl="1">
              <a:buFont typeface="Arial" pitchFamily="34" charset="0"/>
              <a:buChar char="•"/>
            </a:pPr>
            <a:r>
              <a:rPr lang="en-GB" dirty="0"/>
              <a:t>provide services to the community in areas where there is market failure</a:t>
            </a:r>
            <a:endParaRPr lang="en-ZA" dirty="0"/>
          </a:p>
          <a:p>
            <a:pPr lvl="1">
              <a:buFont typeface="Arial" pitchFamily="34" charset="0"/>
              <a:buChar char="•"/>
            </a:pPr>
            <a:r>
              <a:rPr lang="en-GB" dirty="0"/>
              <a:t>build, improve and maintain infrastructure</a:t>
            </a:r>
            <a:endParaRPr lang="en-ZA" dirty="0"/>
          </a:p>
          <a:p>
            <a:pPr lvl="1">
              <a:buFont typeface="Arial" pitchFamily="34" charset="0"/>
              <a:buChar char="•"/>
            </a:pPr>
            <a:r>
              <a:rPr lang="en-GB" dirty="0"/>
              <a:t>redistribute wealth according to nationally determined criteria. </a:t>
            </a:r>
            <a:endParaRPr lang="en-GB" dirty="0" smtClean="0"/>
          </a:p>
          <a:p>
            <a:pPr>
              <a:buFont typeface="Arial" pitchFamily="34" charset="0"/>
              <a:buChar char="•"/>
            </a:pPr>
            <a:r>
              <a:rPr lang="en-GB" dirty="0"/>
              <a:t>To fulfil these functions effectively, </a:t>
            </a:r>
            <a:r>
              <a:rPr lang="en-GB" dirty="0" smtClean="0"/>
              <a:t>whole of government </a:t>
            </a:r>
            <a:r>
              <a:rPr lang="en-GB" dirty="0"/>
              <a:t>must raise revenue and it must spend, and the </a:t>
            </a:r>
            <a:r>
              <a:rPr lang="en-GB" dirty="0" smtClean="0"/>
              <a:t>reports (from the accountability cycle) provides </a:t>
            </a:r>
            <a:r>
              <a:rPr lang="en-GB" dirty="0"/>
              <a:t>the analytical presentation of </a:t>
            </a:r>
            <a:r>
              <a:rPr lang="en-GB" dirty="0" smtClean="0"/>
              <a:t>local government revenue and expenditure.</a:t>
            </a:r>
          </a:p>
          <a:p>
            <a:pPr>
              <a:buFont typeface="Arial" pitchFamily="34" charset="0"/>
              <a:buChar char="•"/>
            </a:pPr>
            <a:endParaRPr lang="en-GB" dirty="0" smtClean="0"/>
          </a:p>
          <a:p>
            <a:pPr>
              <a:buFont typeface="Arial" pitchFamily="34" charset="0"/>
              <a:buChar char="•"/>
            </a:pPr>
            <a:endParaRPr lang="en-ZA" dirty="0"/>
          </a:p>
          <a:p>
            <a:pPr lvl="1">
              <a:spcAft>
                <a:spcPts val="600"/>
              </a:spcAft>
              <a:buFontTx/>
              <a:buChar char="•"/>
            </a:pPr>
            <a:endParaRPr lang="en-ZA" dirty="0">
              <a:cs typeface="Osaka"/>
            </a:endParaRPr>
          </a:p>
        </p:txBody>
      </p:sp>
    </p:spTree>
    <p:extLst>
      <p:ext uri="{BB962C8B-B14F-4D97-AF65-F5344CB8AC3E}">
        <p14:creationId xmlns:p14="http://schemas.microsoft.com/office/powerpoint/2010/main" val="390517404"/>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52400" y="76200"/>
            <a:ext cx="8596064" cy="838200"/>
          </a:xfrm>
        </p:spPr>
        <p:txBody>
          <a:bodyPr/>
          <a:lstStyle/>
          <a:p>
            <a:r>
              <a:rPr lang="en-ZA" dirty="0" smtClean="0"/>
              <a:t>Budget tables – Revenue by source</a:t>
            </a:r>
          </a:p>
        </p:txBody>
      </p:sp>
      <p:sp>
        <p:nvSpPr>
          <p:cNvPr id="4" name="Slide Number Placeholder 3"/>
          <p:cNvSpPr>
            <a:spLocks noGrp="1"/>
          </p:cNvSpPr>
          <p:nvPr>
            <p:ph type="sldNum" sz="quarter" idx="12"/>
          </p:nvPr>
        </p:nvSpPr>
        <p:spPr/>
        <p:txBody>
          <a:bodyPr/>
          <a:lstStyle/>
          <a:p>
            <a:pPr>
              <a:defRPr/>
            </a:pPr>
            <a:fld id="{1D580756-D0F9-4AFD-8A8A-ED6363106A23}" type="slidenum">
              <a:rPr lang="en-US" smtClean="0"/>
              <a:pPr>
                <a:defRPr/>
              </a:pPr>
              <a:t>9</a:t>
            </a:fld>
            <a:endParaRPr lang="en-US" sz="1400" b="0">
              <a:solidFill>
                <a:srgbClr val="000000"/>
              </a:solidFill>
              <a:latin typeface="Arial"/>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415392"/>
            <a:ext cx="8763000" cy="4332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old"/>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6D77BA75D44BC469ABAE46C07B5E9FF" ma:contentTypeVersion="1" ma:contentTypeDescription="Create a new document." ma:contentTypeScope="" ma:versionID="9b4f51526f4d882b0415eaade27f6971">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3A42A0E6-3DE1-4714-A575-F54C7508A0B7}">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EFB25A86-1E94-4BE5-9230-7572D8303585}">
  <ds:schemaRefs>
    <ds:schemaRef ds:uri="http://schemas.microsoft.com/sharepoint/v3/contenttype/forms"/>
  </ds:schemaRefs>
</ds:datastoreItem>
</file>

<file path=customXml/itemProps3.xml><?xml version="1.0" encoding="utf-8"?>
<ds:datastoreItem xmlns:ds="http://schemas.openxmlformats.org/officeDocument/2006/customXml" ds:itemID="{145529BE-C7AC-4AA6-8CA6-2B3FAADEAB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5348</TotalTime>
  <Words>2090</Words>
  <Application>Microsoft Office PowerPoint</Application>
  <PresentationFormat>On-screen Show (4:3)</PresentationFormat>
  <Paragraphs>223</Paragraphs>
  <Slides>44</Slides>
  <Notes>5</Notes>
  <HiddenSlides>0</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Office Theme</vt:lpstr>
      <vt:lpstr>Blank Presentation</vt:lpstr>
      <vt:lpstr> Demystifying Standard Chart of Accounts (mSCOA)  Chapter 2 – Key definitions and understanding the accountability reforms</vt:lpstr>
      <vt:lpstr>Outcomes</vt:lpstr>
      <vt:lpstr>Financial Reforms - Municipal Accountability Cycle</vt:lpstr>
      <vt:lpstr>Financial Reforms - Municipal Accountability Cycle</vt:lpstr>
      <vt:lpstr>Financial Reforms - Municipal Accountability Cycle</vt:lpstr>
      <vt:lpstr>Budget process timelines – 2015/2016 – Pilot municipalities</vt:lpstr>
      <vt:lpstr>Budget process timelines</vt:lpstr>
      <vt:lpstr>Purpose of reports from the accountability cycle</vt:lpstr>
      <vt:lpstr>Budget tables – Revenue by source</vt:lpstr>
      <vt:lpstr>SDBIP – Revenue by source</vt:lpstr>
      <vt:lpstr>Categorise revenue in accordance with reporting formats – S71 report</vt:lpstr>
      <vt:lpstr>Annual Financial Statements – Revenue by source</vt:lpstr>
      <vt:lpstr>Budget tables – expenditure (Operational)</vt:lpstr>
      <vt:lpstr>Categorise expenditure in accordance with reporting formats – S71 report</vt:lpstr>
      <vt:lpstr>Annual Financial Statements – Expenditure - operational</vt:lpstr>
      <vt:lpstr>Budget tables – expenditure (capital)</vt:lpstr>
      <vt:lpstr>Annual Financial Statements – Financial position- Capital</vt:lpstr>
      <vt:lpstr>Current collection method and processes</vt:lpstr>
      <vt:lpstr>Intended collection method and processes</vt:lpstr>
      <vt:lpstr>Key points in respect to change to data collection</vt:lpstr>
      <vt:lpstr>Revenue</vt:lpstr>
      <vt:lpstr>Revenue</vt:lpstr>
      <vt:lpstr>Revenue - Key definitions</vt:lpstr>
      <vt:lpstr>Revenue – Rules to remember</vt:lpstr>
      <vt:lpstr>Revenue – An example</vt:lpstr>
      <vt:lpstr>Revenue – An example</vt:lpstr>
      <vt:lpstr>Revenue – The solution</vt:lpstr>
      <vt:lpstr>Expenditure</vt:lpstr>
      <vt:lpstr>PowerPoint Presentation</vt:lpstr>
      <vt:lpstr>Key definitions – Expenditure (operational)</vt:lpstr>
      <vt:lpstr>Expenditure (Operational) – An example</vt:lpstr>
      <vt:lpstr>PowerPoint Presentation</vt:lpstr>
      <vt:lpstr>PowerPoint Presentation</vt:lpstr>
      <vt:lpstr>PowerPoint Presentation</vt:lpstr>
      <vt:lpstr>PowerPoint Presentation</vt:lpstr>
      <vt:lpstr>Key definitions</vt:lpstr>
      <vt:lpstr>Key definitions</vt:lpstr>
      <vt:lpstr>Expenditure (Capital ) – An example</vt:lpstr>
      <vt:lpstr>PowerPoint Presentation</vt:lpstr>
      <vt:lpstr>PowerPoint Presentation</vt:lpstr>
      <vt:lpstr>VAT in municipalities</vt:lpstr>
      <vt:lpstr>Non cash transactions</vt:lpstr>
      <vt:lpstr>Non cash transactions - Key definitions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Venter</dc:creator>
  <cp:lastModifiedBy>Ameer</cp:lastModifiedBy>
  <cp:revision>223</cp:revision>
  <dcterms:created xsi:type="dcterms:W3CDTF">2011-11-16T07:49:28Z</dcterms:created>
  <dcterms:modified xsi:type="dcterms:W3CDTF">2016-03-22T13:14:42Z</dcterms:modified>
</cp:coreProperties>
</file>