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Default Extension="gif" ContentType="image/gif"/>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82" r:id="rId3"/>
    <p:sldId id="281" r:id="rId4"/>
    <p:sldId id="297" r:id="rId5"/>
    <p:sldId id="280" r:id="rId6"/>
    <p:sldId id="296" r:id="rId7"/>
    <p:sldId id="298" r:id="rId8"/>
    <p:sldId id="299" r:id="rId9"/>
    <p:sldId id="302" r:id="rId10"/>
    <p:sldId id="279"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410"/>
    <a:srgbClr val="B3081B"/>
    <a:srgbClr val="64040F"/>
    <a:srgbClr val="FFFFFF"/>
    <a:srgbClr val="930616"/>
    <a:srgbClr val="790512"/>
    <a:srgbClr val="62050F"/>
    <a:srgbClr val="620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p:scale>
          <a:sx n="70" d="100"/>
          <a:sy n="70" d="100"/>
        </p:scale>
        <p:origin x="-1158"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87A6E-FC1D-4C76-9133-FF3E032F5D5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ZA"/>
        </a:p>
      </dgm:t>
    </dgm:pt>
    <dgm:pt modelId="{A07562DF-C757-445E-BA10-3D822ED44394}">
      <dgm:prSet phldrT="[Text]"/>
      <dgm:spPr/>
      <dgm:t>
        <a:bodyPr/>
        <a:lstStyle/>
        <a:p>
          <a:r>
            <a:rPr lang="en-US" dirty="0" smtClean="0"/>
            <a:t>Standard Chart of Accounts</a:t>
          </a:r>
          <a:endParaRPr lang="en-ZA" dirty="0"/>
        </a:p>
      </dgm:t>
    </dgm:pt>
    <dgm:pt modelId="{FCD70172-C61B-48F1-BB8F-D8E9745EF8CE}" type="parTrans" cxnId="{FF86345F-D306-4CFA-B19B-168BC4685D06}">
      <dgm:prSet/>
      <dgm:spPr/>
      <dgm:t>
        <a:bodyPr/>
        <a:lstStyle/>
        <a:p>
          <a:endParaRPr lang="en-ZA"/>
        </a:p>
      </dgm:t>
    </dgm:pt>
    <dgm:pt modelId="{5FD7AC65-382D-4441-954B-35A374E274A3}" type="sibTrans" cxnId="{FF86345F-D306-4CFA-B19B-168BC4685D06}">
      <dgm:prSet/>
      <dgm:spPr/>
      <dgm:t>
        <a:bodyPr/>
        <a:lstStyle/>
        <a:p>
          <a:endParaRPr lang="en-ZA"/>
        </a:p>
      </dgm:t>
    </dgm:pt>
    <dgm:pt modelId="{823DD423-6FC6-479A-8CFA-235BEFD0BAB2}">
      <dgm:prSet phldrT="[Text]"/>
      <dgm:spPr/>
      <dgm:t>
        <a:bodyPr/>
        <a:lstStyle/>
        <a:p>
          <a:r>
            <a:rPr lang="en-ZA" dirty="0" smtClean="0"/>
            <a:t>Improved Service Delivery</a:t>
          </a:r>
          <a:endParaRPr lang="en-ZA" dirty="0"/>
        </a:p>
      </dgm:t>
    </dgm:pt>
    <dgm:pt modelId="{5B439E1B-22BA-4D3B-A8C8-E92DFFDFB1E9}" type="parTrans" cxnId="{C0FC674B-454F-48BC-A9F5-D804157D37DC}">
      <dgm:prSet/>
      <dgm:spPr/>
      <dgm:t>
        <a:bodyPr/>
        <a:lstStyle/>
        <a:p>
          <a:endParaRPr lang="en-ZA"/>
        </a:p>
      </dgm:t>
    </dgm:pt>
    <dgm:pt modelId="{45CD94A6-2814-4165-BAC8-8CD4F09897EC}" type="sibTrans" cxnId="{C0FC674B-454F-48BC-A9F5-D804157D37DC}">
      <dgm:prSet/>
      <dgm:spPr/>
      <dgm:t>
        <a:bodyPr/>
        <a:lstStyle/>
        <a:p>
          <a:endParaRPr lang="en-ZA"/>
        </a:p>
      </dgm:t>
    </dgm:pt>
    <dgm:pt modelId="{09EF59BC-DE6A-4CEF-9D96-6F6692E7C35E}" type="pres">
      <dgm:prSet presAssocID="{EDD87A6E-FC1D-4C76-9133-FF3E032F5D55}" presName="compositeShape" presStyleCnt="0">
        <dgm:presLayoutVars>
          <dgm:chMax val="2"/>
          <dgm:dir/>
          <dgm:resizeHandles val="exact"/>
        </dgm:presLayoutVars>
      </dgm:prSet>
      <dgm:spPr/>
      <dgm:t>
        <a:bodyPr/>
        <a:lstStyle/>
        <a:p>
          <a:endParaRPr lang="en-ZA"/>
        </a:p>
      </dgm:t>
    </dgm:pt>
    <dgm:pt modelId="{307321F1-09B5-4237-BFF8-1E617AF9C969}" type="pres">
      <dgm:prSet presAssocID="{EDD87A6E-FC1D-4C76-9133-FF3E032F5D55}" presName="ribbon" presStyleLbl="node1" presStyleIdx="0" presStyleCnt="1" custScaleY="16423" custLinFactNeighborX="-136" custLinFactNeighborY="72065"/>
      <dgm:spPr>
        <a:solidFill>
          <a:srgbClr val="B308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5F04C50-0863-4C44-89FB-E311F8C91A97}" type="pres">
      <dgm:prSet presAssocID="{EDD87A6E-FC1D-4C76-9133-FF3E032F5D55}" presName="leftArrowText" presStyleLbl="node1" presStyleIdx="0" presStyleCnt="1" custScaleY="32683" custLinFactY="59708" custLinFactNeighborX="-13056" custLinFactNeighborY="100000">
        <dgm:presLayoutVars>
          <dgm:chMax val="0"/>
          <dgm:bulletEnabled val="1"/>
        </dgm:presLayoutVars>
      </dgm:prSet>
      <dgm:spPr/>
      <dgm:t>
        <a:bodyPr/>
        <a:lstStyle/>
        <a:p>
          <a:endParaRPr lang="en-ZA"/>
        </a:p>
      </dgm:t>
    </dgm:pt>
    <dgm:pt modelId="{562B64FF-248E-4B19-B46E-249AA20EE947}" type="pres">
      <dgm:prSet presAssocID="{EDD87A6E-FC1D-4C76-9133-FF3E032F5D55}" presName="rightArrowText" presStyleLbl="node1" presStyleIdx="0" presStyleCnt="1" custScaleX="104037" custScaleY="23895" custLinFactY="36122" custLinFactNeighborX="3041" custLinFactNeighborY="100000">
        <dgm:presLayoutVars>
          <dgm:chMax val="0"/>
          <dgm:bulletEnabled val="1"/>
        </dgm:presLayoutVars>
      </dgm:prSet>
      <dgm:spPr/>
      <dgm:t>
        <a:bodyPr/>
        <a:lstStyle/>
        <a:p>
          <a:endParaRPr lang="en-ZA"/>
        </a:p>
      </dgm:t>
    </dgm:pt>
  </dgm:ptLst>
  <dgm:cxnLst>
    <dgm:cxn modelId="{FF86345F-D306-4CFA-B19B-168BC4685D06}" srcId="{EDD87A6E-FC1D-4C76-9133-FF3E032F5D55}" destId="{A07562DF-C757-445E-BA10-3D822ED44394}" srcOrd="0" destOrd="0" parTransId="{FCD70172-C61B-48F1-BB8F-D8E9745EF8CE}" sibTransId="{5FD7AC65-382D-4441-954B-35A374E274A3}"/>
    <dgm:cxn modelId="{C0FC674B-454F-48BC-A9F5-D804157D37DC}" srcId="{EDD87A6E-FC1D-4C76-9133-FF3E032F5D55}" destId="{823DD423-6FC6-479A-8CFA-235BEFD0BAB2}" srcOrd="1" destOrd="0" parTransId="{5B439E1B-22BA-4D3B-A8C8-E92DFFDFB1E9}" sibTransId="{45CD94A6-2814-4165-BAC8-8CD4F09897EC}"/>
    <dgm:cxn modelId="{0A7B3EFF-2EC5-4D4B-A716-700CF87C8F47}" type="presOf" srcId="{823DD423-6FC6-479A-8CFA-235BEFD0BAB2}" destId="{562B64FF-248E-4B19-B46E-249AA20EE947}" srcOrd="0" destOrd="0" presId="urn:microsoft.com/office/officeart/2005/8/layout/arrow6"/>
    <dgm:cxn modelId="{8E235996-4D04-4887-9F06-F3226BC7955F}" type="presOf" srcId="{EDD87A6E-FC1D-4C76-9133-FF3E032F5D55}" destId="{09EF59BC-DE6A-4CEF-9D96-6F6692E7C35E}" srcOrd="0" destOrd="0" presId="urn:microsoft.com/office/officeart/2005/8/layout/arrow6"/>
    <dgm:cxn modelId="{3D71D19D-3CF9-49CD-B885-8AC0416A3F85}" type="presOf" srcId="{A07562DF-C757-445E-BA10-3D822ED44394}" destId="{25F04C50-0863-4C44-89FB-E311F8C91A97}" srcOrd="0" destOrd="0" presId="urn:microsoft.com/office/officeart/2005/8/layout/arrow6"/>
    <dgm:cxn modelId="{0329257A-C094-4A6C-A7F0-76C4574192CC}" type="presParOf" srcId="{09EF59BC-DE6A-4CEF-9D96-6F6692E7C35E}" destId="{307321F1-09B5-4237-BFF8-1E617AF9C969}" srcOrd="0" destOrd="0" presId="urn:microsoft.com/office/officeart/2005/8/layout/arrow6"/>
    <dgm:cxn modelId="{0C646107-88D9-419E-89A3-1CFD829C91AF}" type="presParOf" srcId="{09EF59BC-DE6A-4CEF-9D96-6F6692E7C35E}" destId="{25F04C50-0863-4C44-89FB-E311F8C91A97}" srcOrd="1" destOrd="0" presId="urn:microsoft.com/office/officeart/2005/8/layout/arrow6"/>
    <dgm:cxn modelId="{836DBA6E-B38B-417E-A6DD-7184FEAC1824}" type="presParOf" srcId="{09EF59BC-DE6A-4CEF-9D96-6F6692E7C35E}" destId="{562B64FF-248E-4B19-B46E-249AA20EE94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A6558-2F86-4727-9E97-B38CCFC76405}" type="doc">
      <dgm:prSet loTypeId="urn:microsoft.com/office/officeart/2005/8/layout/StepDownProcess" loCatId="process" qsTypeId="urn:microsoft.com/office/officeart/2005/8/quickstyle/3d1" qsCatId="3D" csTypeId="urn:microsoft.com/office/officeart/2005/8/colors/accent6_3" csCatId="accent6" phldr="1"/>
      <dgm:spPr/>
      <dgm:t>
        <a:bodyPr/>
        <a:lstStyle/>
        <a:p>
          <a:endParaRPr lang="en-ZA"/>
        </a:p>
      </dgm:t>
    </dgm:pt>
    <dgm:pt modelId="{7565764C-038D-4D6D-A2A3-A5EF5B7E5E97}">
      <dgm:prSet phldrT="[Text]"/>
      <dgm:spPr>
        <a:solidFill>
          <a:srgbClr val="B3081B"/>
        </a:solidFill>
      </dgm:spPr>
      <dgm:t>
        <a:bodyPr/>
        <a:lstStyle/>
        <a:p>
          <a:r>
            <a:rPr lang="en-US" dirty="0" smtClean="0"/>
            <a:t>IDP</a:t>
          </a:r>
          <a:endParaRPr lang="en-ZA" dirty="0"/>
        </a:p>
      </dgm:t>
    </dgm:pt>
    <dgm:pt modelId="{B27BC3A0-A9B0-41E5-AFF9-7B3BEF8A8C70}" type="parTrans" cxnId="{E037EF2F-945B-459A-9221-4659EA629747}">
      <dgm:prSet/>
      <dgm:spPr/>
      <dgm:t>
        <a:bodyPr/>
        <a:lstStyle/>
        <a:p>
          <a:endParaRPr lang="en-ZA"/>
        </a:p>
      </dgm:t>
    </dgm:pt>
    <dgm:pt modelId="{382BA5A9-BA9E-4331-85CE-C9E415FBA990}" type="sibTrans" cxnId="{E037EF2F-945B-459A-9221-4659EA629747}">
      <dgm:prSet/>
      <dgm:spPr/>
      <dgm:t>
        <a:bodyPr/>
        <a:lstStyle/>
        <a:p>
          <a:endParaRPr lang="en-ZA"/>
        </a:p>
      </dgm:t>
    </dgm:pt>
    <dgm:pt modelId="{8F3084C7-C0C6-4C50-8EDA-01C181035788}">
      <dgm:prSet phldrT="[Text]"/>
      <dgm:spPr>
        <a:solidFill>
          <a:srgbClr val="FF0000"/>
        </a:solidFill>
        <a:ln>
          <a:solidFill>
            <a:srgbClr val="FF0000"/>
          </a:solidFill>
        </a:ln>
      </dgm:spPr>
      <dgm:t>
        <a:bodyPr/>
        <a:lstStyle/>
        <a:p>
          <a:r>
            <a:rPr lang="en-US" dirty="0" smtClean="0"/>
            <a:t>Budget</a:t>
          </a:r>
          <a:endParaRPr lang="en-ZA" dirty="0"/>
        </a:p>
      </dgm:t>
    </dgm:pt>
    <dgm:pt modelId="{71A864BC-E567-4C39-B5B7-96345320F99C}" type="parTrans" cxnId="{AC005F4A-B970-4F4D-85C2-7EC834B416F9}">
      <dgm:prSet/>
      <dgm:spPr/>
      <dgm:t>
        <a:bodyPr/>
        <a:lstStyle/>
        <a:p>
          <a:endParaRPr lang="en-ZA"/>
        </a:p>
      </dgm:t>
    </dgm:pt>
    <dgm:pt modelId="{984D35C9-2479-43CD-BC08-962F5A154240}" type="sibTrans" cxnId="{AC005F4A-B970-4F4D-85C2-7EC834B416F9}">
      <dgm:prSet/>
      <dgm:spPr/>
      <dgm:t>
        <a:bodyPr/>
        <a:lstStyle/>
        <a:p>
          <a:endParaRPr lang="en-ZA"/>
        </a:p>
      </dgm:t>
    </dgm:pt>
    <dgm:pt modelId="{65A8F0D3-B438-48C2-8658-7C0489F988D4}">
      <dgm:prSet phldrT="[Text]"/>
      <dgm:spPr>
        <a:solidFill>
          <a:srgbClr val="B3081B"/>
        </a:solidFill>
      </dgm:spPr>
      <dgm:t>
        <a:bodyPr/>
        <a:lstStyle/>
        <a:p>
          <a:r>
            <a:rPr lang="en-US" dirty="0" smtClean="0"/>
            <a:t>SDBIP</a:t>
          </a:r>
          <a:endParaRPr lang="en-ZA" dirty="0"/>
        </a:p>
      </dgm:t>
    </dgm:pt>
    <dgm:pt modelId="{59EF6C62-A6F9-4836-9552-0D45D85AE74E}" type="parTrans" cxnId="{F9942135-1A48-4D11-BB3F-A23FBA16C01C}">
      <dgm:prSet/>
      <dgm:spPr/>
      <dgm:t>
        <a:bodyPr/>
        <a:lstStyle/>
        <a:p>
          <a:endParaRPr lang="en-ZA"/>
        </a:p>
      </dgm:t>
    </dgm:pt>
    <dgm:pt modelId="{44B00D8D-7E1C-4543-8235-C58AA962BDAF}" type="sibTrans" cxnId="{F9942135-1A48-4D11-BB3F-A23FBA16C01C}">
      <dgm:prSet/>
      <dgm:spPr/>
      <dgm:t>
        <a:bodyPr/>
        <a:lstStyle/>
        <a:p>
          <a:endParaRPr lang="en-ZA"/>
        </a:p>
      </dgm:t>
    </dgm:pt>
    <dgm:pt modelId="{63951CF2-24F1-410F-BF2C-F51639972B15}">
      <dgm:prSet phldrT="[Text]"/>
      <dgm:spPr>
        <a:solidFill>
          <a:srgbClr val="FF0000"/>
        </a:solidFill>
      </dgm:spPr>
      <dgm:t>
        <a:bodyPr/>
        <a:lstStyle/>
        <a:p>
          <a:r>
            <a:rPr lang="en-US" dirty="0" smtClean="0"/>
            <a:t>IYR</a:t>
          </a:r>
          <a:endParaRPr lang="en-ZA" dirty="0"/>
        </a:p>
      </dgm:t>
    </dgm:pt>
    <dgm:pt modelId="{4546AA8D-2912-4C32-BE80-C097176CD215}" type="parTrans" cxnId="{BD8AEE1B-1BC2-4683-93AB-D9FE56AE12D9}">
      <dgm:prSet/>
      <dgm:spPr/>
      <dgm:t>
        <a:bodyPr/>
        <a:lstStyle/>
        <a:p>
          <a:endParaRPr lang="en-ZA"/>
        </a:p>
      </dgm:t>
    </dgm:pt>
    <dgm:pt modelId="{DC08A9A7-F5E5-4D94-B495-FFFDE8C6A062}" type="sibTrans" cxnId="{BD8AEE1B-1BC2-4683-93AB-D9FE56AE12D9}">
      <dgm:prSet/>
      <dgm:spPr/>
      <dgm:t>
        <a:bodyPr/>
        <a:lstStyle/>
        <a:p>
          <a:endParaRPr lang="en-ZA"/>
        </a:p>
      </dgm:t>
    </dgm:pt>
    <dgm:pt modelId="{6FA1C7DE-88C8-4242-B70B-0C6803CA69F9}">
      <dgm:prSet phldrT="[Text]"/>
      <dgm:spPr>
        <a:solidFill>
          <a:srgbClr val="B3081B"/>
        </a:solidFill>
      </dgm:spPr>
      <dgm:t>
        <a:bodyPr/>
        <a:lstStyle/>
        <a:p>
          <a:r>
            <a:rPr lang="en-US" dirty="0" smtClean="0"/>
            <a:t>AFS</a:t>
          </a:r>
          <a:endParaRPr lang="en-ZA" dirty="0"/>
        </a:p>
      </dgm:t>
    </dgm:pt>
    <dgm:pt modelId="{FBC6DCC4-0DC1-41E1-9744-AA302E282862}" type="parTrans" cxnId="{5B75C66B-338F-4BDA-AF15-3315757BAEA1}">
      <dgm:prSet/>
      <dgm:spPr/>
      <dgm:t>
        <a:bodyPr/>
        <a:lstStyle/>
        <a:p>
          <a:endParaRPr lang="en-ZA"/>
        </a:p>
      </dgm:t>
    </dgm:pt>
    <dgm:pt modelId="{9B85CE09-5007-41AC-8B02-528547D5D503}" type="sibTrans" cxnId="{5B75C66B-338F-4BDA-AF15-3315757BAEA1}">
      <dgm:prSet/>
      <dgm:spPr/>
      <dgm:t>
        <a:bodyPr/>
        <a:lstStyle/>
        <a:p>
          <a:endParaRPr lang="en-ZA"/>
        </a:p>
      </dgm:t>
    </dgm:pt>
    <dgm:pt modelId="{B214E032-2725-4C14-88CB-C627F5950378}">
      <dgm:prSet phldrT="[Text]"/>
      <dgm:spPr>
        <a:solidFill>
          <a:srgbClr val="FF0000"/>
        </a:solidFill>
      </dgm:spPr>
      <dgm:t>
        <a:bodyPr/>
        <a:lstStyle/>
        <a:p>
          <a:r>
            <a:rPr lang="en-US" dirty="0" smtClean="0"/>
            <a:t>Annual Report</a:t>
          </a:r>
          <a:endParaRPr lang="en-ZA" dirty="0"/>
        </a:p>
      </dgm:t>
    </dgm:pt>
    <dgm:pt modelId="{39C91CA4-0C5B-4055-ACB8-B0F3984D806C}" type="parTrans" cxnId="{2AF426F0-872D-4C64-9E2B-7059ED9353ED}">
      <dgm:prSet/>
      <dgm:spPr/>
      <dgm:t>
        <a:bodyPr/>
        <a:lstStyle/>
        <a:p>
          <a:endParaRPr lang="en-ZA"/>
        </a:p>
      </dgm:t>
    </dgm:pt>
    <dgm:pt modelId="{AED33284-EE7D-4906-8D4B-4B43114D1DA6}" type="sibTrans" cxnId="{2AF426F0-872D-4C64-9E2B-7059ED9353ED}">
      <dgm:prSet/>
      <dgm:spPr/>
      <dgm:t>
        <a:bodyPr/>
        <a:lstStyle/>
        <a:p>
          <a:endParaRPr lang="en-ZA"/>
        </a:p>
      </dgm:t>
    </dgm:pt>
    <dgm:pt modelId="{5A3AA485-E4F9-4D1B-AE85-04E895A405C9}">
      <dgm:prSet phldrT="[Text]" custT="1"/>
      <dgm:spPr/>
      <dgm:t>
        <a:bodyPr/>
        <a:lstStyle/>
        <a:p>
          <a:r>
            <a:rPr lang="en-US" sz="1600" dirty="0" smtClean="0"/>
            <a:t>5 Year Strategy </a:t>
          </a:r>
          <a:endParaRPr lang="en-ZA" sz="1600" dirty="0"/>
        </a:p>
      </dgm:t>
    </dgm:pt>
    <dgm:pt modelId="{C528A691-45D9-4673-8F54-0E096929F835}" type="parTrans" cxnId="{243992E9-3E38-425A-8BEB-08864A0C9C3F}">
      <dgm:prSet/>
      <dgm:spPr/>
      <dgm:t>
        <a:bodyPr/>
        <a:lstStyle/>
        <a:p>
          <a:endParaRPr lang="en-ZA"/>
        </a:p>
      </dgm:t>
    </dgm:pt>
    <dgm:pt modelId="{9904CDE2-D3B7-44BD-A5F4-A58F1795B8E8}" type="sibTrans" cxnId="{243992E9-3E38-425A-8BEB-08864A0C9C3F}">
      <dgm:prSet/>
      <dgm:spPr/>
      <dgm:t>
        <a:bodyPr/>
        <a:lstStyle/>
        <a:p>
          <a:endParaRPr lang="en-ZA"/>
        </a:p>
      </dgm:t>
    </dgm:pt>
    <dgm:pt modelId="{3BB996FB-518A-4E04-A84E-E50195D710CD}">
      <dgm:prSet phldrT="[Text]" custT="1"/>
      <dgm:spPr>
        <a:noFill/>
      </dgm:spPr>
      <dgm:t>
        <a:bodyPr/>
        <a:lstStyle/>
        <a:p>
          <a:r>
            <a:rPr lang="en-US" sz="1600" dirty="0" smtClean="0"/>
            <a:t>3 Year Budget</a:t>
          </a:r>
          <a:endParaRPr lang="en-ZA" sz="1600" dirty="0"/>
        </a:p>
      </dgm:t>
    </dgm:pt>
    <dgm:pt modelId="{829FF90A-1635-499F-B2FC-3B6230441D92}" type="parTrans" cxnId="{3C85E69E-6CE0-4746-B379-C1B165F860F4}">
      <dgm:prSet/>
      <dgm:spPr/>
      <dgm:t>
        <a:bodyPr/>
        <a:lstStyle/>
        <a:p>
          <a:endParaRPr lang="en-ZA"/>
        </a:p>
      </dgm:t>
    </dgm:pt>
    <dgm:pt modelId="{D5ED20FD-0B6C-4C87-9EA0-C88321E61CB7}" type="sibTrans" cxnId="{3C85E69E-6CE0-4746-B379-C1B165F860F4}">
      <dgm:prSet/>
      <dgm:spPr/>
      <dgm:t>
        <a:bodyPr/>
        <a:lstStyle/>
        <a:p>
          <a:endParaRPr lang="en-ZA"/>
        </a:p>
      </dgm:t>
    </dgm:pt>
    <dgm:pt modelId="{C234E775-08CB-4E0A-83A7-9BF02AE3B8DC}">
      <dgm:prSet phldrT="[Text]" custT="1"/>
      <dgm:spPr/>
      <dgm:t>
        <a:bodyPr/>
        <a:lstStyle/>
        <a:p>
          <a:r>
            <a:rPr lang="en-US" sz="1600" dirty="0" smtClean="0"/>
            <a:t>Annual Plan to Implement</a:t>
          </a:r>
          <a:endParaRPr lang="en-ZA" sz="1600" dirty="0"/>
        </a:p>
      </dgm:t>
    </dgm:pt>
    <dgm:pt modelId="{B44EFF68-E029-47A2-A20F-78220F93614A}" type="parTrans" cxnId="{369EF167-C751-45EC-B80B-5920D70DED4D}">
      <dgm:prSet/>
      <dgm:spPr/>
      <dgm:t>
        <a:bodyPr/>
        <a:lstStyle/>
        <a:p>
          <a:endParaRPr lang="en-ZA"/>
        </a:p>
      </dgm:t>
    </dgm:pt>
    <dgm:pt modelId="{0FB8B4AB-7D70-467D-B44C-227DE0D1D628}" type="sibTrans" cxnId="{369EF167-C751-45EC-B80B-5920D70DED4D}">
      <dgm:prSet/>
      <dgm:spPr/>
      <dgm:t>
        <a:bodyPr/>
        <a:lstStyle/>
        <a:p>
          <a:endParaRPr lang="en-ZA"/>
        </a:p>
      </dgm:t>
    </dgm:pt>
    <dgm:pt modelId="{318AA3EA-0E88-4470-A404-08CA14F7A654}">
      <dgm:prSet phldrT="[Text]" custT="1"/>
      <dgm:spPr>
        <a:noFill/>
      </dgm:spPr>
      <dgm:t>
        <a:bodyPr/>
        <a:lstStyle/>
        <a:p>
          <a:r>
            <a:rPr lang="en-US" sz="1600" dirty="0" smtClean="0"/>
            <a:t>Monitoring</a:t>
          </a:r>
          <a:endParaRPr lang="en-ZA" sz="1600" dirty="0"/>
        </a:p>
      </dgm:t>
    </dgm:pt>
    <dgm:pt modelId="{5665BFFA-6781-4276-979C-73BC3C858F8A}" type="parTrans" cxnId="{CEE892C2-3174-4C6D-AFE2-358FCB0CCDAA}">
      <dgm:prSet/>
      <dgm:spPr/>
      <dgm:t>
        <a:bodyPr/>
        <a:lstStyle/>
        <a:p>
          <a:endParaRPr lang="en-ZA"/>
        </a:p>
      </dgm:t>
    </dgm:pt>
    <dgm:pt modelId="{6DBB3455-C497-4242-8DB5-69EED3DEF16C}" type="sibTrans" cxnId="{CEE892C2-3174-4C6D-AFE2-358FCB0CCDAA}">
      <dgm:prSet/>
      <dgm:spPr/>
      <dgm:t>
        <a:bodyPr/>
        <a:lstStyle/>
        <a:p>
          <a:endParaRPr lang="en-ZA"/>
        </a:p>
      </dgm:t>
    </dgm:pt>
    <dgm:pt modelId="{4ED11E43-D590-40D0-B007-2D87AC5418AB}">
      <dgm:prSet phldrT="[Text]" custT="1"/>
      <dgm:spPr/>
      <dgm:t>
        <a:bodyPr/>
        <a:lstStyle/>
        <a:p>
          <a:r>
            <a:rPr lang="en-US" sz="1600" dirty="0" smtClean="0"/>
            <a:t>Oversight</a:t>
          </a:r>
          <a:endParaRPr lang="en-ZA" sz="1100" dirty="0"/>
        </a:p>
      </dgm:t>
    </dgm:pt>
    <dgm:pt modelId="{EEDC96A1-52E1-46D9-8409-E71432CAEC32}" type="parTrans" cxnId="{677DDF14-EB4E-4080-94BA-E73C5C8D303C}">
      <dgm:prSet/>
      <dgm:spPr/>
      <dgm:t>
        <a:bodyPr/>
        <a:lstStyle/>
        <a:p>
          <a:endParaRPr lang="en-ZA"/>
        </a:p>
      </dgm:t>
    </dgm:pt>
    <dgm:pt modelId="{C9D5FA91-D23D-44CA-93EE-39ED99CE2E0A}" type="sibTrans" cxnId="{677DDF14-EB4E-4080-94BA-E73C5C8D303C}">
      <dgm:prSet/>
      <dgm:spPr/>
      <dgm:t>
        <a:bodyPr/>
        <a:lstStyle/>
        <a:p>
          <a:endParaRPr lang="en-ZA"/>
        </a:p>
      </dgm:t>
    </dgm:pt>
    <dgm:pt modelId="{E2FF67FD-7A58-4131-919E-FAB80A967074}" type="pres">
      <dgm:prSet presAssocID="{0B4A6558-2F86-4727-9E97-B38CCFC76405}" presName="rootnode" presStyleCnt="0">
        <dgm:presLayoutVars>
          <dgm:chMax/>
          <dgm:chPref/>
          <dgm:dir/>
          <dgm:animLvl val="lvl"/>
        </dgm:presLayoutVars>
      </dgm:prSet>
      <dgm:spPr/>
      <dgm:t>
        <a:bodyPr/>
        <a:lstStyle/>
        <a:p>
          <a:endParaRPr lang="en-ZA"/>
        </a:p>
      </dgm:t>
    </dgm:pt>
    <dgm:pt modelId="{475312BF-A712-43C0-B521-A3EC27E2FFE0}" type="pres">
      <dgm:prSet presAssocID="{7565764C-038D-4D6D-A2A3-A5EF5B7E5E97}" presName="composite" presStyleCnt="0"/>
      <dgm:spPr/>
    </dgm:pt>
    <dgm:pt modelId="{35D3011E-9A7B-4B7C-8370-3AD0E1BC9AAA}" type="pres">
      <dgm:prSet presAssocID="{7565764C-038D-4D6D-A2A3-A5EF5B7E5E97}" presName="bentUpArrow1" presStyleLbl="alignImgPlace1" presStyleIdx="0" presStyleCnt="5"/>
      <dgm:spPr>
        <a:solidFill>
          <a:srgbClr val="C00000"/>
        </a:solidFill>
      </dgm:spPr>
      <dgm:t>
        <a:bodyPr/>
        <a:lstStyle/>
        <a:p>
          <a:endParaRPr lang="en-ZA"/>
        </a:p>
      </dgm:t>
    </dgm:pt>
    <dgm:pt modelId="{99D8FE03-59CC-4E8B-8081-6A3E191251B6}" type="pres">
      <dgm:prSet presAssocID="{7565764C-038D-4D6D-A2A3-A5EF5B7E5E97}" presName="ParentText" presStyleLbl="node1" presStyleIdx="0" presStyleCnt="6">
        <dgm:presLayoutVars>
          <dgm:chMax val="1"/>
          <dgm:chPref val="1"/>
          <dgm:bulletEnabled val="1"/>
        </dgm:presLayoutVars>
      </dgm:prSet>
      <dgm:spPr/>
      <dgm:t>
        <a:bodyPr/>
        <a:lstStyle/>
        <a:p>
          <a:endParaRPr lang="en-ZA"/>
        </a:p>
      </dgm:t>
    </dgm:pt>
    <dgm:pt modelId="{36434292-641A-48CE-9EDD-8E26A8996516}" type="pres">
      <dgm:prSet presAssocID="{7565764C-038D-4D6D-A2A3-A5EF5B7E5E97}" presName="ChildText" presStyleLbl="revTx" presStyleIdx="0" presStyleCnt="5" custAng="10800000" custFlipVert="1" custFlipHor="1" custScaleX="498139" custScaleY="96355" custLinFactX="96985" custLinFactNeighborX="100000" custLinFactNeighborY="-1569">
        <dgm:presLayoutVars>
          <dgm:chMax val="0"/>
          <dgm:chPref val="0"/>
          <dgm:bulletEnabled val="1"/>
        </dgm:presLayoutVars>
      </dgm:prSet>
      <dgm:spPr/>
      <dgm:t>
        <a:bodyPr/>
        <a:lstStyle/>
        <a:p>
          <a:endParaRPr lang="en-ZA"/>
        </a:p>
      </dgm:t>
    </dgm:pt>
    <dgm:pt modelId="{98F50D8B-0F24-4089-A77B-2765F0BD0554}" type="pres">
      <dgm:prSet presAssocID="{382BA5A9-BA9E-4331-85CE-C9E415FBA990}" presName="sibTrans" presStyleCnt="0"/>
      <dgm:spPr/>
    </dgm:pt>
    <dgm:pt modelId="{4FEAEBE6-DD72-43E8-9A62-99D374CA3BEB}" type="pres">
      <dgm:prSet presAssocID="{8F3084C7-C0C6-4C50-8EDA-01C181035788}" presName="composite" presStyleCnt="0"/>
      <dgm:spPr/>
    </dgm:pt>
    <dgm:pt modelId="{6AF82765-213A-4E3A-9475-2B73A98356EA}" type="pres">
      <dgm:prSet presAssocID="{8F3084C7-C0C6-4C50-8EDA-01C181035788}" presName="bentUpArrow1" presStyleLbl="alignImgPlace1" presStyleIdx="1" presStyleCnt="5"/>
      <dgm:spPr>
        <a:solidFill>
          <a:srgbClr val="FF0000"/>
        </a:solidFill>
      </dgm:spPr>
      <dgm:t>
        <a:bodyPr/>
        <a:lstStyle/>
        <a:p>
          <a:endParaRPr lang="en-ZA"/>
        </a:p>
      </dgm:t>
    </dgm:pt>
    <dgm:pt modelId="{0BE53BB0-4853-4C46-ADBC-64D6281E5B77}" type="pres">
      <dgm:prSet presAssocID="{8F3084C7-C0C6-4C50-8EDA-01C181035788}" presName="ParentText" presStyleLbl="node1" presStyleIdx="1" presStyleCnt="6">
        <dgm:presLayoutVars>
          <dgm:chMax val="1"/>
          <dgm:chPref val="1"/>
          <dgm:bulletEnabled val="1"/>
        </dgm:presLayoutVars>
      </dgm:prSet>
      <dgm:spPr/>
      <dgm:t>
        <a:bodyPr/>
        <a:lstStyle/>
        <a:p>
          <a:endParaRPr lang="en-ZA"/>
        </a:p>
      </dgm:t>
    </dgm:pt>
    <dgm:pt modelId="{A2428007-73A3-45E0-86C2-ADB0EC30E620}" type="pres">
      <dgm:prSet presAssocID="{8F3084C7-C0C6-4C50-8EDA-01C181035788}" presName="ChildText" presStyleLbl="revTx" presStyleIdx="1" presStyleCnt="5" custScaleX="242315" custLinFactNeighborX="78634" custLinFactNeighborY="5570">
        <dgm:presLayoutVars>
          <dgm:chMax val="0"/>
          <dgm:chPref val="0"/>
          <dgm:bulletEnabled val="1"/>
        </dgm:presLayoutVars>
      </dgm:prSet>
      <dgm:spPr/>
      <dgm:t>
        <a:bodyPr/>
        <a:lstStyle/>
        <a:p>
          <a:endParaRPr lang="en-ZA"/>
        </a:p>
      </dgm:t>
    </dgm:pt>
    <dgm:pt modelId="{75AE674B-3E4D-42E9-B7CE-82CDAB1333FC}" type="pres">
      <dgm:prSet presAssocID="{984D35C9-2479-43CD-BC08-962F5A154240}" presName="sibTrans" presStyleCnt="0"/>
      <dgm:spPr/>
    </dgm:pt>
    <dgm:pt modelId="{08F158CD-4ED0-4A8D-9BC5-79B10AB068A4}" type="pres">
      <dgm:prSet presAssocID="{65A8F0D3-B438-48C2-8658-7C0489F988D4}" presName="composite" presStyleCnt="0"/>
      <dgm:spPr/>
    </dgm:pt>
    <dgm:pt modelId="{94480564-2BF5-457C-BE58-55C3D17CB641}" type="pres">
      <dgm:prSet presAssocID="{65A8F0D3-B438-48C2-8658-7C0489F988D4}" presName="bentUpArrow1" presStyleLbl="alignImgPlace1" presStyleIdx="2" presStyleCnt="5"/>
      <dgm:spPr>
        <a:solidFill>
          <a:srgbClr val="B3081B"/>
        </a:solidFill>
      </dgm:spPr>
      <dgm:t>
        <a:bodyPr/>
        <a:lstStyle/>
        <a:p>
          <a:endParaRPr lang="en-ZA"/>
        </a:p>
      </dgm:t>
    </dgm:pt>
    <dgm:pt modelId="{A8713CF9-1343-4DAF-87D7-09225D30D58B}" type="pres">
      <dgm:prSet presAssocID="{65A8F0D3-B438-48C2-8658-7C0489F988D4}" presName="ParentText" presStyleLbl="node1" presStyleIdx="2" presStyleCnt="6">
        <dgm:presLayoutVars>
          <dgm:chMax val="1"/>
          <dgm:chPref val="1"/>
          <dgm:bulletEnabled val="1"/>
        </dgm:presLayoutVars>
      </dgm:prSet>
      <dgm:spPr/>
      <dgm:t>
        <a:bodyPr/>
        <a:lstStyle/>
        <a:p>
          <a:endParaRPr lang="en-ZA"/>
        </a:p>
      </dgm:t>
    </dgm:pt>
    <dgm:pt modelId="{E01BB5FA-5274-4422-A552-76EB8342212F}" type="pres">
      <dgm:prSet presAssocID="{65A8F0D3-B438-48C2-8658-7C0489F988D4}" presName="ChildText" presStyleLbl="revTx" presStyleIdx="2" presStyleCnt="5" custScaleX="175387" custLinFactNeighborX="37402" custLinFactNeighborY="-6285">
        <dgm:presLayoutVars>
          <dgm:chMax val="0"/>
          <dgm:chPref val="0"/>
          <dgm:bulletEnabled val="1"/>
        </dgm:presLayoutVars>
      </dgm:prSet>
      <dgm:spPr/>
      <dgm:t>
        <a:bodyPr/>
        <a:lstStyle/>
        <a:p>
          <a:endParaRPr lang="en-ZA"/>
        </a:p>
      </dgm:t>
    </dgm:pt>
    <dgm:pt modelId="{DD91C648-245C-437C-8A13-07704BF8AB04}" type="pres">
      <dgm:prSet presAssocID="{44B00D8D-7E1C-4543-8235-C58AA962BDAF}" presName="sibTrans" presStyleCnt="0"/>
      <dgm:spPr/>
    </dgm:pt>
    <dgm:pt modelId="{39AED0DF-1C8C-4856-B1ED-A98698D3E2B0}" type="pres">
      <dgm:prSet presAssocID="{63951CF2-24F1-410F-BF2C-F51639972B15}" presName="composite" presStyleCnt="0"/>
      <dgm:spPr/>
    </dgm:pt>
    <dgm:pt modelId="{02513FAF-0156-4D0B-8A5F-646EF71150D9}" type="pres">
      <dgm:prSet presAssocID="{63951CF2-24F1-410F-BF2C-F51639972B15}" presName="bentUpArrow1" presStyleLbl="alignImgPlace1" presStyleIdx="3" presStyleCnt="5"/>
      <dgm:spPr>
        <a:solidFill>
          <a:srgbClr val="FF0000"/>
        </a:solidFill>
      </dgm:spPr>
      <dgm:t>
        <a:bodyPr/>
        <a:lstStyle/>
        <a:p>
          <a:endParaRPr lang="en-ZA"/>
        </a:p>
      </dgm:t>
    </dgm:pt>
    <dgm:pt modelId="{B11A1399-115B-48A0-8A7B-A7D7355CB6DF}" type="pres">
      <dgm:prSet presAssocID="{63951CF2-24F1-410F-BF2C-F51639972B15}" presName="ParentText" presStyleLbl="node1" presStyleIdx="3" presStyleCnt="6">
        <dgm:presLayoutVars>
          <dgm:chMax val="1"/>
          <dgm:chPref val="1"/>
          <dgm:bulletEnabled val="1"/>
        </dgm:presLayoutVars>
      </dgm:prSet>
      <dgm:spPr/>
      <dgm:t>
        <a:bodyPr/>
        <a:lstStyle/>
        <a:p>
          <a:endParaRPr lang="en-ZA"/>
        </a:p>
      </dgm:t>
    </dgm:pt>
    <dgm:pt modelId="{B6366C6A-AB8F-45CA-84C0-685622FD2D3C}" type="pres">
      <dgm:prSet presAssocID="{63951CF2-24F1-410F-BF2C-F51639972B15}" presName="ChildText" presStyleLbl="revTx" presStyleIdx="3" presStyleCnt="5" custScaleX="242315" custLinFactNeighborX="72626" custLinFactNeighborY="5570">
        <dgm:presLayoutVars>
          <dgm:chMax val="0"/>
          <dgm:chPref val="0"/>
          <dgm:bulletEnabled val="1"/>
        </dgm:presLayoutVars>
      </dgm:prSet>
      <dgm:spPr/>
      <dgm:t>
        <a:bodyPr/>
        <a:lstStyle/>
        <a:p>
          <a:endParaRPr lang="en-ZA"/>
        </a:p>
      </dgm:t>
    </dgm:pt>
    <dgm:pt modelId="{419E55E5-E72B-42A6-AA10-E18943135EB4}" type="pres">
      <dgm:prSet presAssocID="{DC08A9A7-F5E5-4D94-B495-FFFDE8C6A062}" presName="sibTrans" presStyleCnt="0"/>
      <dgm:spPr/>
    </dgm:pt>
    <dgm:pt modelId="{388D6ECE-A2F2-4D6B-AAA7-A418ECDD6161}" type="pres">
      <dgm:prSet presAssocID="{6FA1C7DE-88C8-4242-B70B-0C6803CA69F9}" presName="composite" presStyleCnt="0"/>
      <dgm:spPr/>
    </dgm:pt>
    <dgm:pt modelId="{13D9C41F-DCFD-4C28-9098-1A622DB97043}" type="pres">
      <dgm:prSet presAssocID="{6FA1C7DE-88C8-4242-B70B-0C6803CA69F9}" presName="bentUpArrow1" presStyleLbl="alignImgPlace1" presStyleIdx="4" presStyleCnt="5" custLinFactNeighborY="-14712"/>
      <dgm:spPr>
        <a:solidFill>
          <a:srgbClr val="B3081B"/>
        </a:solidFill>
      </dgm:spPr>
      <dgm:t>
        <a:bodyPr/>
        <a:lstStyle/>
        <a:p>
          <a:endParaRPr lang="en-ZA"/>
        </a:p>
      </dgm:t>
    </dgm:pt>
    <dgm:pt modelId="{9E41EB3A-5FA2-45FD-B376-6DE13C99A242}" type="pres">
      <dgm:prSet presAssocID="{6FA1C7DE-88C8-4242-B70B-0C6803CA69F9}" presName="ParentText" presStyleLbl="node1" presStyleIdx="4" presStyleCnt="6">
        <dgm:presLayoutVars>
          <dgm:chMax val="1"/>
          <dgm:chPref val="1"/>
          <dgm:bulletEnabled val="1"/>
        </dgm:presLayoutVars>
      </dgm:prSet>
      <dgm:spPr/>
      <dgm:t>
        <a:bodyPr/>
        <a:lstStyle/>
        <a:p>
          <a:endParaRPr lang="en-ZA"/>
        </a:p>
      </dgm:t>
    </dgm:pt>
    <dgm:pt modelId="{E7FD52BA-DCF8-4B28-ADD2-BC8C86CB98E1}" type="pres">
      <dgm:prSet presAssocID="{6FA1C7DE-88C8-4242-B70B-0C6803CA69F9}" presName="ChildText" presStyleLbl="revTx" presStyleIdx="4" presStyleCnt="5" custScaleX="259069" custLinFactNeighborX="78646" custLinFactNeighborY="-4892">
        <dgm:presLayoutVars>
          <dgm:chMax val="0"/>
          <dgm:chPref val="0"/>
          <dgm:bulletEnabled val="1"/>
        </dgm:presLayoutVars>
      </dgm:prSet>
      <dgm:spPr/>
      <dgm:t>
        <a:bodyPr/>
        <a:lstStyle/>
        <a:p>
          <a:endParaRPr lang="en-ZA"/>
        </a:p>
      </dgm:t>
    </dgm:pt>
    <dgm:pt modelId="{AA78EFFE-060B-4991-8AC1-3E635DF0C23D}" type="pres">
      <dgm:prSet presAssocID="{9B85CE09-5007-41AC-8B02-528547D5D503}" presName="sibTrans" presStyleCnt="0"/>
      <dgm:spPr/>
    </dgm:pt>
    <dgm:pt modelId="{C945FC69-3FA4-40DF-B3FF-E59FB73BA3C8}" type="pres">
      <dgm:prSet presAssocID="{B214E032-2725-4C14-88CB-C627F5950378}" presName="composite" presStyleCnt="0"/>
      <dgm:spPr/>
    </dgm:pt>
    <dgm:pt modelId="{D7875F68-3C24-4EED-8E48-61ED17A89E27}" type="pres">
      <dgm:prSet presAssocID="{B214E032-2725-4C14-88CB-C627F5950378}" presName="ParentText" presStyleLbl="node1" presStyleIdx="5" presStyleCnt="6">
        <dgm:presLayoutVars>
          <dgm:chMax val="1"/>
          <dgm:chPref val="1"/>
          <dgm:bulletEnabled val="1"/>
        </dgm:presLayoutVars>
      </dgm:prSet>
      <dgm:spPr/>
      <dgm:t>
        <a:bodyPr/>
        <a:lstStyle/>
        <a:p>
          <a:endParaRPr lang="en-ZA"/>
        </a:p>
      </dgm:t>
    </dgm:pt>
  </dgm:ptLst>
  <dgm:cxnLst>
    <dgm:cxn modelId="{999E13CB-0A25-4B8A-9B20-6C44B9BC970B}" type="presOf" srcId="{65A8F0D3-B438-48C2-8658-7C0489F988D4}" destId="{A8713CF9-1343-4DAF-87D7-09225D30D58B}" srcOrd="0" destOrd="0" presId="urn:microsoft.com/office/officeart/2005/8/layout/StepDownProcess"/>
    <dgm:cxn modelId="{243992E9-3E38-425A-8BEB-08864A0C9C3F}" srcId="{7565764C-038D-4D6D-A2A3-A5EF5B7E5E97}" destId="{5A3AA485-E4F9-4D1B-AE85-04E895A405C9}" srcOrd="0" destOrd="0" parTransId="{C528A691-45D9-4673-8F54-0E096929F835}" sibTransId="{9904CDE2-D3B7-44BD-A5F4-A58F1795B8E8}"/>
    <dgm:cxn modelId="{CEE892C2-3174-4C6D-AFE2-358FCB0CCDAA}" srcId="{63951CF2-24F1-410F-BF2C-F51639972B15}" destId="{318AA3EA-0E88-4470-A404-08CA14F7A654}" srcOrd="0" destOrd="0" parTransId="{5665BFFA-6781-4276-979C-73BC3C858F8A}" sibTransId="{6DBB3455-C497-4242-8DB5-69EED3DEF16C}"/>
    <dgm:cxn modelId="{034B609B-09BE-4303-9951-A48879658FA6}" type="presOf" srcId="{0B4A6558-2F86-4727-9E97-B38CCFC76405}" destId="{E2FF67FD-7A58-4131-919E-FAB80A967074}" srcOrd="0" destOrd="0" presId="urn:microsoft.com/office/officeart/2005/8/layout/StepDownProcess"/>
    <dgm:cxn modelId="{280CE34B-116E-4FE4-A387-5D96EF828C33}" type="presOf" srcId="{C234E775-08CB-4E0A-83A7-9BF02AE3B8DC}" destId="{E01BB5FA-5274-4422-A552-76EB8342212F}" srcOrd="0" destOrd="0" presId="urn:microsoft.com/office/officeart/2005/8/layout/StepDownProcess"/>
    <dgm:cxn modelId="{AC005F4A-B970-4F4D-85C2-7EC834B416F9}" srcId="{0B4A6558-2F86-4727-9E97-B38CCFC76405}" destId="{8F3084C7-C0C6-4C50-8EDA-01C181035788}" srcOrd="1" destOrd="0" parTransId="{71A864BC-E567-4C39-B5B7-96345320F99C}" sibTransId="{984D35C9-2479-43CD-BC08-962F5A154240}"/>
    <dgm:cxn modelId="{4CA7B9AA-16EE-4310-BA38-803C5FA4C016}" type="presOf" srcId="{3BB996FB-518A-4E04-A84E-E50195D710CD}" destId="{A2428007-73A3-45E0-86C2-ADB0EC30E620}" srcOrd="0" destOrd="0" presId="urn:microsoft.com/office/officeart/2005/8/layout/StepDownProcess"/>
    <dgm:cxn modelId="{3C85E69E-6CE0-4746-B379-C1B165F860F4}" srcId="{8F3084C7-C0C6-4C50-8EDA-01C181035788}" destId="{3BB996FB-518A-4E04-A84E-E50195D710CD}" srcOrd="0" destOrd="0" parTransId="{829FF90A-1635-499F-B2FC-3B6230441D92}" sibTransId="{D5ED20FD-0B6C-4C87-9EA0-C88321E61CB7}"/>
    <dgm:cxn modelId="{0522E8AC-9399-4BB8-98B1-72A8A4AC2026}" type="presOf" srcId="{8F3084C7-C0C6-4C50-8EDA-01C181035788}" destId="{0BE53BB0-4853-4C46-ADBC-64D6281E5B77}" srcOrd="0" destOrd="0" presId="urn:microsoft.com/office/officeart/2005/8/layout/StepDownProcess"/>
    <dgm:cxn modelId="{5C898C06-8B8B-4F90-B8D7-4B067EB38DEE}" type="presOf" srcId="{4ED11E43-D590-40D0-B007-2D87AC5418AB}" destId="{E7FD52BA-DCF8-4B28-ADD2-BC8C86CB98E1}" srcOrd="0" destOrd="0" presId="urn:microsoft.com/office/officeart/2005/8/layout/StepDownProcess"/>
    <dgm:cxn modelId="{5B75C66B-338F-4BDA-AF15-3315757BAEA1}" srcId="{0B4A6558-2F86-4727-9E97-B38CCFC76405}" destId="{6FA1C7DE-88C8-4242-B70B-0C6803CA69F9}" srcOrd="4" destOrd="0" parTransId="{FBC6DCC4-0DC1-41E1-9744-AA302E282862}" sibTransId="{9B85CE09-5007-41AC-8B02-528547D5D503}"/>
    <dgm:cxn modelId="{EFDD6ACF-7C29-4025-9D42-1AEB136E732C}" type="presOf" srcId="{6FA1C7DE-88C8-4242-B70B-0C6803CA69F9}" destId="{9E41EB3A-5FA2-45FD-B376-6DE13C99A242}" srcOrd="0" destOrd="0" presId="urn:microsoft.com/office/officeart/2005/8/layout/StepDownProcess"/>
    <dgm:cxn modelId="{6A3C15B0-A15A-44BA-A8DC-980C4C9B465E}" type="presOf" srcId="{63951CF2-24F1-410F-BF2C-F51639972B15}" destId="{B11A1399-115B-48A0-8A7B-A7D7355CB6DF}" srcOrd="0" destOrd="0" presId="urn:microsoft.com/office/officeart/2005/8/layout/StepDownProcess"/>
    <dgm:cxn modelId="{BD8AEE1B-1BC2-4683-93AB-D9FE56AE12D9}" srcId="{0B4A6558-2F86-4727-9E97-B38CCFC76405}" destId="{63951CF2-24F1-410F-BF2C-F51639972B15}" srcOrd="3" destOrd="0" parTransId="{4546AA8D-2912-4C32-BE80-C097176CD215}" sibTransId="{DC08A9A7-F5E5-4D94-B495-FFFDE8C6A062}"/>
    <dgm:cxn modelId="{369EF167-C751-45EC-B80B-5920D70DED4D}" srcId="{65A8F0D3-B438-48C2-8658-7C0489F988D4}" destId="{C234E775-08CB-4E0A-83A7-9BF02AE3B8DC}" srcOrd="0" destOrd="0" parTransId="{B44EFF68-E029-47A2-A20F-78220F93614A}" sibTransId="{0FB8B4AB-7D70-467D-B44C-227DE0D1D628}"/>
    <dgm:cxn modelId="{E037EF2F-945B-459A-9221-4659EA629747}" srcId="{0B4A6558-2F86-4727-9E97-B38CCFC76405}" destId="{7565764C-038D-4D6D-A2A3-A5EF5B7E5E97}" srcOrd="0" destOrd="0" parTransId="{B27BC3A0-A9B0-41E5-AFF9-7B3BEF8A8C70}" sibTransId="{382BA5A9-BA9E-4331-85CE-C9E415FBA990}"/>
    <dgm:cxn modelId="{2AF426F0-872D-4C64-9E2B-7059ED9353ED}" srcId="{0B4A6558-2F86-4727-9E97-B38CCFC76405}" destId="{B214E032-2725-4C14-88CB-C627F5950378}" srcOrd="5" destOrd="0" parTransId="{39C91CA4-0C5B-4055-ACB8-B0F3984D806C}" sibTransId="{AED33284-EE7D-4906-8D4B-4B43114D1DA6}"/>
    <dgm:cxn modelId="{F9942135-1A48-4D11-BB3F-A23FBA16C01C}" srcId="{0B4A6558-2F86-4727-9E97-B38CCFC76405}" destId="{65A8F0D3-B438-48C2-8658-7C0489F988D4}" srcOrd="2" destOrd="0" parTransId="{59EF6C62-A6F9-4836-9552-0D45D85AE74E}" sibTransId="{44B00D8D-7E1C-4543-8235-C58AA962BDAF}"/>
    <dgm:cxn modelId="{81FBAADE-73C6-4BE4-9A24-0947C26D8E60}" type="presOf" srcId="{5A3AA485-E4F9-4D1B-AE85-04E895A405C9}" destId="{36434292-641A-48CE-9EDD-8E26A8996516}" srcOrd="0" destOrd="0" presId="urn:microsoft.com/office/officeart/2005/8/layout/StepDownProcess"/>
    <dgm:cxn modelId="{677DDF14-EB4E-4080-94BA-E73C5C8D303C}" srcId="{6FA1C7DE-88C8-4242-B70B-0C6803CA69F9}" destId="{4ED11E43-D590-40D0-B007-2D87AC5418AB}" srcOrd="0" destOrd="0" parTransId="{EEDC96A1-52E1-46D9-8409-E71432CAEC32}" sibTransId="{C9D5FA91-D23D-44CA-93EE-39ED99CE2E0A}"/>
    <dgm:cxn modelId="{84C97B5C-CB2D-473B-BE82-7A9254496B30}" type="presOf" srcId="{B214E032-2725-4C14-88CB-C627F5950378}" destId="{D7875F68-3C24-4EED-8E48-61ED17A89E27}" srcOrd="0" destOrd="0" presId="urn:microsoft.com/office/officeart/2005/8/layout/StepDownProcess"/>
    <dgm:cxn modelId="{B9537FE2-60CD-4CFC-ADF0-4A78E35B65D2}" type="presOf" srcId="{318AA3EA-0E88-4470-A404-08CA14F7A654}" destId="{B6366C6A-AB8F-45CA-84C0-685622FD2D3C}" srcOrd="0" destOrd="0" presId="urn:microsoft.com/office/officeart/2005/8/layout/StepDownProcess"/>
    <dgm:cxn modelId="{D0A3AE56-57FD-4D7A-8043-6DB345AF0638}" type="presOf" srcId="{7565764C-038D-4D6D-A2A3-A5EF5B7E5E97}" destId="{99D8FE03-59CC-4E8B-8081-6A3E191251B6}" srcOrd="0" destOrd="0" presId="urn:microsoft.com/office/officeart/2005/8/layout/StepDownProcess"/>
    <dgm:cxn modelId="{E88D60BB-48FE-40A6-8745-A89C4ED2F6D7}" type="presParOf" srcId="{E2FF67FD-7A58-4131-919E-FAB80A967074}" destId="{475312BF-A712-43C0-B521-A3EC27E2FFE0}" srcOrd="0" destOrd="0" presId="urn:microsoft.com/office/officeart/2005/8/layout/StepDownProcess"/>
    <dgm:cxn modelId="{61E665FB-AD28-4F57-816F-FD5DE9E49042}" type="presParOf" srcId="{475312BF-A712-43C0-B521-A3EC27E2FFE0}" destId="{35D3011E-9A7B-4B7C-8370-3AD0E1BC9AAA}" srcOrd="0" destOrd="0" presId="urn:microsoft.com/office/officeart/2005/8/layout/StepDownProcess"/>
    <dgm:cxn modelId="{794B877E-477C-4ECD-9487-74C4E92CAAED}" type="presParOf" srcId="{475312BF-A712-43C0-B521-A3EC27E2FFE0}" destId="{99D8FE03-59CC-4E8B-8081-6A3E191251B6}" srcOrd="1" destOrd="0" presId="urn:microsoft.com/office/officeart/2005/8/layout/StepDownProcess"/>
    <dgm:cxn modelId="{B0383904-C909-4957-9BC8-A51D87AD145E}" type="presParOf" srcId="{475312BF-A712-43C0-B521-A3EC27E2FFE0}" destId="{36434292-641A-48CE-9EDD-8E26A8996516}" srcOrd="2" destOrd="0" presId="urn:microsoft.com/office/officeart/2005/8/layout/StepDownProcess"/>
    <dgm:cxn modelId="{9DDD690E-70D0-4BAC-BB63-463EED0C78CE}" type="presParOf" srcId="{E2FF67FD-7A58-4131-919E-FAB80A967074}" destId="{98F50D8B-0F24-4089-A77B-2765F0BD0554}" srcOrd="1" destOrd="0" presId="urn:microsoft.com/office/officeart/2005/8/layout/StepDownProcess"/>
    <dgm:cxn modelId="{392BCA32-AC3A-444E-AC8D-F2EDA49D12C7}" type="presParOf" srcId="{E2FF67FD-7A58-4131-919E-FAB80A967074}" destId="{4FEAEBE6-DD72-43E8-9A62-99D374CA3BEB}" srcOrd="2" destOrd="0" presId="urn:microsoft.com/office/officeart/2005/8/layout/StepDownProcess"/>
    <dgm:cxn modelId="{C1F7F8F1-8424-4A27-8750-F9504460B6CA}" type="presParOf" srcId="{4FEAEBE6-DD72-43E8-9A62-99D374CA3BEB}" destId="{6AF82765-213A-4E3A-9475-2B73A98356EA}" srcOrd="0" destOrd="0" presId="urn:microsoft.com/office/officeart/2005/8/layout/StepDownProcess"/>
    <dgm:cxn modelId="{267AA9B0-EEAA-4CE7-A407-EFB82542EBB3}" type="presParOf" srcId="{4FEAEBE6-DD72-43E8-9A62-99D374CA3BEB}" destId="{0BE53BB0-4853-4C46-ADBC-64D6281E5B77}" srcOrd="1" destOrd="0" presId="urn:microsoft.com/office/officeart/2005/8/layout/StepDownProcess"/>
    <dgm:cxn modelId="{7346851F-7F98-463B-A427-24D370306D92}" type="presParOf" srcId="{4FEAEBE6-DD72-43E8-9A62-99D374CA3BEB}" destId="{A2428007-73A3-45E0-86C2-ADB0EC30E620}" srcOrd="2" destOrd="0" presId="urn:microsoft.com/office/officeart/2005/8/layout/StepDownProcess"/>
    <dgm:cxn modelId="{6F60B4DD-C606-4DBB-BC8F-B9A1B6ACF80A}" type="presParOf" srcId="{E2FF67FD-7A58-4131-919E-FAB80A967074}" destId="{75AE674B-3E4D-42E9-B7CE-82CDAB1333FC}" srcOrd="3" destOrd="0" presId="urn:microsoft.com/office/officeart/2005/8/layout/StepDownProcess"/>
    <dgm:cxn modelId="{9D477E18-E48D-422C-A766-0EA6FEBA7FD9}" type="presParOf" srcId="{E2FF67FD-7A58-4131-919E-FAB80A967074}" destId="{08F158CD-4ED0-4A8D-9BC5-79B10AB068A4}" srcOrd="4" destOrd="0" presId="urn:microsoft.com/office/officeart/2005/8/layout/StepDownProcess"/>
    <dgm:cxn modelId="{2C47E870-D1B6-442D-A80D-A4C90D1F19F3}" type="presParOf" srcId="{08F158CD-4ED0-4A8D-9BC5-79B10AB068A4}" destId="{94480564-2BF5-457C-BE58-55C3D17CB641}" srcOrd="0" destOrd="0" presId="urn:microsoft.com/office/officeart/2005/8/layout/StepDownProcess"/>
    <dgm:cxn modelId="{03552BF9-BE10-4EE0-86F5-67A3A4A905FB}" type="presParOf" srcId="{08F158CD-4ED0-4A8D-9BC5-79B10AB068A4}" destId="{A8713CF9-1343-4DAF-87D7-09225D30D58B}" srcOrd="1" destOrd="0" presId="urn:microsoft.com/office/officeart/2005/8/layout/StepDownProcess"/>
    <dgm:cxn modelId="{24CEA00A-2B5B-4C3D-97C8-B7FE5A76EBAF}" type="presParOf" srcId="{08F158CD-4ED0-4A8D-9BC5-79B10AB068A4}" destId="{E01BB5FA-5274-4422-A552-76EB8342212F}" srcOrd="2" destOrd="0" presId="urn:microsoft.com/office/officeart/2005/8/layout/StepDownProcess"/>
    <dgm:cxn modelId="{5302072D-DB03-44C3-B435-154A46139F4D}" type="presParOf" srcId="{E2FF67FD-7A58-4131-919E-FAB80A967074}" destId="{DD91C648-245C-437C-8A13-07704BF8AB04}" srcOrd="5" destOrd="0" presId="urn:microsoft.com/office/officeart/2005/8/layout/StepDownProcess"/>
    <dgm:cxn modelId="{8645EFA0-64D2-4434-BEF7-7B30F728B4D5}" type="presParOf" srcId="{E2FF67FD-7A58-4131-919E-FAB80A967074}" destId="{39AED0DF-1C8C-4856-B1ED-A98698D3E2B0}" srcOrd="6" destOrd="0" presId="urn:microsoft.com/office/officeart/2005/8/layout/StepDownProcess"/>
    <dgm:cxn modelId="{2A6FED25-EC42-47DD-91E6-57DA069E57D0}" type="presParOf" srcId="{39AED0DF-1C8C-4856-B1ED-A98698D3E2B0}" destId="{02513FAF-0156-4D0B-8A5F-646EF71150D9}" srcOrd="0" destOrd="0" presId="urn:microsoft.com/office/officeart/2005/8/layout/StepDownProcess"/>
    <dgm:cxn modelId="{94280AC5-B49B-4A6D-A710-1FD04F10BD3B}" type="presParOf" srcId="{39AED0DF-1C8C-4856-B1ED-A98698D3E2B0}" destId="{B11A1399-115B-48A0-8A7B-A7D7355CB6DF}" srcOrd="1" destOrd="0" presId="urn:microsoft.com/office/officeart/2005/8/layout/StepDownProcess"/>
    <dgm:cxn modelId="{2B4472F7-DB75-4997-9F0D-07A4E5C649D8}" type="presParOf" srcId="{39AED0DF-1C8C-4856-B1ED-A98698D3E2B0}" destId="{B6366C6A-AB8F-45CA-84C0-685622FD2D3C}" srcOrd="2" destOrd="0" presId="urn:microsoft.com/office/officeart/2005/8/layout/StepDownProcess"/>
    <dgm:cxn modelId="{D844A241-0BE9-42EA-A966-0BB0E5C6FBCD}" type="presParOf" srcId="{E2FF67FD-7A58-4131-919E-FAB80A967074}" destId="{419E55E5-E72B-42A6-AA10-E18943135EB4}" srcOrd="7" destOrd="0" presId="urn:microsoft.com/office/officeart/2005/8/layout/StepDownProcess"/>
    <dgm:cxn modelId="{08C80E36-DA04-4333-B1C5-3118CC647C5D}" type="presParOf" srcId="{E2FF67FD-7A58-4131-919E-FAB80A967074}" destId="{388D6ECE-A2F2-4D6B-AAA7-A418ECDD6161}" srcOrd="8" destOrd="0" presId="urn:microsoft.com/office/officeart/2005/8/layout/StepDownProcess"/>
    <dgm:cxn modelId="{73BC15E6-C8A7-439A-91F0-CA834C5E9B5F}" type="presParOf" srcId="{388D6ECE-A2F2-4D6B-AAA7-A418ECDD6161}" destId="{13D9C41F-DCFD-4C28-9098-1A622DB97043}" srcOrd="0" destOrd="0" presId="urn:microsoft.com/office/officeart/2005/8/layout/StepDownProcess"/>
    <dgm:cxn modelId="{13028CBD-6667-4930-B46F-19D15AE11546}" type="presParOf" srcId="{388D6ECE-A2F2-4D6B-AAA7-A418ECDD6161}" destId="{9E41EB3A-5FA2-45FD-B376-6DE13C99A242}" srcOrd="1" destOrd="0" presId="urn:microsoft.com/office/officeart/2005/8/layout/StepDownProcess"/>
    <dgm:cxn modelId="{A06C56E9-3983-4CFA-9775-AE972CECEFC7}" type="presParOf" srcId="{388D6ECE-A2F2-4D6B-AAA7-A418ECDD6161}" destId="{E7FD52BA-DCF8-4B28-ADD2-BC8C86CB98E1}" srcOrd="2" destOrd="0" presId="urn:microsoft.com/office/officeart/2005/8/layout/StepDownProcess"/>
    <dgm:cxn modelId="{37E8C71D-50A6-440A-9CBD-3F800E0D8024}" type="presParOf" srcId="{E2FF67FD-7A58-4131-919E-FAB80A967074}" destId="{AA78EFFE-060B-4991-8AC1-3E635DF0C23D}" srcOrd="9" destOrd="0" presId="urn:microsoft.com/office/officeart/2005/8/layout/StepDownProcess"/>
    <dgm:cxn modelId="{1B47317B-00AA-4EB3-84F7-43995A686796}" type="presParOf" srcId="{E2FF67FD-7A58-4131-919E-FAB80A967074}" destId="{C945FC69-3FA4-40DF-B3FF-E59FB73BA3C8}" srcOrd="10" destOrd="0" presId="urn:microsoft.com/office/officeart/2005/8/layout/StepDownProcess"/>
    <dgm:cxn modelId="{A2F7C397-285F-4B2D-96DD-44ECB20666E5}" type="presParOf" srcId="{C945FC69-3FA4-40DF-B3FF-E59FB73BA3C8}" destId="{D7875F68-3C24-4EED-8E48-61ED17A89E27}"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321F1-09B5-4237-BFF8-1E617AF9C969}">
      <dsp:nvSpPr>
        <dsp:cNvPr id="0" name=""/>
        <dsp:cNvSpPr/>
      </dsp:nvSpPr>
      <dsp:spPr>
        <a:xfrm>
          <a:off x="0" y="5136397"/>
          <a:ext cx="8128000" cy="533944"/>
        </a:xfrm>
        <a:prstGeom prst="leftRightRibbon">
          <a:avLst/>
        </a:prstGeom>
        <a:solidFill>
          <a:srgbClr val="B3081B"/>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25F04C50-0863-4C44-89FB-E311F8C91A97}">
      <dsp:nvSpPr>
        <dsp:cNvPr id="0" name=""/>
        <dsp:cNvSpPr/>
      </dsp:nvSpPr>
      <dsp:spPr>
        <a:xfrm>
          <a:off x="625166" y="5084251"/>
          <a:ext cx="2682239" cy="5206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lvl="0" algn="ctr" defTabSz="755650">
            <a:lnSpc>
              <a:spcPct val="90000"/>
            </a:lnSpc>
            <a:spcBef>
              <a:spcPct val="0"/>
            </a:spcBef>
            <a:spcAft>
              <a:spcPct val="35000"/>
            </a:spcAft>
          </a:pPr>
          <a:r>
            <a:rPr lang="en-US" sz="1700" kern="1200" dirty="0" smtClean="0"/>
            <a:t>Standard Chart of Accounts</a:t>
          </a:r>
          <a:endParaRPr lang="en-ZA" sz="1700" kern="1200" dirty="0"/>
        </a:p>
      </dsp:txBody>
      <dsp:txXfrm>
        <a:off x="625166" y="5084251"/>
        <a:ext cx="2682239" cy="520668"/>
      </dsp:txXfrm>
    </dsp:sp>
    <dsp:sp modelId="{562B64FF-248E-4B19-B46E-249AA20EE947}">
      <dsp:nvSpPr>
        <dsp:cNvPr id="0" name=""/>
        <dsp:cNvSpPr/>
      </dsp:nvSpPr>
      <dsp:spPr>
        <a:xfrm>
          <a:off x="4096412" y="5298697"/>
          <a:ext cx="3297889" cy="3806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lvl="0" algn="ctr" defTabSz="755650">
            <a:lnSpc>
              <a:spcPct val="90000"/>
            </a:lnSpc>
            <a:spcBef>
              <a:spcPct val="0"/>
            </a:spcBef>
            <a:spcAft>
              <a:spcPct val="35000"/>
            </a:spcAft>
          </a:pPr>
          <a:r>
            <a:rPr lang="en-ZA" sz="1700" kern="1200" dirty="0" smtClean="0"/>
            <a:t>Improved Service Delivery</a:t>
          </a:r>
          <a:endParaRPr lang="en-ZA" sz="1700" kern="1200" dirty="0"/>
        </a:p>
      </dsp:txBody>
      <dsp:txXfrm>
        <a:off x="4096412" y="5298697"/>
        <a:ext cx="3297889" cy="38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3011E-9A7B-4B7C-8370-3AD0E1BC9AAA}">
      <dsp:nvSpPr>
        <dsp:cNvPr id="0" name=""/>
        <dsp:cNvSpPr/>
      </dsp:nvSpPr>
      <dsp:spPr>
        <a:xfrm rot="5400000">
          <a:off x="1544148" y="695885"/>
          <a:ext cx="599001" cy="681942"/>
        </a:xfrm>
        <a:prstGeom prst="bentUpArrow">
          <a:avLst>
            <a:gd name="adj1" fmla="val 32840"/>
            <a:gd name="adj2" fmla="val 25000"/>
            <a:gd name="adj3" fmla="val 3578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9D8FE03-59CC-4E8B-8081-6A3E191251B6}">
      <dsp:nvSpPr>
        <dsp:cNvPr id="0" name=""/>
        <dsp:cNvSpPr/>
      </dsp:nvSpPr>
      <dsp:spPr>
        <a:xfrm>
          <a:off x="1385449" y="31880"/>
          <a:ext cx="1008366" cy="705823"/>
        </a:xfrm>
        <a:prstGeom prst="roundRect">
          <a:avLst>
            <a:gd name="adj" fmla="val 16670"/>
          </a:avLst>
        </a:prstGeom>
        <a:solidFill>
          <a:srgbClr val="B3081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IDP</a:t>
          </a:r>
          <a:endParaRPr lang="en-ZA" sz="1800" kern="1200" dirty="0"/>
        </a:p>
      </dsp:txBody>
      <dsp:txXfrm>
        <a:off x="1419911" y="66342"/>
        <a:ext cx="939442" cy="636899"/>
      </dsp:txXfrm>
    </dsp:sp>
    <dsp:sp modelId="{36434292-641A-48CE-9EDD-8E26A8996516}">
      <dsp:nvSpPr>
        <dsp:cNvPr id="0" name=""/>
        <dsp:cNvSpPr/>
      </dsp:nvSpPr>
      <dsp:spPr>
        <a:xfrm rot="10800000" flipH="1" flipV="1">
          <a:off x="2378528" y="100642"/>
          <a:ext cx="3653299" cy="549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5 Year Strategy </a:t>
          </a:r>
          <a:endParaRPr lang="en-ZA" sz="1600" kern="1200" dirty="0"/>
        </a:p>
      </dsp:txBody>
      <dsp:txXfrm rot="-10800000">
        <a:off x="2378528" y="100642"/>
        <a:ext cx="3653299" cy="549683"/>
      </dsp:txXfrm>
    </dsp:sp>
    <dsp:sp modelId="{6AF82765-213A-4E3A-9475-2B73A98356EA}">
      <dsp:nvSpPr>
        <dsp:cNvPr id="0" name=""/>
        <dsp:cNvSpPr/>
      </dsp:nvSpPr>
      <dsp:spPr>
        <a:xfrm rot="5400000">
          <a:off x="2846143" y="1488758"/>
          <a:ext cx="599001" cy="681942"/>
        </a:xfrm>
        <a:prstGeom prst="bentUpArrow">
          <a:avLst>
            <a:gd name="adj1" fmla="val 32840"/>
            <a:gd name="adj2" fmla="val 25000"/>
            <a:gd name="adj3" fmla="val 3578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BE53BB0-4853-4C46-ADBC-64D6281E5B77}">
      <dsp:nvSpPr>
        <dsp:cNvPr id="0" name=""/>
        <dsp:cNvSpPr/>
      </dsp:nvSpPr>
      <dsp:spPr>
        <a:xfrm>
          <a:off x="2687444" y="824753"/>
          <a:ext cx="1008366" cy="705823"/>
        </a:xfrm>
        <a:prstGeom prst="roundRect">
          <a:avLst>
            <a:gd name="adj" fmla="val 16670"/>
          </a:avLst>
        </a:prstGeom>
        <a:solidFill>
          <a:srgbClr val="FF000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Budget</a:t>
          </a:r>
          <a:endParaRPr lang="en-ZA" sz="1800" kern="1200" dirty="0"/>
        </a:p>
      </dsp:txBody>
      <dsp:txXfrm>
        <a:off x="2721906" y="859215"/>
        <a:ext cx="939442" cy="636899"/>
      </dsp:txXfrm>
    </dsp:sp>
    <dsp:sp modelId="{A2428007-73A3-45E0-86C2-ADB0EC30E620}">
      <dsp:nvSpPr>
        <dsp:cNvPr id="0" name=""/>
        <dsp:cNvSpPr/>
      </dsp:nvSpPr>
      <dsp:spPr>
        <a:xfrm>
          <a:off x="3750642" y="923845"/>
          <a:ext cx="1777112" cy="57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3 Year Budget</a:t>
          </a:r>
          <a:endParaRPr lang="en-ZA" sz="1600" kern="1200" dirty="0"/>
        </a:p>
      </dsp:txBody>
      <dsp:txXfrm>
        <a:off x="3750642" y="923845"/>
        <a:ext cx="1777112" cy="570477"/>
      </dsp:txXfrm>
    </dsp:sp>
    <dsp:sp modelId="{94480564-2BF5-457C-BE58-55C3D17CB641}">
      <dsp:nvSpPr>
        <dsp:cNvPr id="0" name=""/>
        <dsp:cNvSpPr/>
      </dsp:nvSpPr>
      <dsp:spPr>
        <a:xfrm rot="5400000">
          <a:off x="4599727" y="2281631"/>
          <a:ext cx="599001" cy="681942"/>
        </a:xfrm>
        <a:prstGeom prst="bentUpArrow">
          <a:avLst>
            <a:gd name="adj1" fmla="val 32840"/>
            <a:gd name="adj2" fmla="val 25000"/>
            <a:gd name="adj3" fmla="val 35780"/>
          </a:avLst>
        </a:prstGeom>
        <a:solidFill>
          <a:srgbClr val="B3081B"/>
        </a:soli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8713CF9-1343-4DAF-87D7-09225D30D58B}">
      <dsp:nvSpPr>
        <dsp:cNvPr id="0" name=""/>
        <dsp:cNvSpPr/>
      </dsp:nvSpPr>
      <dsp:spPr>
        <a:xfrm>
          <a:off x="4441028" y="1617626"/>
          <a:ext cx="1008366" cy="705823"/>
        </a:xfrm>
        <a:prstGeom prst="roundRect">
          <a:avLst>
            <a:gd name="adj" fmla="val 16670"/>
          </a:avLst>
        </a:prstGeom>
        <a:solidFill>
          <a:srgbClr val="B3081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SDBIP</a:t>
          </a:r>
          <a:endParaRPr lang="en-ZA" sz="1800" kern="1200" dirty="0"/>
        </a:p>
      </dsp:txBody>
      <dsp:txXfrm>
        <a:off x="4475490" y="1652088"/>
        <a:ext cx="939442" cy="636899"/>
      </dsp:txXfrm>
    </dsp:sp>
    <dsp:sp modelId="{E01BB5FA-5274-4422-A552-76EB8342212F}">
      <dsp:nvSpPr>
        <dsp:cNvPr id="0" name=""/>
        <dsp:cNvSpPr/>
      </dsp:nvSpPr>
      <dsp:spPr>
        <a:xfrm>
          <a:off x="5447256" y="1649088"/>
          <a:ext cx="1286269" cy="57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Annual Plan to Implement</a:t>
          </a:r>
          <a:endParaRPr lang="en-ZA" sz="1600" kern="1200" dirty="0"/>
        </a:p>
      </dsp:txBody>
      <dsp:txXfrm>
        <a:off x="5447256" y="1649088"/>
        <a:ext cx="1286269" cy="570477"/>
      </dsp:txXfrm>
    </dsp:sp>
    <dsp:sp modelId="{02513FAF-0156-4D0B-8A5F-646EF71150D9}">
      <dsp:nvSpPr>
        <dsp:cNvPr id="0" name=""/>
        <dsp:cNvSpPr/>
      </dsp:nvSpPr>
      <dsp:spPr>
        <a:xfrm rot="5400000">
          <a:off x="6353311" y="3074504"/>
          <a:ext cx="599001" cy="681942"/>
        </a:xfrm>
        <a:prstGeom prst="bentUpArrow">
          <a:avLst>
            <a:gd name="adj1" fmla="val 32840"/>
            <a:gd name="adj2" fmla="val 25000"/>
            <a:gd name="adj3" fmla="val 3578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11A1399-115B-48A0-8A7B-A7D7355CB6DF}">
      <dsp:nvSpPr>
        <dsp:cNvPr id="0" name=""/>
        <dsp:cNvSpPr/>
      </dsp:nvSpPr>
      <dsp:spPr>
        <a:xfrm>
          <a:off x="6194612" y="2410499"/>
          <a:ext cx="1008366" cy="705823"/>
        </a:xfrm>
        <a:prstGeom prst="roundRect">
          <a:avLst>
            <a:gd name="adj" fmla="val 1667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IYR</a:t>
          </a:r>
          <a:endParaRPr lang="en-ZA" sz="1800" kern="1200" dirty="0"/>
        </a:p>
      </dsp:txBody>
      <dsp:txXfrm>
        <a:off x="6229074" y="2444961"/>
        <a:ext cx="939442" cy="636899"/>
      </dsp:txXfrm>
    </dsp:sp>
    <dsp:sp modelId="{B6366C6A-AB8F-45CA-84C0-685622FD2D3C}">
      <dsp:nvSpPr>
        <dsp:cNvPr id="0" name=""/>
        <dsp:cNvSpPr/>
      </dsp:nvSpPr>
      <dsp:spPr>
        <a:xfrm>
          <a:off x="7213748" y="2509591"/>
          <a:ext cx="1777112" cy="57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Monitoring</a:t>
          </a:r>
          <a:endParaRPr lang="en-ZA" sz="1600" kern="1200" dirty="0"/>
        </a:p>
      </dsp:txBody>
      <dsp:txXfrm>
        <a:off x="7213748" y="2509591"/>
        <a:ext cx="1777112" cy="570477"/>
      </dsp:txXfrm>
    </dsp:sp>
    <dsp:sp modelId="{13D9C41F-DCFD-4C28-9098-1A622DB97043}">
      <dsp:nvSpPr>
        <dsp:cNvPr id="0" name=""/>
        <dsp:cNvSpPr/>
      </dsp:nvSpPr>
      <dsp:spPr>
        <a:xfrm rot="5400000">
          <a:off x="8106895" y="3779252"/>
          <a:ext cx="599001" cy="681942"/>
        </a:xfrm>
        <a:prstGeom prst="bentUpArrow">
          <a:avLst>
            <a:gd name="adj1" fmla="val 32840"/>
            <a:gd name="adj2" fmla="val 25000"/>
            <a:gd name="adj3" fmla="val 35780"/>
          </a:avLst>
        </a:prstGeom>
        <a:solidFill>
          <a:srgbClr val="B3081B"/>
        </a:soli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E41EB3A-5FA2-45FD-B376-6DE13C99A242}">
      <dsp:nvSpPr>
        <dsp:cNvPr id="0" name=""/>
        <dsp:cNvSpPr/>
      </dsp:nvSpPr>
      <dsp:spPr>
        <a:xfrm>
          <a:off x="7948195" y="3203372"/>
          <a:ext cx="1008366" cy="705823"/>
        </a:xfrm>
        <a:prstGeom prst="roundRect">
          <a:avLst>
            <a:gd name="adj" fmla="val 16670"/>
          </a:avLst>
        </a:prstGeom>
        <a:solidFill>
          <a:srgbClr val="B3081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AFS</a:t>
          </a:r>
          <a:endParaRPr lang="en-ZA" sz="1800" kern="1200" dirty="0"/>
        </a:p>
      </dsp:txBody>
      <dsp:txXfrm>
        <a:off x="7982657" y="3237834"/>
        <a:ext cx="939442" cy="636899"/>
      </dsp:txXfrm>
    </dsp:sp>
    <dsp:sp modelId="{E7FD52BA-DCF8-4B28-ADD2-BC8C86CB98E1}">
      <dsp:nvSpPr>
        <dsp:cNvPr id="0" name=""/>
        <dsp:cNvSpPr/>
      </dsp:nvSpPr>
      <dsp:spPr>
        <a:xfrm>
          <a:off x="8950046" y="3242780"/>
          <a:ext cx="1899985" cy="57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Oversight</a:t>
          </a:r>
          <a:endParaRPr lang="en-ZA" sz="1100" kern="1200" dirty="0"/>
        </a:p>
      </dsp:txBody>
      <dsp:txXfrm>
        <a:off x="8950046" y="3242780"/>
        <a:ext cx="1899985" cy="570477"/>
      </dsp:txXfrm>
    </dsp:sp>
    <dsp:sp modelId="{D7875F68-3C24-4EED-8E48-61ED17A89E27}">
      <dsp:nvSpPr>
        <dsp:cNvPr id="0" name=""/>
        <dsp:cNvSpPr/>
      </dsp:nvSpPr>
      <dsp:spPr>
        <a:xfrm>
          <a:off x="9701779" y="3996244"/>
          <a:ext cx="1008366" cy="705823"/>
        </a:xfrm>
        <a:prstGeom prst="roundRect">
          <a:avLst>
            <a:gd name="adj" fmla="val 1667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Annual Report</a:t>
          </a:r>
          <a:endParaRPr lang="en-ZA" sz="1800" kern="1200" dirty="0"/>
        </a:p>
      </dsp:txBody>
      <dsp:txXfrm>
        <a:off x="9736241" y="4030706"/>
        <a:ext cx="939442" cy="636899"/>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42765-C634-4FFB-B99A-0E520B523087}" type="datetimeFigureOut">
              <a:rPr lang="en-ZA" smtClean="0"/>
              <a:t>2015-06-22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B0FD1-89EF-4322-8F85-42BA7FD155CC}" type="slidenum">
              <a:rPr lang="en-ZA" smtClean="0"/>
              <a:t>‹#›</a:t>
            </a:fld>
            <a:endParaRPr lang="en-ZA"/>
          </a:p>
        </p:txBody>
      </p:sp>
    </p:spTree>
    <p:extLst>
      <p:ext uri="{BB962C8B-B14F-4D97-AF65-F5344CB8AC3E}">
        <p14:creationId xmlns:p14="http://schemas.microsoft.com/office/powerpoint/2010/main" val="220414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989450-1F83-4ACD-A0F5-3E81A73117FC}" type="slidenum">
              <a:rPr lang="en-US">
                <a:solidFill>
                  <a:prstClr val="black"/>
                </a:solidFill>
              </a:rPr>
              <a:pPr>
                <a:defRPr/>
              </a:pPr>
              <a:t>1</a:t>
            </a:fld>
            <a:endParaRPr lang="en-US" dirty="0">
              <a:solidFill>
                <a:prstClr val="black"/>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27590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6D03A-D037-488F-B761-CDA61856BD22}" type="slidenum">
              <a:rPr lang="en-ZA" smtClean="0">
                <a:solidFill>
                  <a:prstClr val="black"/>
                </a:solidFill>
              </a:rPr>
              <a:pPr/>
              <a:t>10</a:t>
            </a:fld>
            <a:endParaRPr lang="en-ZA">
              <a:solidFill>
                <a:prstClr val="black"/>
              </a:solidFill>
            </a:endParaRPr>
          </a:p>
        </p:txBody>
      </p:sp>
    </p:spTree>
    <p:extLst>
      <p:ext uri="{BB962C8B-B14F-4D97-AF65-F5344CB8AC3E}">
        <p14:creationId xmlns:p14="http://schemas.microsoft.com/office/powerpoint/2010/main" val="79803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a:xfrm>
            <a:off x="8737600" y="6248400"/>
            <a:ext cx="2540000" cy="457200"/>
          </a:xfrm>
        </p:spPr>
        <p:txBody>
          <a:bodyPr/>
          <a:lstStyle>
            <a:lvl1pPr fontAlgn="auto">
              <a:spcBef>
                <a:spcPts val="0"/>
              </a:spcBef>
              <a:spcAft>
                <a:spcPts val="0"/>
              </a:spcAft>
              <a:defRPr sz="1400" b="0">
                <a:solidFill>
                  <a:srgbClr val="000000"/>
                </a:solidFill>
                <a:latin typeface="+mn-lt"/>
              </a:defRPr>
            </a:lvl1pPr>
          </a:lstStyle>
          <a:p>
            <a:pPr>
              <a:defRPr/>
            </a:pPr>
            <a:fld id="{7AA422C9-5125-4758-8DA3-4A8E9C026202}" type="slidenum">
              <a:rPr lang="en-US"/>
              <a:pPr>
                <a:defRPr/>
              </a:pPr>
              <a:t>‹#›</a:t>
            </a:fld>
            <a:endParaRPr lang="en-US" dirty="0"/>
          </a:p>
        </p:txBody>
      </p:sp>
    </p:spTree>
    <p:extLst>
      <p:ext uri="{BB962C8B-B14F-4D97-AF65-F5344CB8AC3E}">
        <p14:creationId xmlns:p14="http://schemas.microsoft.com/office/powerpoint/2010/main" val="175606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5536ED3-8BAC-4AF1-98A3-FDB0AE8F0656}"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0002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
            <a:ext cx="29210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200" y="76200"/>
            <a:ext cx="855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667E6D5-A5B7-4229-BB98-503888FCD196}"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86993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p:spPr>
        <p:txBody>
          <a:bodyPr/>
          <a:lstStyle>
            <a:lvl1pPr fontAlgn="auto">
              <a:spcBef>
                <a:spcPts val="0"/>
              </a:spcBef>
              <a:spcAft>
                <a:spcPts val="0"/>
              </a:spcAft>
              <a:defRPr sz="1400" b="0">
                <a:solidFill>
                  <a:srgbClr val="000000"/>
                </a:solidFill>
                <a:latin typeface="+mn-lt"/>
              </a:defRPr>
            </a:lvl1pPr>
          </a:lstStyle>
          <a:p>
            <a:pPr>
              <a:defRPr/>
            </a:pPr>
            <a:fld id="{7AA422C9-5125-4758-8DA3-4A8E9C026202}" type="slidenum">
              <a:rPr lang="en-US"/>
              <a:pPr>
                <a:defRPr/>
              </a:pPr>
              <a:t>‹#›</a:t>
            </a:fld>
            <a:endParaRPr lang="en-US"/>
          </a:p>
        </p:txBody>
      </p:sp>
    </p:spTree>
    <p:extLst>
      <p:ext uri="{BB962C8B-B14F-4D97-AF65-F5344CB8AC3E}">
        <p14:creationId xmlns:p14="http://schemas.microsoft.com/office/powerpoint/2010/main" val="103565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DCFD498-E02A-40FB-9354-3A3C338B5B3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0449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7453423-E098-4E58-B039-FB90F7EE39C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85695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68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E51E28B-B25D-4242-9891-B092890E81D5}"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68681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99439C8D-7F72-4542-80C4-FFAE08591DB3}"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45423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51113D2B-0EC4-49B6-B428-D97720E9265B}"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501393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A5ED0D8A-7B73-4A19-8E28-771DE770920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541474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23A803F-7D1E-4394-94DC-0C80DC8EE57E}"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50546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DCFD498-E02A-40FB-9354-3A3C338B5B31}"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298106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D455C16-AC42-47B9-9E8B-0DBE4828EA93}"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543563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5536ED3-8BAC-4AF1-98A3-FDB0AE8F0656}"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997188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
            <a:ext cx="29210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200" y="76200"/>
            <a:ext cx="855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667E6D5-A5B7-4229-BB98-503888FCD196}"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44727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7453423-E098-4E58-B039-FB90F7EE39C1}"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28902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68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E51E28B-B25D-4242-9891-B092890E81D5}"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93273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99439C8D-7F72-4542-80C4-FFAE08591DB3}"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92868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51113D2B-0EC4-49B6-B428-D97720E9265B}"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99417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A5ED0D8A-7B73-4A19-8E28-771DE770920D}"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429241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23A803F-7D1E-4394-94DC-0C80DC8EE57E}"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94325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D455C16-AC42-47B9-9E8B-0DBE4828EA93}" type="slidenum">
              <a:rPr lang="en-US"/>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57428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cstate="print"/>
          <a:srcRect/>
          <a:stretch>
            <a:fillRect/>
          </a:stretch>
        </p:blipFill>
        <p:spPr bwMode="auto">
          <a:xfrm>
            <a:off x="0" y="5961064"/>
            <a:ext cx="12192000" cy="896937"/>
          </a:xfrm>
          <a:prstGeom prst="rect">
            <a:avLst/>
          </a:prstGeom>
          <a:noFill/>
          <a:ln w="9525">
            <a:noFill/>
            <a:miter lim="800000"/>
            <a:headEnd/>
            <a:tailEnd/>
          </a:ln>
        </p:spPr>
      </p:pic>
      <p:pic>
        <p:nvPicPr>
          <p:cNvPr id="2051" name="Picture 9" descr="Powerpoint Presentation T Banner"/>
          <p:cNvPicPr>
            <a:picLocks noChangeAspect="1" noChangeArrowheads="1"/>
          </p:cNvPicPr>
          <p:nvPr userDrawn="1"/>
        </p:nvPicPr>
        <p:blipFill>
          <a:blip r:embed="rId14" cstate="print"/>
          <a:srcRect/>
          <a:stretch>
            <a:fillRect/>
          </a:stretch>
        </p:blipFill>
        <p:spPr bwMode="auto">
          <a:xfrm>
            <a:off x="-21167" y="0"/>
            <a:ext cx="12236451" cy="1143000"/>
          </a:xfrm>
          <a:prstGeom prst="rect">
            <a:avLst/>
          </a:prstGeom>
          <a:noFill/>
          <a:ln w="9525">
            <a:noFill/>
            <a:miter lim="800000"/>
            <a:headEnd/>
            <a:tailEnd/>
          </a:ln>
        </p:spPr>
      </p:pic>
      <p:sp>
        <p:nvSpPr>
          <p:cNvPr id="2052" name="Rectangle 2"/>
          <p:cNvSpPr>
            <a:spLocks noGrp="1" noChangeArrowheads="1"/>
          </p:cNvSpPr>
          <p:nvPr>
            <p:ph type="title"/>
          </p:nvPr>
        </p:nvSpPr>
        <p:spPr bwMode="auto">
          <a:xfrm>
            <a:off x="203200" y="76200"/>
            <a:ext cx="1036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203200" y="1295400"/>
            <a:ext cx="11684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fontAlgn="base">
              <a:spcBef>
                <a:spcPct val="0"/>
              </a:spcBef>
              <a:spcAft>
                <a:spcPct val="0"/>
              </a:spcAft>
              <a:defRPr/>
            </a:pPr>
            <a:endParaRPr lang="en-US" dirty="0"/>
          </a:p>
        </p:txBody>
      </p:sp>
      <p:sp>
        <p:nvSpPr>
          <p:cNvPr id="51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fontAlgn="base">
              <a:spcBef>
                <a:spcPct val="0"/>
              </a:spcBef>
              <a:spcAft>
                <a:spcPct val="0"/>
              </a:spcAft>
              <a:defRPr/>
            </a:pPr>
            <a:endParaRPr lang="en-US" dirty="0"/>
          </a:p>
        </p:txBody>
      </p:sp>
      <p:sp>
        <p:nvSpPr>
          <p:cNvPr id="5126" name="Rectangle 6"/>
          <p:cNvSpPr>
            <a:spLocks noGrp="1" noChangeArrowheads="1"/>
          </p:cNvSpPr>
          <p:nvPr>
            <p:ph type="sldNum" sz="quarter" idx="4"/>
          </p:nvPr>
        </p:nvSpPr>
        <p:spPr bwMode="auto">
          <a:xfrm>
            <a:off x="9245600"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fontAlgn="base">
              <a:spcBef>
                <a:spcPct val="0"/>
              </a:spcBef>
              <a:spcAft>
                <a:spcPct val="0"/>
              </a:spcAft>
              <a:defRPr/>
            </a:pPr>
            <a:fld id="{DA53BD57-C497-4D78-BF7E-ADB9D0578CB8}" type="slidenum">
              <a:rPr lang="en-US"/>
              <a:pPr fontAlgn="base">
                <a:spcBef>
                  <a:spcPct val="0"/>
                </a:spcBef>
                <a:spcAft>
                  <a:spcPct val="0"/>
                </a:spcAft>
                <a:defRPr/>
              </a:pPr>
              <a:t>‹#›</a:t>
            </a:fld>
            <a:endParaRPr lang="en-US" sz="1400" dirty="0"/>
          </a:p>
        </p:txBody>
      </p:sp>
    </p:spTree>
    <p:extLst>
      <p:ext uri="{BB962C8B-B14F-4D97-AF65-F5344CB8AC3E}">
        <p14:creationId xmlns:p14="http://schemas.microsoft.com/office/powerpoint/2010/main" val="1879195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cstate="print"/>
          <a:srcRect/>
          <a:stretch>
            <a:fillRect/>
          </a:stretch>
        </p:blipFill>
        <p:spPr bwMode="auto">
          <a:xfrm>
            <a:off x="0" y="5961064"/>
            <a:ext cx="12192000" cy="896937"/>
          </a:xfrm>
          <a:prstGeom prst="rect">
            <a:avLst/>
          </a:prstGeom>
          <a:noFill/>
          <a:ln w="9525">
            <a:noFill/>
            <a:miter lim="800000"/>
            <a:headEnd/>
            <a:tailEnd/>
          </a:ln>
        </p:spPr>
      </p:pic>
      <p:pic>
        <p:nvPicPr>
          <p:cNvPr id="2051" name="Picture 9" descr="Powerpoint Presentation T Banner"/>
          <p:cNvPicPr>
            <a:picLocks noChangeAspect="1" noChangeArrowheads="1"/>
          </p:cNvPicPr>
          <p:nvPr userDrawn="1"/>
        </p:nvPicPr>
        <p:blipFill>
          <a:blip r:embed="rId14" cstate="print"/>
          <a:srcRect/>
          <a:stretch>
            <a:fillRect/>
          </a:stretch>
        </p:blipFill>
        <p:spPr bwMode="auto">
          <a:xfrm>
            <a:off x="-21167" y="0"/>
            <a:ext cx="12236451" cy="1143000"/>
          </a:xfrm>
          <a:prstGeom prst="rect">
            <a:avLst/>
          </a:prstGeom>
          <a:noFill/>
          <a:ln w="9525">
            <a:noFill/>
            <a:miter lim="800000"/>
            <a:headEnd/>
            <a:tailEnd/>
          </a:ln>
        </p:spPr>
      </p:pic>
      <p:sp>
        <p:nvSpPr>
          <p:cNvPr id="2052" name="Rectangle 2"/>
          <p:cNvSpPr>
            <a:spLocks noGrp="1" noChangeArrowheads="1"/>
          </p:cNvSpPr>
          <p:nvPr>
            <p:ph type="title"/>
          </p:nvPr>
        </p:nvSpPr>
        <p:spPr bwMode="auto">
          <a:xfrm>
            <a:off x="203200" y="76200"/>
            <a:ext cx="1036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203200" y="1295400"/>
            <a:ext cx="11684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fontAlgn="base">
              <a:spcBef>
                <a:spcPct val="0"/>
              </a:spcBef>
              <a:spcAft>
                <a:spcPct val="0"/>
              </a:spcAft>
              <a:defRPr/>
            </a:pPr>
            <a:endParaRPr lang="en-US"/>
          </a:p>
        </p:txBody>
      </p:sp>
      <p:sp>
        <p:nvSpPr>
          <p:cNvPr id="51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fontAlgn="base">
              <a:spcBef>
                <a:spcPct val="0"/>
              </a:spcBef>
              <a:spcAft>
                <a:spcPct val="0"/>
              </a:spcAft>
              <a:defRPr/>
            </a:pPr>
            <a:endParaRPr lang="en-US"/>
          </a:p>
        </p:txBody>
      </p:sp>
      <p:sp>
        <p:nvSpPr>
          <p:cNvPr id="5126" name="Rectangle 6"/>
          <p:cNvSpPr>
            <a:spLocks noGrp="1" noChangeArrowheads="1"/>
          </p:cNvSpPr>
          <p:nvPr>
            <p:ph type="sldNum" sz="quarter" idx="4"/>
          </p:nvPr>
        </p:nvSpPr>
        <p:spPr bwMode="auto">
          <a:xfrm>
            <a:off x="9245600"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fontAlgn="base">
              <a:spcBef>
                <a:spcPct val="0"/>
              </a:spcBef>
              <a:spcAft>
                <a:spcPct val="0"/>
              </a:spcAft>
              <a:defRPr/>
            </a:pPr>
            <a:fld id="{DA53BD57-C497-4D78-BF7E-ADB9D0578CB8}" type="slidenum">
              <a:rPr lang="en-US"/>
              <a:pPr fontAlgn="base">
                <a:spcBef>
                  <a:spcPct val="0"/>
                </a:spcBef>
                <a:spcAft>
                  <a:spcPct val="0"/>
                </a:spcAft>
                <a:defRPr/>
              </a:pPr>
              <a:t>‹#›</a:t>
            </a:fld>
            <a:endParaRPr lang="en-US" sz="1400"/>
          </a:p>
        </p:txBody>
      </p:sp>
    </p:spTree>
    <p:extLst>
      <p:ext uri="{BB962C8B-B14F-4D97-AF65-F5344CB8AC3E}">
        <p14:creationId xmlns:p14="http://schemas.microsoft.com/office/powerpoint/2010/main" val="295598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cstate="print"/>
          <a:srcRect/>
          <a:stretch>
            <a:fillRect/>
          </a:stretch>
        </p:blipFill>
        <p:spPr bwMode="auto">
          <a:xfrm>
            <a:off x="0" y="0"/>
            <a:ext cx="12735612" cy="6891338"/>
          </a:xfrm>
          <a:prstGeom prst="rect">
            <a:avLst/>
          </a:prstGeom>
          <a:noFill/>
          <a:ln w="9525">
            <a:noFill/>
            <a:miter lim="800000"/>
            <a:headEnd/>
            <a:tailEnd/>
          </a:ln>
        </p:spPr>
      </p:pic>
      <p:sp>
        <p:nvSpPr>
          <p:cNvPr id="11267" name="Rectangle 12"/>
          <p:cNvSpPr>
            <a:spLocks noGrp="1" noChangeArrowheads="1"/>
          </p:cNvSpPr>
          <p:nvPr>
            <p:ph type="ctrTitle" idx="4294967295"/>
          </p:nvPr>
        </p:nvSpPr>
        <p:spPr>
          <a:xfrm>
            <a:off x="1524000" y="0"/>
            <a:ext cx="9144000" cy="4005064"/>
          </a:xfrm>
        </p:spPr>
        <p:txBody>
          <a:bodyPr rtlCol="0">
            <a:normAutofit fontScale="90000"/>
          </a:bodyPr>
          <a:lstStyle/>
          <a:p>
            <a:pPr algn="ctr"/>
            <a:r>
              <a:rPr lang="en-US" sz="3400" dirty="0" smtClean="0">
                <a:latin typeface="Arial Bold" pitchFamily="1" charset="0"/>
                <a:ea typeface="Osaka" pitchFamily="1" charset="-128"/>
              </a:rPr>
              <a:t/>
            </a:r>
            <a:br>
              <a:rPr lang="en-US" sz="3400" dirty="0" smtClean="0">
                <a:latin typeface="Arial Bold" pitchFamily="1" charset="0"/>
                <a:ea typeface="Osaka" pitchFamily="1" charset="-128"/>
              </a:rPr>
            </a:br>
            <a:r>
              <a:rPr lang="en-US" sz="3400" dirty="0" smtClean="0">
                <a:latin typeface="Arial Bold" pitchFamily="1" charset="0"/>
                <a:ea typeface="Osaka" pitchFamily="1" charset="-128"/>
              </a:rPr>
              <a:t/>
            </a:r>
            <a:br>
              <a:rPr lang="en-US" sz="3400" dirty="0" smtClean="0">
                <a:latin typeface="Arial Bold" pitchFamily="1" charset="0"/>
                <a:ea typeface="Osaka" pitchFamily="1" charset="-128"/>
              </a:rPr>
            </a:br>
            <a:r>
              <a:rPr lang="en-ZA" sz="4000" dirty="0" smtClean="0">
                <a:latin typeface="Arial Bold" pitchFamily="34" charset="0"/>
                <a:ea typeface="Osaka"/>
              </a:rPr>
              <a:t/>
            </a:r>
            <a:br>
              <a:rPr lang="en-ZA" sz="4000" dirty="0" smtClean="0">
                <a:latin typeface="Arial Bold" pitchFamily="34" charset="0"/>
                <a:ea typeface="Osaka"/>
              </a:rPr>
            </a:br>
            <a:r>
              <a:rPr lang="en-ZA" sz="4000" dirty="0" smtClean="0">
                <a:latin typeface="Arial Bold" pitchFamily="34" charset="0"/>
                <a:ea typeface="Osaka"/>
              </a:rPr>
              <a:t/>
            </a:r>
            <a:br>
              <a:rPr lang="en-ZA" sz="4000" dirty="0" smtClean="0">
                <a:latin typeface="Arial Bold" pitchFamily="34" charset="0"/>
                <a:ea typeface="Osaka"/>
              </a:rPr>
            </a:br>
            <a:r>
              <a:rPr lang="en-ZA" sz="4000" dirty="0" smtClean="0">
                <a:latin typeface="Arial Bold" pitchFamily="34" charset="0"/>
                <a:ea typeface="Osaka"/>
              </a:rPr>
              <a:t/>
            </a:r>
            <a:br>
              <a:rPr lang="en-ZA" sz="4000" dirty="0" smtClean="0">
                <a:latin typeface="Arial Bold" pitchFamily="34" charset="0"/>
                <a:ea typeface="Osaka"/>
              </a:rPr>
            </a:br>
            <a:r>
              <a:rPr lang="en-ZA" sz="4000" dirty="0" err="1" smtClean="0">
                <a:latin typeface="Arial Bold" pitchFamily="34" charset="0"/>
                <a:ea typeface="Osaka"/>
              </a:rPr>
              <a:t>mSCOA</a:t>
            </a:r>
            <a:r>
              <a:rPr lang="en-ZA" sz="4000" dirty="0" smtClean="0">
                <a:latin typeface="Arial Bold" pitchFamily="34" charset="0"/>
                <a:ea typeface="Osaka"/>
              </a:rPr>
              <a:t> </a:t>
            </a:r>
            <a:r>
              <a:rPr lang="en-ZA" sz="3600" dirty="0" smtClean="0">
                <a:latin typeface="Arial Bold" pitchFamily="34" charset="0"/>
                <a:ea typeface="Osaka"/>
              </a:rPr>
              <a:t>ICF</a:t>
            </a:r>
            <a:br>
              <a:rPr lang="en-ZA" sz="3600" dirty="0" smtClean="0">
                <a:latin typeface="Arial Bold" pitchFamily="34" charset="0"/>
                <a:ea typeface="Osaka"/>
              </a:rPr>
            </a:br>
            <a:r>
              <a:rPr lang="en-ZA" sz="3300" dirty="0" smtClean="0">
                <a:latin typeface="Arial Bold" pitchFamily="34" charset="0"/>
                <a:ea typeface="Osaka"/>
              </a:rPr>
              <a:t/>
            </a:r>
            <a:br>
              <a:rPr lang="en-ZA" sz="3300" dirty="0" smtClean="0">
                <a:latin typeface="Arial Bold" pitchFamily="34" charset="0"/>
                <a:ea typeface="Osaka"/>
              </a:rPr>
            </a:br>
            <a:r>
              <a:rPr lang="en-ZA" sz="3300" dirty="0" smtClean="0">
                <a:latin typeface="Arial Bold" pitchFamily="34" charset="0"/>
                <a:ea typeface="Osaka"/>
              </a:rPr>
              <a:t>Financial applications and progress in hosting the classification framework – System functionality</a:t>
            </a:r>
            <a:r>
              <a:rPr lang="en-ZA" sz="3300" dirty="0" smtClean="0">
                <a:latin typeface="Arial Bold" pitchFamily="34" charset="0"/>
                <a:ea typeface="Osaka"/>
              </a:rPr>
              <a:t/>
            </a:r>
            <a:br>
              <a:rPr lang="en-ZA" sz="3300" dirty="0" smtClean="0">
                <a:latin typeface="Arial Bold" pitchFamily="34" charset="0"/>
                <a:ea typeface="Osaka"/>
              </a:rPr>
            </a:br>
            <a:r>
              <a:rPr lang="en-ZA" sz="3300" dirty="0" smtClean="0">
                <a:latin typeface="Arial Bold" pitchFamily="34" charset="0"/>
                <a:ea typeface="Osaka"/>
              </a:rPr>
              <a:t/>
            </a:r>
            <a:br>
              <a:rPr lang="en-ZA" sz="3300" dirty="0" smtClean="0">
                <a:latin typeface="Arial Bold" pitchFamily="34" charset="0"/>
                <a:ea typeface="Osaka"/>
              </a:rPr>
            </a:br>
            <a:r>
              <a:rPr lang="en-ZA" sz="3300" dirty="0">
                <a:latin typeface="Arial Bold" pitchFamily="34" charset="0"/>
                <a:ea typeface="Osaka"/>
              </a:rPr>
              <a:t/>
            </a:r>
            <a:br>
              <a:rPr lang="en-ZA" sz="3300" dirty="0">
                <a:latin typeface="Arial Bold" pitchFamily="34" charset="0"/>
                <a:ea typeface="Osaka"/>
              </a:rPr>
            </a:br>
            <a:r>
              <a:rPr lang="en-ZA" sz="4000" dirty="0">
                <a:latin typeface="Arial Bold" pitchFamily="34" charset="0"/>
                <a:ea typeface="Osaka"/>
              </a:rPr>
              <a:t/>
            </a:r>
            <a:br>
              <a:rPr lang="en-ZA" sz="4000" dirty="0">
                <a:latin typeface="Arial Bold" pitchFamily="34" charset="0"/>
                <a:ea typeface="Osaka"/>
              </a:rPr>
            </a:br>
            <a:endParaRPr lang="en-US" sz="2800" b="1" i="1" dirty="0">
              <a:latin typeface="Arial Bold" pitchFamily="1" charset="0"/>
              <a:ea typeface="Osaka" pitchFamily="1" charset="-128"/>
            </a:endParaRPr>
          </a:p>
        </p:txBody>
      </p:sp>
      <p:sp>
        <p:nvSpPr>
          <p:cNvPr id="14340" name="Rectangle 14"/>
          <p:cNvSpPr>
            <a:spLocks noChangeArrowheads="1"/>
          </p:cNvSpPr>
          <p:nvPr/>
        </p:nvSpPr>
        <p:spPr bwMode="auto">
          <a:xfrm>
            <a:off x="3885105" y="4914216"/>
            <a:ext cx="8689975" cy="304800"/>
          </a:xfrm>
          <a:prstGeom prst="rect">
            <a:avLst/>
          </a:prstGeom>
          <a:noFill/>
          <a:ln w="9525">
            <a:noFill/>
            <a:miter lim="800000"/>
            <a:headEnd/>
            <a:tailEnd/>
          </a:ln>
        </p:spPr>
        <p:txBody>
          <a:bodyPr/>
          <a:lstStyle/>
          <a:p>
            <a:pPr algn="r" fontAlgn="base">
              <a:spcBef>
                <a:spcPct val="20000"/>
              </a:spcBef>
              <a:spcAft>
                <a:spcPct val="0"/>
              </a:spcAft>
            </a:pPr>
            <a:r>
              <a:rPr lang="en-US" sz="1400" b="1" dirty="0">
                <a:solidFill>
                  <a:prstClr val="white"/>
                </a:solidFill>
                <a:ea typeface="Osaka"/>
                <a:cs typeface="Osaka"/>
              </a:rPr>
              <a:t>Presented by National Treasury: Chief Directorate Local Government Budget </a:t>
            </a:r>
            <a:r>
              <a:rPr lang="en-US" sz="1400" b="1" dirty="0" smtClean="0">
                <a:solidFill>
                  <a:prstClr val="white"/>
                </a:solidFill>
                <a:ea typeface="Osaka"/>
                <a:cs typeface="Osaka"/>
              </a:rPr>
              <a:t>Analysis | 22 June 2015 </a:t>
            </a:r>
            <a:endParaRPr lang="en-US" sz="1400" b="1" dirty="0">
              <a:solidFill>
                <a:prstClr val="white"/>
              </a:solidFill>
              <a:ea typeface="Osaka"/>
              <a:cs typeface="Osaka"/>
            </a:endParaRPr>
          </a:p>
          <a:p>
            <a:pPr algn="r" fontAlgn="base">
              <a:spcBef>
                <a:spcPct val="20000"/>
              </a:spcBef>
              <a:spcAft>
                <a:spcPct val="0"/>
              </a:spcAft>
            </a:pPr>
            <a:r>
              <a:rPr lang="en-US" sz="1400" b="1" dirty="0">
                <a:solidFill>
                  <a:prstClr val="white"/>
                </a:solidFill>
                <a:ea typeface="Osaka"/>
                <a:cs typeface="Osaka"/>
              </a:rPr>
              <a:t> </a:t>
            </a:r>
            <a:endParaRPr lang="en-US" sz="1400" dirty="0">
              <a:solidFill>
                <a:prstClr val="white"/>
              </a:solidFill>
              <a:ea typeface="Osaka"/>
              <a:cs typeface="Osaka"/>
            </a:endParaRPr>
          </a:p>
        </p:txBody>
      </p:sp>
    </p:spTree>
    <p:extLst>
      <p:ext uri="{BB962C8B-B14F-4D97-AF65-F5344CB8AC3E}">
        <p14:creationId xmlns:p14="http://schemas.microsoft.com/office/powerpoint/2010/main" val="1799673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676400" y="1295400"/>
            <a:ext cx="8763000" cy="4725988"/>
          </a:xfrm>
        </p:spPr>
        <p:txBody>
          <a:bodyPr vert="horz">
            <a:normAutofit/>
          </a:bodyPr>
          <a:lstStyle/>
          <a:p>
            <a:pPr marL="0" indent="0" algn="ctr">
              <a:buNone/>
              <a:defRPr/>
            </a:pPr>
            <a:endParaRPr lang="en-ZA" sz="7200" b="1" dirty="0"/>
          </a:p>
          <a:p>
            <a:pPr marL="0" indent="0" algn="ctr">
              <a:buNone/>
              <a:defRPr/>
            </a:pPr>
            <a:r>
              <a:rPr lang="en-ZA" sz="7200" b="1" dirty="0"/>
              <a:t>THANK YOU</a:t>
            </a:r>
          </a:p>
        </p:txBody>
      </p:sp>
      <p:sp>
        <p:nvSpPr>
          <p:cNvPr id="22532" name="Slide Number Placeholder 3"/>
          <p:cNvSpPr>
            <a:spLocks noGrp="1"/>
          </p:cNvSpPr>
          <p:nvPr>
            <p:ph type="sldNum" sz="quarter" idx="12"/>
          </p:nvPr>
        </p:nvSpPr>
        <p:spPr>
          <a:noFill/>
        </p:spPr>
        <p:txBody>
          <a:bodyPr/>
          <a:lstStyle/>
          <a:p>
            <a:pPr fontAlgn="base">
              <a:spcBef>
                <a:spcPct val="0"/>
              </a:spcBef>
              <a:spcAft>
                <a:spcPct val="0"/>
              </a:spcAft>
            </a:pPr>
            <a:fld id="{919541F1-E6DC-400D-B40C-1599B1AB2A7D}" type="slidenum">
              <a:rPr lang="en-US" smtClean="0">
                <a:latin typeface="Arial Bold Italic" pitchFamily="34" charset="0"/>
                <a:cs typeface="Osaka"/>
              </a:rPr>
              <a:pPr fontAlgn="base">
                <a:spcBef>
                  <a:spcPct val="0"/>
                </a:spcBef>
                <a:spcAft>
                  <a:spcPct val="0"/>
                </a:spcAft>
              </a:pPr>
              <a:t>10</a:t>
            </a:fld>
            <a:endParaRPr lang="en-US" sz="1400" b="0">
              <a:solidFill>
                <a:srgbClr val="000000"/>
              </a:solidFill>
              <a:latin typeface="Arial" pitchFamily="34" charset="0"/>
              <a:cs typeface="Osaka"/>
            </a:endParaRPr>
          </a:p>
        </p:txBody>
      </p:sp>
    </p:spTree>
    <p:extLst>
      <p:ext uri="{BB962C8B-B14F-4D97-AF65-F5344CB8AC3E}">
        <p14:creationId xmlns:p14="http://schemas.microsoft.com/office/powerpoint/2010/main" val="124761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(Bolding for emphasis only)</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a:t>
            </a:fld>
            <a:endParaRPr lang="en-US" sz="1400" b="0" dirty="0">
              <a:solidFill>
                <a:srgbClr val="000000"/>
              </a:solidFill>
              <a:latin typeface="Arial"/>
            </a:endParaRPr>
          </a:p>
        </p:txBody>
      </p:sp>
      <p:sp>
        <p:nvSpPr>
          <p:cNvPr id="5" name="TextBox 4"/>
          <p:cNvSpPr txBox="1"/>
          <p:nvPr/>
        </p:nvSpPr>
        <p:spPr>
          <a:xfrm>
            <a:off x="0" y="2834737"/>
            <a:ext cx="12192000" cy="1169551"/>
          </a:xfrm>
          <a:prstGeom prst="rect">
            <a:avLst/>
          </a:prstGeom>
          <a:noFill/>
        </p:spPr>
        <p:txBody>
          <a:bodyPr wrap="square" rtlCol="0">
            <a:spAutoFit/>
          </a:bodyPr>
          <a:lstStyle/>
          <a:p>
            <a:pPr lvl="0"/>
            <a:r>
              <a:rPr lang="en-ZA" sz="1400" b="1" dirty="0"/>
              <a:t>Municipal Finance Management Act, No 56 of 2003.</a:t>
            </a:r>
            <a:endParaRPr lang="en-ZA" sz="1400" b="1" dirty="0" smtClean="0"/>
          </a:p>
          <a:p>
            <a:pPr lvl="0"/>
            <a:r>
              <a:rPr lang="en-ZA" sz="1400" b="1" dirty="0" smtClean="0"/>
              <a:t>“Budget </a:t>
            </a:r>
            <a:r>
              <a:rPr lang="en-ZA" sz="1400" b="1" dirty="0"/>
              <a:t>preparation </a:t>
            </a:r>
            <a:r>
              <a:rPr lang="en-ZA" sz="1400" b="1" dirty="0" smtClean="0"/>
              <a:t>process</a:t>
            </a:r>
          </a:p>
          <a:p>
            <a:pPr lvl="0"/>
            <a:r>
              <a:rPr lang="en-ZA" sz="1400" dirty="0" smtClean="0"/>
              <a:t>21</a:t>
            </a:r>
            <a:r>
              <a:rPr lang="en-ZA" sz="1400" dirty="0"/>
              <a:t>. (1) The mayor of a municipality </a:t>
            </a:r>
            <a:r>
              <a:rPr lang="en-ZA" sz="1400" dirty="0" smtClean="0"/>
              <a:t>must – </a:t>
            </a:r>
            <a:r>
              <a:rPr lang="en-ZA" sz="1400" dirty="0"/>
              <a:t>(a) co-ordinate the processes for preparing the annual budget and for reviewing the municipality’s integrated development plan and budget-related policies to ensure that the tabled budget and any revisions of the </a:t>
            </a:r>
            <a:r>
              <a:rPr lang="en-ZA" sz="1400" b="1" dirty="0"/>
              <a:t>integrated development plan and budget-related policies are mutually consistent and credible</a:t>
            </a:r>
            <a:r>
              <a:rPr lang="en-ZA" sz="1400" b="1" dirty="0" smtClean="0"/>
              <a:t>;”</a:t>
            </a:r>
            <a:endParaRPr lang="en-ZA" sz="1400" b="1" dirty="0"/>
          </a:p>
        </p:txBody>
      </p:sp>
      <p:sp>
        <p:nvSpPr>
          <p:cNvPr id="6" name="TextBox 5"/>
          <p:cNvSpPr txBox="1"/>
          <p:nvPr/>
        </p:nvSpPr>
        <p:spPr>
          <a:xfrm>
            <a:off x="0" y="1146697"/>
            <a:ext cx="12192000" cy="1815882"/>
          </a:xfrm>
          <a:prstGeom prst="rect">
            <a:avLst/>
          </a:prstGeom>
          <a:noFill/>
        </p:spPr>
        <p:txBody>
          <a:bodyPr wrap="square" rtlCol="0">
            <a:spAutoFit/>
          </a:bodyPr>
          <a:lstStyle/>
          <a:p>
            <a:pPr lvl="0"/>
            <a:r>
              <a:rPr lang="en-ZA" sz="1400" b="1" dirty="0"/>
              <a:t>Municipal Systems Act, No. 32 of </a:t>
            </a:r>
            <a:r>
              <a:rPr lang="en-ZA" sz="1400" b="1" dirty="0" smtClean="0"/>
              <a:t>2000</a:t>
            </a:r>
          </a:p>
          <a:p>
            <a:pPr lvl="0"/>
            <a:r>
              <a:rPr lang="en-ZA" sz="1400" b="1" dirty="0" smtClean="0"/>
              <a:t>“</a:t>
            </a:r>
            <a:r>
              <a:rPr lang="en-ZA" sz="1400" b="1" dirty="0"/>
              <a:t>Adoption of integrated development </a:t>
            </a:r>
            <a:r>
              <a:rPr lang="en-ZA" sz="1400" b="1" dirty="0" smtClean="0"/>
              <a:t>plans</a:t>
            </a:r>
          </a:p>
          <a:p>
            <a:pPr lvl="0"/>
            <a:r>
              <a:rPr lang="en-ZA" sz="1400" dirty="0" smtClean="0"/>
              <a:t>25</a:t>
            </a:r>
            <a:r>
              <a:rPr lang="en-ZA" sz="1400" dirty="0"/>
              <a:t>. (1) Each municipal council must, within a prescribed period after the </a:t>
            </a:r>
            <a:r>
              <a:rPr lang="en-ZA" sz="1400" dirty="0" smtClean="0"/>
              <a:t>start </a:t>
            </a:r>
            <a:r>
              <a:rPr lang="en-ZA" sz="1400" dirty="0"/>
              <a:t>of its elected term, adopt a single, inclusive and </a:t>
            </a:r>
            <a:r>
              <a:rPr lang="en-ZA" sz="1400" dirty="0" smtClean="0"/>
              <a:t>strategic </a:t>
            </a:r>
            <a:r>
              <a:rPr lang="en-ZA" sz="1400" dirty="0"/>
              <a:t>plan for the development of the municipality </a:t>
            </a:r>
            <a:r>
              <a:rPr lang="en-ZA" sz="1400" dirty="0" smtClean="0"/>
              <a:t>which</a:t>
            </a:r>
            <a:r>
              <a:rPr lang="en-ZA" sz="1400" dirty="0"/>
              <a:t>:</a:t>
            </a:r>
            <a:endParaRPr lang="en-ZA" sz="1400" dirty="0" smtClean="0"/>
          </a:p>
          <a:p>
            <a:pPr marL="228600" lvl="0" indent="-228600">
              <a:buAutoNum type="alphaLcParenBoth"/>
            </a:pPr>
            <a:r>
              <a:rPr lang="en-ZA" sz="1400" dirty="0" smtClean="0"/>
              <a:t>links</a:t>
            </a:r>
            <a:r>
              <a:rPr lang="en-ZA" sz="1400" dirty="0"/>
              <a:t>, integrates and co-ordinates plans and takes into account proposals for the development of the </a:t>
            </a:r>
            <a:r>
              <a:rPr lang="en-ZA" sz="1400" dirty="0" smtClean="0"/>
              <a:t>municipality; </a:t>
            </a:r>
          </a:p>
          <a:p>
            <a:pPr marL="228600" lvl="0" indent="-228600">
              <a:buAutoNum type="alphaLcParenBoth"/>
            </a:pPr>
            <a:r>
              <a:rPr lang="en-ZA" sz="1400" b="1" dirty="0" smtClean="0"/>
              <a:t>aligns </a:t>
            </a:r>
            <a:r>
              <a:rPr lang="en-ZA" sz="1400" b="1" dirty="0"/>
              <a:t>the resources and capacity of the municipality with the implementation of the </a:t>
            </a:r>
            <a:r>
              <a:rPr lang="en-ZA" sz="1400" b="1" dirty="0" smtClean="0"/>
              <a:t>plan; </a:t>
            </a:r>
          </a:p>
          <a:p>
            <a:pPr marL="228600" lvl="0" indent="-228600">
              <a:buAutoNum type="alphaLcParenBoth"/>
            </a:pPr>
            <a:r>
              <a:rPr lang="en-ZA" sz="1400" dirty="0" smtClean="0"/>
              <a:t>forms </a:t>
            </a:r>
            <a:r>
              <a:rPr lang="en-ZA" sz="1400" dirty="0"/>
              <a:t>the policy framework and general </a:t>
            </a:r>
            <a:r>
              <a:rPr lang="en-ZA" sz="1400" b="1" dirty="0"/>
              <a:t>basis on which annual budgets must be based</a:t>
            </a:r>
            <a:r>
              <a:rPr lang="en-ZA" sz="1400" dirty="0" smtClean="0"/>
              <a:t>;”</a:t>
            </a:r>
            <a:endParaRPr lang="en-ZA" sz="1400" dirty="0"/>
          </a:p>
          <a:p>
            <a:endParaRPr lang="en-ZA" sz="1400" dirty="0"/>
          </a:p>
        </p:txBody>
      </p:sp>
      <p:sp>
        <p:nvSpPr>
          <p:cNvPr id="3" name="Rectangle 2"/>
          <p:cNvSpPr/>
          <p:nvPr/>
        </p:nvSpPr>
        <p:spPr>
          <a:xfrm>
            <a:off x="0" y="4127984"/>
            <a:ext cx="12192000" cy="1815882"/>
          </a:xfrm>
          <a:prstGeom prst="rect">
            <a:avLst/>
          </a:prstGeom>
        </p:spPr>
        <p:txBody>
          <a:bodyPr wrap="square">
            <a:spAutoFit/>
          </a:bodyPr>
          <a:lstStyle/>
          <a:p>
            <a:r>
              <a:rPr lang="en-ZA" sz="1400" b="1" dirty="0" smtClean="0"/>
              <a:t>Municipal </a:t>
            </a:r>
            <a:r>
              <a:rPr lang="en-ZA" sz="1400" b="1" dirty="0"/>
              <a:t>Regulations on Standard Chart of Accounts Gazette No 37577 </a:t>
            </a:r>
            <a:endParaRPr lang="en-ZA" sz="1400" b="1" dirty="0" smtClean="0"/>
          </a:p>
          <a:p>
            <a:r>
              <a:rPr lang="en-ZA" sz="1400" b="1" dirty="0" smtClean="0"/>
              <a:t>“Object </a:t>
            </a:r>
            <a:r>
              <a:rPr lang="en-ZA" sz="1400" b="1" dirty="0"/>
              <a:t>of these Regulations</a:t>
            </a:r>
          </a:p>
          <a:p>
            <a:r>
              <a:rPr lang="en-ZA" sz="1400" dirty="0"/>
              <a:t>2. The object of these Regulations is to provide for a national standard for the uniform recording and classification of </a:t>
            </a:r>
            <a:r>
              <a:rPr lang="en-ZA" sz="1400" b="1" dirty="0"/>
              <a:t>municipal budget and financial information at a transaction</a:t>
            </a:r>
            <a:r>
              <a:rPr lang="en-ZA" sz="1400" dirty="0"/>
              <a:t> level by prescribing a standard chart of accounts for municipalities and municipal entities which</a:t>
            </a:r>
          </a:p>
          <a:p>
            <a:r>
              <a:rPr lang="en-ZA" sz="1400" dirty="0"/>
              <a:t>(a) are aligned to the budget formats and accounting standards prescribed for municipalities and municipal entities and with the standard charts of accounts for national and provincial government; and</a:t>
            </a:r>
          </a:p>
          <a:p>
            <a:r>
              <a:rPr lang="en-ZA" sz="1400" dirty="0"/>
              <a:t>(b) enable uniform information sets recorded in terms of national norms and standards across the whole of government for the purposes of national policy coordination and reporting, benchmarking and performance measurement in the local government sphere</a:t>
            </a:r>
            <a:r>
              <a:rPr lang="en-ZA" sz="1400" dirty="0" smtClean="0"/>
              <a:t>.”</a:t>
            </a:r>
            <a:endParaRPr lang="en-ZA" sz="1400" dirty="0"/>
          </a:p>
        </p:txBody>
      </p:sp>
    </p:spTree>
    <p:extLst>
      <p:ext uri="{BB962C8B-B14F-4D97-AF65-F5344CB8AC3E}">
        <p14:creationId xmlns:p14="http://schemas.microsoft.com/office/powerpoint/2010/main" val="44208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this mean?</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3</a:t>
            </a:fld>
            <a:endParaRPr lang="en-US" sz="1400" b="0" dirty="0">
              <a:solidFill>
                <a:srgbClr val="000000"/>
              </a:solidFill>
              <a:latin typeface="Arial"/>
            </a:endParaRPr>
          </a:p>
        </p:txBody>
      </p:sp>
      <p:sp>
        <p:nvSpPr>
          <p:cNvPr id="8" name="TextBox 7"/>
          <p:cNvSpPr txBox="1"/>
          <p:nvPr/>
        </p:nvSpPr>
        <p:spPr>
          <a:xfrm>
            <a:off x="203200" y="1118443"/>
            <a:ext cx="11815975" cy="4524315"/>
          </a:xfrm>
          <a:prstGeom prst="rect">
            <a:avLst/>
          </a:prstGeom>
          <a:noFill/>
        </p:spPr>
        <p:txBody>
          <a:bodyPr wrap="square" rtlCol="0">
            <a:spAutoFit/>
          </a:bodyPr>
          <a:lstStyle/>
          <a:p>
            <a:pPr marL="571500" indent="-571500" algn="just">
              <a:buFont typeface="Wingdings" panose="05000000000000000000" pitchFamily="2" charset="2"/>
              <a:buChar char="q"/>
            </a:pPr>
            <a:r>
              <a:rPr lang="en-US" sz="3200" dirty="0" smtClean="0"/>
              <a:t>The regulation and legislation consequently drives municipalities to achieve their IDP alignment.</a:t>
            </a:r>
          </a:p>
          <a:p>
            <a:pPr algn="just"/>
            <a:endParaRPr lang="en-US" sz="3200" dirty="0" smtClean="0"/>
          </a:p>
          <a:p>
            <a:pPr marL="571500" indent="-571500" algn="just">
              <a:buFont typeface="Wingdings" panose="05000000000000000000" pitchFamily="2" charset="2"/>
              <a:buChar char="q"/>
            </a:pPr>
            <a:r>
              <a:rPr lang="en-US" sz="3200" dirty="0" smtClean="0"/>
              <a:t>Targeting Financial transactions and Budgets at a transactional level to be mutually consistent and credible.</a:t>
            </a:r>
          </a:p>
          <a:p>
            <a:pPr marL="571500" indent="-571500" algn="just">
              <a:buFont typeface="Wingdings" panose="05000000000000000000" pitchFamily="2" charset="2"/>
              <a:buChar char="q"/>
            </a:pPr>
            <a:endParaRPr lang="en-US" sz="3200" dirty="0" smtClean="0"/>
          </a:p>
          <a:p>
            <a:pPr marL="571500" indent="-571500" algn="just">
              <a:buFont typeface="Wingdings" panose="05000000000000000000" pitchFamily="2" charset="2"/>
              <a:buChar char="q"/>
            </a:pPr>
            <a:r>
              <a:rPr lang="en-US" sz="3200" dirty="0" smtClean="0"/>
              <a:t>It introduce elements of non financial reporting.</a:t>
            </a:r>
          </a:p>
          <a:p>
            <a:pPr marL="571500" indent="-571500" algn="just">
              <a:buFont typeface="Wingdings" panose="05000000000000000000" pitchFamily="2" charset="2"/>
              <a:buChar char="q"/>
            </a:pPr>
            <a:endParaRPr lang="en-US" sz="3200" dirty="0" smtClean="0"/>
          </a:p>
          <a:p>
            <a:pPr marL="571500" indent="-571500" algn="just">
              <a:buFont typeface="Wingdings" panose="05000000000000000000" pitchFamily="2" charset="2"/>
              <a:buChar char="q"/>
            </a:pPr>
            <a:r>
              <a:rPr lang="en-US" sz="3200" dirty="0"/>
              <a:t>I</a:t>
            </a:r>
            <a:r>
              <a:rPr lang="en-US" sz="3200" dirty="0" smtClean="0"/>
              <a:t>nformed the assessments at a core level.   </a:t>
            </a:r>
            <a:endParaRPr lang="en-ZA" sz="3200" dirty="0"/>
          </a:p>
        </p:txBody>
      </p:sp>
    </p:spTree>
    <p:extLst>
      <p:ext uri="{BB962C8B-B14F-4D97-AF65-F5344CB8AC3E}">
        <p14:creationId xmlns:p14="http://schemas.microsoft.com/office/powerpoint/2010/main" val="2882952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0" y="0"/>
            <a:ext cx="9144000" cy="1142984"/>
          </a:xfrm>
        </p:spPr>
        <p:txBody>
          <a:bodyPr/>
          <a:lstStyle/>
          <a:p>
            <a:pPr algn="ctr"/>
            <a:r>
              <a:rPr lang="en-US" b="1" dirty="0" smtClean="0"/>
              <a:t> </a:t>
            </a:r>
            <a:endParaRPr lang="en-ZA" b="1" dirty="0" smtClean="0"/>
          </a:p>
        </p:txBody>
      </p:sp>
      <p:sp>
        <p:nvSpPr>
          <p:cNvPr id="3" name="Vertical Text Placeholder 2"/>
          <p:cNvSpPr>
            <a:spLocks noGrp="1"/>
          </p:cNvSpPr>
          <p:nvPr>
            <p:ph type="body" orient="vert" idx="1"/>
          </p:nvPr>
        </p:nvSpPr>
        <p:spPr>
          <a:xfrm>
            <a:off x="1676400" y="1151284"/>
            <a:ext cx="8763000" cy="4942012"/>
          </a:xfrm>
        </p:spPr>
        <p:txBody>
          <a:bodyPr vert="horz">
            <a:noAutofit/>
          </a:bodyPr>
          <a:lstStyle/>
          <a:p>
            <a:pPr marL="0" indent="0">
              <a:lnSpc>
                <a:spcPct val="80000"/>
              </a:lnSpc>
              <a:spcBef>
                <a:spcPct val="25000"/>
              </a:spcBef>
              <a:spcAft>
                <a:spcPts val="1200"/>
              </a:spcAft>
              <a:buNone/>
              <a:defRPr/>
            </a:pPr>
            <a:r>
              <a:rPr lang="en-US" sz="1600" dirty="0"/>
              <a:t> </a:t>
            </a:r>
          </a:p>
        </p:txBody>
      </p:sp>
      <p:sp>
        <p:nvSpPr>
          <p:cNvPr id="22532" name="Slide Number Placeholder 3"/>
          <p:cNvSpPr>
            <a:spLocks noGrp="1"/>
          </p:cNvSpPr>
          <p:nvPr>
            <p:ph type="sldNum" sz="quarter" idx="12"/>
          </p:nvPr>
        </p:nvSpPr>
        <p:spPr>
          <a:noFill/>
        </p:spPr>
        <p:txBody>
          <a:bodyPr/>
          <a:lstStyle/>
          <a:p>
            <a:pPr fontAlgn="base">
              <a:spcBef>
                <a:spcPct val="0"/>
              </a:spcBef>
              <a:spcAft>
                <a:spcPct val="0"/>
              </a:spcAft>
            </a:pPr>
            <a:fld id="{919541F1-E6DC-400D-B40C-1599B1AB2A7D}" type="slidenum">
              <a:rPr lang="en-US" smtClean="0">
                <a:latin typeface="Arial Bold Italic" pitchFamily="34" charset="0"/>
                <a:cs typeface="Osaka"/>
              </a:rPr>
              <a:pPr fontAlgn="base">
                <a:spcBef>
                  <a:spcPct val="0"/>
                </a:spcBef>
                <a:spcAft>
                  <a:spcPct val="0"/>
                </a:spcAft>
              </a:pPr>
              <a:t>4</a:t>
            </a:fld>
            <a:endParaRPr lang="en-US" sz="1400" b="0" dirty="0">
              <a:solidFill>
                <a:srgbClr val="000000"/>
              </a:solidFill>
              <a:latin typeface="Arial" pitchFamily="34" charset="0"/>
              <a:cs typeface="Osaka"/>
            </a:endParaRPr>
          </a:p>
        </p:txBody>
      </p:sp>
      <p:sp>
        <p:nvSpPr>
          <p:cNvPr id="7" name="Title 1"/>
          <p:cNvSpPr txBox="1">
            <a:spLocks/>
          </p:cNvSpPr>
          <p:nvPr/>
        </p:nvSpPr>
        <p:spPr>
          <a:xfrm>
            <a:off x="688157" y="255309"/>
            <a:ext cx="11097443"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US" kern="0" dirty="0" smtClean="0"/>
              <a:t>Accountability Cycle as it is currently executed.</a:t>
            </a:r>
            <a:endParaRPr lang="en-ZA" kern="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76" y="971651"/>
            <a:ext cx="11802358" cy="5876823"/>
          </a:xfrm>
          <a:prstGeom prst="rect">
            <a:avLst/>
          </a:prstGeom>
        </p:spPr>
      </p:pic>
    </p:spTree>
    <p:extLst>
      <p:ext uri="{BB962C8B-B14F-4D97-AF65-F5344CB8AC3E}">
        <p14:creationId xmlns:p14="http://schemas.microsoft.com/office/powerpoint/2010/main" val="2281729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nvPr>
        </p:nvGraphicFramePr>
        <p:xfrm>
          <a:off x="688157" y="718477"/>
          <a:ext cx="8128000" cy="605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Connector 17"/>
          <p:cNvCxnSpPr/>
          <p:nvPr/>
        </p:nvCxnSpPr>
        <p:spPr bwMode="auto">
          <a:xfrm>
            <a:off x="612052" y="5712956"/>
            <a:ext cx="8349353" cy="0"/>
          </a:xfrm>
          <a:prstGeom prst="line">
            <a:avLst/>
          </a:prstGeom>
          <a:solidFill>
            <a:schemeClr val="accent1"/>
          </a:solidFill>
          <a:ln w="76200" cap="flat" cmpd="sng" algn="ctr">
            <a:solidFill>
              <a:srgbClr val="B3081B"/>
            </a:solidFill>
            <a:prstDash val="solid"/>
            <a:round/>
            <a:headEnd type="none" w="med" len="med"/>
            <a:tailEnd type="none" w="med" len="med"/>
          </a:ln>
          <a:effectLst/>
        </p:spPr>
      </p:cxnSp>
      <p:cxnSp>
        <p:nvCxnSpPr>
          <p:cNvPr id="5" name="Straight Connector 4"/>
          <p:cNvCxnSpPr/>
          <p:nvPr/>
        </p:nvCxnSpPr>
        <p:spPr bwMode="auto">
          <a:xfrm>
            <a:off x="612063" y="1608985"/>
            <a:ext cx="0" cy="4103971"/>
          </a:xfrm>
          <a:prstGeom prst="line">
            <a:avLst/>
          </a:prstGeom>
          <a:solidFill>
            <a:schemeClr val="accent1"/>
          </a:solidFill>
          <a:ln w="76200" cap="flat" cmpd="sng" algn="ctr">
            <a:solidFill>
              <a:srgbClr val="B3081B"/>
            </a:solidFill>
            <a:prstDash val="solid"/>
            <a:round/>
            <a:headEnd type="none" w="med" len="med"/>
            <a:tailEnd type="none" w="med" len="med"/>
          </a:ln>
          <a:effectLst/>
        </p:spPr>
      </p:cxnSp>
      <p:sp>
        <p:nvSpPr>
          <p:cNvPr id="22530" name="Title 1"/>
          <p:cNvSpPr>
            <a:spLocks noGrp="1"/>
          </p:cNvSpPr>
          <p:nvPr>
            <p:ph type="title"/>
          </p:nvPr>
        </p:nvSpPr>
        <p:spPr>
          <a:xfrm>
            <a:off x="1524000" y="0"/>
            <a:ext cx="9144000" cy="1142984"/>
          </a:xfrm>
        </p:spPr>
        <p:txBody>
          <a:bodyPr/>
          <a:lstStyle/>
          <a:p>
            <a:pPr algn="ctr"/>
            <a:r>
              <a:rPr lang="en-US" b="1" dirty="0" smtClean="0"/>
              <a:t> </a:t>
            </a:r>
            <a:endParaRPr lang="en-ZA" b="1" dirty="0" smtClean="0"/>
          </a:p>
        </p:txBody>
      </p:sp>
      <p:sp>
        <p:nvSpPr>
          <p:cNvPr id="3" name="Vertical Text Placeholder 2"/>
          <p:cNvSpPr>
            <a:spLocks noGrp="1"/>
          </p:cNvSpPr>
          <p:nvPr>
            <p:ph type="body" orient="vert" idx="1"/>
          </p:nvPr>
        </p:nvSpPr>
        <p:spPr>
          <a:xfrm>
            <a:off x="1676400" y="1151284"/>
            <a:ext cx="8763000" cy="4942012"/>
          </a:xfrm>
        </p:spPr>
        <p:txBody>
          <a:bodyPr vert="horz">
            <a:noAutofit/>
          </a:bodyPr>
          <a:lstStyle/>
          <a:p>
            <a:pPr marL="0" indent="0">
              <a:lnSpc>
                <a:spcPct val="80000"/>
              </a:lnSpc>
              <a:spcBef>
                <a:spcPct val="25000"/>
              </a:spcBef>
              <a:spcAft>
                <a:spcPts val="1200"/>
              </a:spcAft>
              <a:buNone/>
              <a:defRPr/>
            </a:pPr>
            <a:r>
              <a:rPr lang="en-US" sz="1600" dirty="0"/>
              <a:t> </a:t>
            </a:r>
          </a:p>
        </p:txBody>
      </p:sp>
      <p:sp>
        <p:nvSpPr>
          <p:cNvPr id="22532" name="Slide Number Placeholder 3"/>
          <p:cNvSpPr>
            <a:spLocks noGrp="1"/>
          </p:cNvSpPr>
          <p:nvPr>
            <p:ph type="sldNum" sz="quarter" idx="12"/>
          </p:nvPr>
        </p:nvSpPr>
        <p:spPr>
          <a:noFill/>
        </p:spPr>
        <p:txBody>
          <a:bodyPr/>
          <a:lstStyle/>
          <a:p>
            <a:pPr fontAlgn="base">
              <a:spcBef>
                <a:spcPct val="0"/>
              </a:spcBef>
              <a:spcAft>
                <a:spcPct val="0"/>
              </a:spcAft>
            </a:pPr>
            <a:fld id="{919541F1-E6DC-400D-B40C-1599B1AB2A7D}" type="slidenum">
              <a:rPr lang="en-US" smtClean="0">
                <a:latin typeface="Arial Bold Italic" pitchFamily="34" charset="0"/>
                <a:cs typeface="Osaka"/>
              </a:rPr>
              <a:pPr fontAlgn="base">
                <a:spcBef>
                  <a:spcPct val="0"/>
                </a:spcBef>
                <a:spcAft>
                  <a:spcPct val="0"/>
                </a:spcAft>
              </a:pPr>
              <a:t>5</a:t>
            </a:fld>
            <a:endParaRPr lang="en-US" sz="1400" b="0" dirty="0">
              <a:solidFill>
                <a:srgbClr val="000000"/>
              </a:solidFill>
              <a:latin typeface="Arial" pitchFamily="34" charset="0"/>
              <a:cs typeface="Osaka"/>
            </a:endParaRPr>
          </a:p>
        </p:txBody>
      </p:sp>
      <p:sp>
        <p:nvSpPr>
          <p:cNvPr id="7" name="Title 1"/>
          <p:cNvSpPr txBox="1">
            <a:spLocks/>
          </p:cNvSpPr>
          <p:nvPr/>
        </p:nvSpPr>
        <p:spPr>
          <a:xfrm>
            <a:off x="93239" y="266326"/>
            <a:ext cx="11097443"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US" kern="0" dirty="0" smtClean="0"/>
              <a:t>Local Government Accountability Cycle &amp; </a:t>
            </a:r>
            <a:r>
              <a:rPr lang="en-US" kern="0" dirty="0" err="1" smtClean="0"/>
              <a:t>mSCOA</a:t>
            </a:r>
            <a:r>
              <a:rPr lang="en-US" kern="0" dirty="0" smtClean="0"/>
              <a:t> </a:t>
            </a:r>
            <a:endParaRPr lang="en-ZA" kern="0" dirty="0"/>
          </a:p>
        </p:txBody>
      </p:sp>
      <p:cxnSp>
        <p:nvCxnSpPr>
          <p:cNvPr id="22" name="Straight Connector 21"/>
          <p:cNvCxnSpPr/>
          <p:nvPr/>
        </p:nvCxnSpPr>
        <p:spPr bwMode="auto">
          <a:xfrm>
            <a:off x="612051" y="1608985"/>
            <a:ext cx="8349354" cy="4093029"/>
          </a:xfrm>
          <a:prstGeom prst="line">
            <a:avLst/>
          </a:prstGeom>
          <a:solidFill>
            <a:schemeClr val="accent1"/>
          </a:solidFill>
          <a:ln w="76200" cap="flat" cmpd="sng" algn="ctr">
            <a:solidFill>
              <a:srgbClr val="B3081B"/>
            </a:solidFill>
            <a:prstDash val="solid"/>
            <a:round/>
            <a:headEnd type="none" w="med" len="med"/>
            <a:tailEnd type="none" w="med" len="med"/>
          </a:ln>
          <a:effectLst/>
        </p:spPr>
      </p:cxnSp>
      <p:graphicFrame>
        <p:nvGraphicFramePr>
          <p:cNvPr id="17" name="Diagram 16"/>
          <p:cNvGraphicFramePr/>
          <p:nvPr>
            <p:extLst/>
          </p:nvPr>
        </p:nvGraphicFramePr>
        <p:xfrm>
          <a:off x="-1254953" y="1216477"/>
          <a:ext cx="11644007" cy="47339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Right Brace 29"/>
          <p:cNvSpPr/>
          <p:nvPr/>
        </p:nvSpPr>
        <p:spPr bwMode="auto">
          <a:xfrm>
            <a:off x="7162198" y="2010970"/>
            <a:ext cx="396607" cy="2342263"/>
          </a:xfrm>
          <a:prstGeom prst="rightBrac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4" name="Right Brace 33"/>
          <p:cNvSpPr/>
          <p:nvPr/>
        </p:nvSpPr>
        <p:spPr bwMode="auto">
          <a:xfrm>
            <a:off x="9615893" y="4397308"/>
            <a:ext cx="396607" cy="1529766"/>
          </a:xfrm>
          <a:prstGeom prst="rightBrac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33" name="Straight Connector 32"/>
          <p:cNvCxnSpPr/>
          <p:nvPr/>
        </p:nvCxnSpPr>
        <p:spPr bwMode="auto">
          <a:xfrm>
            <a:off x="1454227" y="2019494"/>
            <a:ext cx="5584534" cy="11017"/>
          </a:xfrm>
          <a:prstGeom prst="line">
            <a:avLst/>
          </a:prstGeom>
          <a:solidFill>
            <a:schemeClr val="accent1"/>
          </a:solidFill>
          <a:ln w="19050" cap="flat" cmpd="sng" algn="ctr">
            <a:solidFill>
              <a:schemeClr val="tx1"/>
            </a:solidFill>
            <a:prstDash val="dash"/>
            <a:round/>
            <a:headEnd type="none" w="med" len="med"/>
            <a:tailEnd type="arrow" w="med" len="med"/>
          </a:ln>
          <a:effectLst/>
        </p:spPr>
      </p:cxnSp>
      <p:cxnSp>
        <p:nvCxnSpPr>
          <p:cNvPr id="40" name="Straight Connector 39"/>
          <p:cNvCxnSpPr/>
          <p:nvPr/>
        </p:nvCxnSpPr>
        <p:spPr bwMode="auto">
          <a:xfrm>
            <a:off x="5210978" y="4353234"/>
            <a:ext cx="1827783" cy="0"/>
          </a:xfrm>
          <a:prstGeom prst="line">
            <a:avLst/>
          </a:prstGeom>
          <a:solidFill>
            <a:schemeClr val="accent1"/>
          </a:solidFill>
          <a:ln w="19050" cap="flat" cmpd="sng" algn="ctr">
            <a:solidFill>
              <a:schemeClr val="tx1"/>
            </a:solidFill>
            <a:prstDash val="dash"/>
            <a:round/>
            <a:headEnd type="none" w="med" len="med"/>
            <a:tailEnd type="arrow" w="med" len="med"/>
          </a:ln>
          <a:effectLst/>
        </p:spPr>
      </p:cxnSp>
      <p:cxnSp>
        <p:nvCxnSpPr>
          <p:cNvPr id="42" name="Straight Connector 41"/>
          <p:cNvCxnSpPr/>
          <p:nvPr/>
        </p:nvCxnSpPr>
        <p:spPr bwMode="auto">
          <a:xfrm>
            <a:off x="7491467" y="4386020"/>
            <a:ext cx="1972022" cy="11288"/>
          </a:xfrm>
          <a:prstGeom prst="line">
            <a:avLst/>
          </a:prstGeom>
          <a:solidFill>
            <a:schemeClr val="accent1"/>
          </a:solidFill>
          <a:ln w="19050" cap="flat" cmpd="sng" algn="ctr">
            <a:solidFill>
              <a:schemeClr val="tx1"/>
            </a:solidFill>
            <a:prstDash val="dash"/>
            <a:round/>
            <a:headEnd type="none" w="med" len="med"/>
            <a:tailEnd type="arrow" w="med" len="med"/>
          </a:ln>
          <a:effectLst/>
        </p:spPr>
      </p:cxnSp>
      <p:sp>
        <p:nvSpPr>
          <p:cNvPr id="56" name="Rounded Rectangle 55"/>
          <p:cNvSpPr/>
          <p:nvPr/>
        </p:nvSpPr>
        <p:spPr bwMode="auto">
          <a:xfrm>
            <a:off x="2820305" y="1189822"/>
            <a:ext cx="9371694" cy="727627"/>
          </a:xfrm>
          <a:prstGeom prst="roundRect">
            <a:avLst/>
          </a:prstGeom>
          <a:solidFill>
            <a:srgbClr val="B3081B"/>
          </a:solidFill>
          <a:ln w="38100" cap="flat" cmpd="sng" algn="ctr">
            <a:solidFill>
              <a:srgbClr val="B30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Arial" charset="0"/>
                <a:ea typeface="ＭＳ Ｐゴシック" pitchFamily="1" charset="-128"/>
              </a:rPr>
              <a:t>The</a:t>
            </a:r>
            <a:r>
              <a:rPr kumimoji="0" lang="en-ZA" sz="1200" b="1" i="0" u="none" strike="noStrike" cap="none" normalizeH="0" dirty="0" smtClean="0">
                <a:ln>
                  <a:noFill/>
                </a:ln>
                <a:solidFill>
                  <a:schemeClr val="bg1"/>
                </a:solidFill>
                <a:effectLst/>
                <a:latin typeface="Arial" charset="0"/>
                <a:ea typeface="ＭＳ Ｐゴシック" pitchFamily="1" charset="-128"/>
              </a:rPr>
              <a:t> integrated development plan (unlimited needs and wants) must directly inform the formulation of the budget (limited  basket of resources). In a </a:t>
            </a:r>
            <a:r>
              <a:rPr kumimoji="0" lang="en-ZA" sz="1200" b="1" i="0" u="none" strike="noStrike" cap="none" normalizeH="0" dirty="0" err="1" smtClean="0">
                <a:ln>
                  <a:noFill/>
                </a:ln>
                <a:solidFill>
                  <a:schemeClr val="bg1"/>
                </a:solidFill>
                <a:effectLst/>
                <a:latin typeface="Arial" charset="0"/>
                <a:ea typeface="ＭＳ Ｐゴシック" pitchFamily="1" charset="-128"/>
              </a:rPr>
              <a:t>mSCOA</a:t>
            </a:r>
            <a:r>
              <a:rPr kumimoji="0" lang="en-ZA" sz="1200" b="1" i="0" u="none" strike="noStrike" cap="none" normalizeH="0" dirty="0" smtClean="0">
                <a:ln>
                  <a:noFill/>
                </a:ln>
                <a:solidFill>
                  <a:schemeClr val="bg1"/>
                </a:solidFill>
                <a:effectLst/>
                <a:latin typeface="Arial" charset="0"/>
                <a:ea typeface="ＭＳ Ｐゴシック" pitchFamily="1" charset="-128"/>
              </a:rPr>
              <a:t> perspective, this requires budget formulation (as per the MBRR) from a project level. Consequently the Project Segment is consider the departure point in formulating budgets across all seven segments.</a:t>
            </a:r>
            <a:endParaRPr kumimoji="0" lang="en-ZA" sz="1200" b="1" i="0" u="none" strike="noStrike" cap="none" normalizeH="0" baseline="0" dirty="0" smtClean="0">
              <a:ln>
                <a:noFill/>
              </a:ln>
              <a:solidFill>
                <a:schemeClr val="bg1"/>
              </a:solidFill>
              <a:effectLst/>
              <a:latin typeface="Arial" charset="0"/>
              <a:ea typeface="ＭＳ Ｐゴシック" pitchFamily="1" charset="-128"/>
            </a:endParaRPr>
          </a:p>
        </p:txBody>
      </p:sp>
      <p:sp>
        <p:nvSpPr>
          <p:cNvPr id="59" name="Rounded Rectangle 58"/>
          <p:cNvSpPr/>
          <p:nvPr/>
        </p:nvSpPr>
        <p:spPr bwMode="auto">
          <a:xfrm>
            <a:off x="7670490" y="2030511"/>
            <a:ext cx="4521509" cy="2244034"/>
          </a:xfrm>
          <a:prstGeom prst="roundRect">
            <a:avLst/>
          </a:prstGeom>
          <a:solidFill>
            <a:srgbClr val="B3081B"/>
          </a:solidFill>
          <a:ln w="38100" cap="flat" cmpd="sng" algn="ctr">
            <a:solidFill>
              <a:srgbClr val="B30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1200" b="1" i="0" u="sng" strike="noStrike" cap="none" normalizeH="0" baseline="0" dirty="0" smtClean="0">
                <a:ln>
                  <a:noFill/>
                </a:ln>
                <a:solidFill>
                  <a:schemeClr val="bg1"/>
                </a:solidFill>
                <a:effectLst/>
                <a:latin typeface="Arial" charset="0"/>
                <a:ea typeface="ＭＳ Ｐゴシック" pitchFamily="1" charset="-128"/>
              </a:rPr>
              <a:t>Budget,</a:t>
            </a:r>
            <a:r>
              <a:rPr kumimoji="0" lang="en-ZA" sz="1200" b="1" i="0" u="sng" strike="noStrike" cap="none" normalizeH="0" dirty="0" smtClean="0">
                <a:ln>
                  <a:noFill/>
                </a:ln>
                <a:solidFill>
                  <a:schemeClr val="bg1"/>
                </a:solidFill>
                <a:effectLst/>
                <a:latin typeface="Arial" charset="0"/>
                <a:ea typeface="ＭＳ Ｐゴシック" pitchFamily="1" charset="-128"/>
              </a:rPr>
              <a:t> implementation (transacting) and reporting</a:t>
            </a:r>
          </a:p>
          <a:p>
            <a:pPr marL="171450" marR="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en-ZA" sz="1200" b="1" dirty="0" smtClean="0">
                <a:solidFill>
                  <a:schemeClr val="bg1"/>
                </a:solidFill>
                <a:latin typeface="Arial" charset="0"/>
                <a:ea typeface="ＭＳ Ｐゴシック" pitchFamily="1" charset="-128"/>
              </a:rPr>
              <a:t>MBRR and reporting to LG Database (all 7 segments)</a:t>
            </a:r>
            <a:endParaRPr lang="en-ZA" sz="1200" b="1" dirty="0">
              <a:solidFill>
                <a:schemeClr val="bg1"/>
              </a:solidFill>
              <a:latin typeface="Arial" charset="0"/>
              <a:ea typeface="ＭＳ Ｐゴシック" pitchFamily="1" charset="-128"/>
            </a:endParaRPr>
          </a:p>
          <a:p>
            <a:pPr marL="171450" marR="0" indent="-1714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ZA" sz="1200" b="1" i="0" strike="noStrike" cap="none" normalizeH="0" baseline="0" dirty="0" smtClean="0">
                <a:ln>
                  <a:noFill/>
                </a:ln>
                <a:solidFill>
                  <a:schemeClr val="bg1"/>
                </a:solidFill>
                <a:effectLst/>
                <a:latin typeface="Arial" charset="0"/>
                <a:ea typeface="ＭＳ Ｐゴシック" pitchFamily="1" charset="-128"/>
              </a:rPr>
              <a:t>Formulation</a:t>
            </a:r>
            <a:r>
              <a:rPr kumimoji="0" lang="en-ZA" sz="1200" b="1" i="0" strike="noStrike" cap="none" normalizeH="0" dirty="0" smtClean="0">
                <a:ln>
                  <a:noFill/>
                </a:ln>
                <a:solidFill>
                  <a:schemeClr val="bg1"/>
                </a:solidFill>
                <a:effectLst/>
                <a:latin typeface="Arial" charset="0"/>
                <a:ea typeface="ＭＳ Ｐゴシック" pitchFamily="1" charset="-128"/>
              </a:rPr>
              <a:t> of implementation plan such as regional perspective, funding, cash flow breakdown etc.</a:t>
            </a:r>
          </a:p>
          <a:p>
            <a:pPr marL="171450" marR="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en-ZA" sz="1200" b="1" baseline="0" dirty="0" smtClean="0">
                <a:solidFill>
                  <a:schemeClr val="bg1"/>
                </a:solidFill>
                <a:latin typeface="Arial" charset="0"/>
                <a:ea typeface="ＭＳ Ｐゴシック" pitchFamily="1" charset="-128"/>
              </a:rPr>
              <a:t>In-year</a:t>
            </a:r>
            <a:r>
              <a:rPr lang="en-ZA" sz="1200" b="1" dirty="0" smtClean="0">
                <a:solidFill>
                  <a:schemeClr val="bg1"/>
                </a:solidFill>
                <a:latin typeface="Arial" charset="0"/>
                <a:ea typeface="ＭＳ Ｐゴシック" pitchFamily="1" charset="-128"/>
              </a:rPr>
              <a:t> reporting (focus MBRR), Section 71 &amp; 72</a:t>
            </a:r>
          </a:p>
          <a:p>
            <a:pPr marL="171450" marR="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en-ZA" sz="1200" b="1" dirty="0" smtClean="0">
                <a:solidFill>
                  <a:schemeClr val="bg1"/>
                </a:solidFill>
                <a:latin typeface="Arial" charset="0"/>
                <a:ea typeface="ＭＳ Ｐゴシック" pitchFamily="1" charset="-128"/>
              </a:rPr>
              <a:t>Budgeting to directly inform implementation and transactional environment</a:t>
            </a:r>
          </a:p>
          <a:p>
            <a:pPr marL="171450" marR="0" indent="-1714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ZA" sz="1200" b="1" i="0" strike="noStrike" cap="none" normalizeH="0" baseline="0" dirty="0" smtClean="0">
                <a:ln>
                  <a:noFill/>
                </a:ln>
                <a:solidFill>
                  <a:schemeClr val="bg1"/>
                </a:solidFill>
                <a:effectLst/>
                <a:latin typeface="Arial" charset="0"/>
                <a:ea typeface="ＭＳ Ｐゴシック" pitchFamily="1" charset="-128"/>
              </a:rPr>
              <a:t>Seamless</a:t>
            </a:r>
            <a:r>
              <a:rPr kumimoji="0" lang="en-ZA" sz="1200" b="1" i="0" strike="noStrike" cap="none" normalizeH="0" dirty="0" smtClean="0">
                <a:ln>
                  <a:noFill/>
                </a:ln>
                <a:solidFill>
                  <a:schemeClr val="bg1"/>
                </a:solidFill>
                <a:effectLst/>
                <a:latin typeface="Arial" charset="0"/>
                <a:ea typeface="ＭＳ Ｐゴシック" pitchFamily="1" charset="-128"/>
              </a:rPr>
              <a:t> alignment</a:t>
            </a:r>
          </a:p>
          <a:p>
            <a:pPr marL="171450" marR="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en-ZA" sz="1200" b="1" baseline="0" dirty="0" smtClean="0">
                <a:solidFill>
                  <a:schemeClr val="bg1"/>
                </a:solidFill>
                <a:latin typeface="Arial" charset="0"/>
                <a:ea typeface="ＭＳ Ｐゴシック" pitchFamily="1" charset="-128"/>
              </a:rPr>
              <a:t>One</a:t>
            </a:r>
            <a:r>
              <a:rPr lang="en-ZA" sz="1200" b="1" dirty="0" smtClean="0">
                <a:solidFill>
                  <a:schemeClr val="bg1"/>
                </a:solidFill>
                <a:latin typeface="Arial" charset="0"/>
                <a:ea typeface="ＭＳ Ｐゴシック" pitchFamily="1" charset="-128"/>
              </a:rPr>
              <a:t> version of the truth</a:t>
            </a:r>
          </a:p>
          <a:p>
            <a:pPr marL="171450" marR="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en-ZA" sz="1200" b="1" dirty="0" smtClean="0">
                <a:solidFill>
                  <a:schemeClr val="bg1"/>
                </a:solidFill>
                <a:latin typeface="Arial" charset="0"/>
                <a:ea typeface="ＭＳ Ｐゴシック" pitchFamily="1" charset="-128"/>
              </a:rPr>
              <a:t>Evidence based financial management in real time</a:t>
            </a:r>
          </a:p>
          <a:p>
            <a:pPr marL="171450" marR="0" indent="-171450" algn="just" defTabSz="914400" rtl="0" eaLnBrk="0" fontAlgn="base" latinLnBrk="0" hangingPunct="0">
              <a:lnSpc>
                <a:spcPct val="100000"/>
              </a:lnSpc>
              <a:spcBef>
                <a:spcPct val="0"/>
              </a:spcBef>
              <a:spcAft>
                <a:spcPct val="0"/>
              </a:spcAft>
              <a:buClrTx/>
              <a:buSzTx/>
              <a:buFont typeface="Arial" pitchFamily="34" charset="0"/>
              <a:buChar char="•"/>
              <a:tabLst/>
            </a:pPr>
            <a:r>
              <a:rPr lang="en-ZA" sz="1200" b="1" dirty="0" smtClean="0">
                <a:solidFill>
                  <a:schemeClr val="bg1"/>
                </a:solidFill>
                <a:latin typeface="Arial" charset="0"/>
                <a:ea typeface="ＭＳ Ｐゴシック" pitchFamily="1" charset="-128"/>
              </a:rPr>
              <a:t>Transactional validation and audit trails</a:t>
            </a:r>
          </a:p>
          <a:p>
            <a:pPr marL="171450" marR="0" indent="-17145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ZA" sz="1200" b="1" i="0" strike="noStrike" cap="none" normalizeH="0" baseline="0" dirty="0" smtClean="0">
              <a:ln>
                <a:noFill/>
              </a:ln>
              <a:solidFill>
                <a:schemeClr val="bg1"/>
              </a:solidFill>
              <a:effectLst/>
              <a:latin typeface="Arial" charset="0"/>
              <a:ea typeface="ＭＳ Ｐゴシック" pitchFamily="1" charset="-128"/>
            </a:endParaRPr>
          </a:p>
        </p:txBody>
      </p:sp>
      <p:sp>
        <p:nvSpPr>
          <p:cNvPr id="60" name="Rounded Rectangle 59"/>
          <p:cNvSpPr/>
          <p:nvPr/>
        </p:nvSpPr>
        <p:spPr bwMode="auto">
          <a:xfrm>
            <a:off x="10012500" y="4353234"/>
            <a:ext cx="2192351" cy="1805196"/>
          </a:xfrm>
          <a:prstGeom prst="roundRect">
            <a:avLst/>
          </a:prstGeom>
          <a:solidFill>
            <a:srgbClr val="B3081B"/>
          </a:solidFill>
          <a:ln w="38100" cap="flat" cmpd="sng" algn="ctr">
            <a:solidFill>
              <a:srgbClr val="B30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1200" b="1" i="0" u="sng" strike="noStrike" cap="none" normalizeH="0" dirty="0" smtClean="0">
                <a:ln>
                  <a:noFill/>
                </a:ln>
                <a:solidFill>
                  <a:schemeClr val="bg1"/>
                </a:solidFill>
                <a:effectLst/>
                <a:latin typeface="Arial" charset="0"/>
                <a:ea typeface="ＭＳ Ｐゴシック" pitchFamily="1" charset="-128"/>
              </a:rPr>
              <a:t>Accountability Reporting</a:t>
            </a:r>
          </a:p>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lang="en-ZA" sz="1200" b="1" baseline="0" dirty="0" smtClean="0">
                <a:solidFill>
                  <a:schemeClr val="bg1"/>
                </a:solidFill>
                <a:latin typeface="Arial" charset="0"/>
                <a:ea typeface="ＭＳ Ｐゴシック" pitchFamily="1" charset="-128"/>
              </a:rPr>
              <a:t>Incorporation of GRAP</a:t>
            </a:r>
          </a:p>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kumimoji="0" lang="en-ZA" sz="1200" b="1" i="0" strike="noStrike" cap="none" normalizeH="0" dirty="0" smtClean="0">
                <a:ln>
                  <a:noFill/>
                </a:ln>
                <a:solidFill>
                  <a:schemeClr val="bg1"/>
                </a:solidFill>
                <a:effectLst/>
                <a:latin typeface="Arial" charset="0"/>
                <a:ea typeface="ＭＳ Ｐゴシック" pitchFamily="1" charset="-128"/>
              </a:rPr>
              <a:t>Improved standardisation</a:t>
            </a:r>
            <a:endParaRPr lang="en-ZA" sz="1200" b="1" dirty="0">
              <a:solidFill>
                <a:schemeClr val="bg1"/>
              </a:solidFill>
              <a:latin typeface="Arial" charset="0"/>
              <a:ea typeface="ＭＳ Ｐゴシック" pitchFamily="1" charset="-128"/>
            </a:endParaRPr>
          </a:p>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kumimoji="0" lang="en-ZA" sz="1200" b="1" i="0" strike="noStrike" cap="none" normalizeH="0" baseline="0" dirty="0" smtClean="0">
                <a:ln>
                  <a:noFill/>
                </a:ln>
                <a:solidFill>
                  <a:schemeClr val="bg1"/>
                </a:solidFill>
                <a:effectLst/>
                <a:latin typeface="Arial" charset="0"/>
                <a:ea typeface="ＭＳ Ｐゴシック" pitchFamily="1" charset="-128"/>
              </a:rPr>
              <a:t>Improved</a:t>
            </a:r>
            <a:r>
              <a:rPr kumimoji="0" lang="en-ZA" sz="1200" b="1" i="0" strike="noStrike" cap="none" normalizeH="0" dirty="0" smtClean="0">
                <a:ln>
                  <a:noFill/>
                </a:ln>
                <a:solidFill>
                  <a:schemeClr val="bg1"/>
                </a:solidFill>
                <a:effectLst/>
                <a:latin typeface="Arial" charset="0"/>
                <a:ea typeface="ＭＳ Ｐゴシック" pitchFamily="1" charset="-128"/>
              </a:rPr>
              <a:t> audit process across 278</a:t>
            </a:r>
          </a:p>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kumimoji="0" lang="en-ZA" sz="1200" b="1" i="0" strike="noStrike" cap="none" normalizeH="0" baseline="0" dirty="0" smtClean="0">
                <a:ln>
                  <a:noFill/>
                </a:ln>
                <a:solidFill>
                  <a:schemeClr val="bg1"/>
                </a:solidFill>
                <a:effectLst/>
                <a:latin typeface="Arial" charset="0"/>
                <a:ea typeface="ＭＳ Ｐゴシック" pitchFamily="1" charset="-128"/>
              </a:rPr>
              <a:t>Consistent</a:t>
            </a:r>
            <a:r>
              <a:rPr kumimoji="0" lang="en-ZA" sz="1200" b="1" i="0" strike="noStrike" cap="none" normalizeH="0" dirty="0" smtClean="0">
                <a:ln>
                  <a:noFill/>
                </a:ln>
                <a:solidFill>
                  <a:schemeClr val="bg1"/>
                </a:solidFill>
                <a:effectLst/>
                <a:latin typeface="Arial" charset="0"/>
                <a:ea typeface="ＭＳ Ｐゴシック" pitchFamily="1" charset="-128"/>
              </a:rPr>
              <a:t> comparability</a:t>
            </a:r>
          </a:p>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r>
              <a:rPr lang="en-ZA" sz="1200" b="1" dirty="0" smtClean="0">
                <a:solidFill>
                  <a:schemeClr val="bg1"/>
                </a:solidFill>
                <a:latin typeface="Arial" charset="0"/>
                <a:ea typeface="ＭＳ Ｐゴシック" pitchFamily="1" charset="-128"/>
              </a:rPr>
              <a:t>Transparency</a:t>
            </a:r>
            <a:endParaRPr kumimoji="0" lang="en-ZA" sz="1200" b="1" i="0" strike="noStrike" cap="none" normalizeH="0" dirty="0" smtClean="0">
              <a:ln>
                <a:noFill/>
              </a:ln>
              <a:solidFill>
                <a:schemeClr val="bg1"/>
              </a:solidFill>
              <a:effectLst/>
              <a:latin typeface="Arial" charset="0"/>
              <a:ea typeface="ＭＳ Ｐゴシック" pitchFamily="1" charset="-128"/>
            </a:endParaRPr>
          </a:p>
          <a:p>
            <a:pPr marL="171450" marR="0" indent="-171450" defTabSz="914400" rtl="0" eaLnBrk="0" fontAlgn="base" latinLnBrk="0" hangingPunct="0">
              <a:lnSpc>
                <a:spcPct val="100000"/>
              </a:lnSpc>
              <a:spcBef>
                <a:spcPct val="0"/>
              </a:spcBef>
              <a:spcAft>
                <a:spcPct val="0"/>
              </a:spcAft>
              <a:buClrTx/>
              <a:buSzTx/>
              <a:buFont typeface="Arial" pitchFamily="34" charset="0"/>
              <a:buChar char="•"/>
              <a:tabLst/>
            </a:pPr>
            <a:endParaRPr kumimoji="0" lang="en-ZA" sz="1200" b="1" i="0" strike="noStrike" cap="none" normalizeH="0" baseline="0" dirty="0" smtClean="0">
              <a:ln>
                <a:noFill/>
              </a:ln>
              <a:solidFill>
                <a:schemeClr val="bg1"/>
              </a:solidFill>
              <a:effectLst/>
              <a:latin typeface="Arial" charset="0"/>
              <a:ea typeface="ＭＳ Ｐゴシック" pitchFamily="1" charset="-128"/>
            </a:endParaRPr>
          </a:p>
        </p:txBody>
      </p:sp>
      <p:sp>
        <p:nvSpPr>
          <p:cNvPr id="57" name="Rectangle 56"/>
          <p:cNvSpPr/>
          <p:nvPr/>
        </p:nvSpPr>
        <p:spPr bwMode="auto">
          <a:xfrm>
            <a:off x="749146" y="4164374"/>
            <a:ext cx="3971480" cy="165253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ü"/>
              <a:tabLst/>
            </a:pPr>
            <a:r>
              <a:rPr lang="en-ZA" sz="1200" dirty="0" err="1" smtClean="0">
                <a:latin typeface="Arial" charset="0"/>
                <a:ea typeface="ＭＳ Ｐゴシック" pitchFamily="1" charset="-128"/>
              </a:rPr>
              <a:t>mSCOA</a:t>
            </a:r>
            <a:r>
              <a:rPr lang="en-ZA" sz="1200" dirty="0" smtClean="0">
                <a:latin typeface="Arial" charset="0"/>
                <a:ea typeface="ＭＳ Ｐゴシック" pitchFamily="1" charset="-128"/>
              </a:rPr>
              <a:t> provides for alignment of the accountability cycle;</a:t>
            </a: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ZA" sz="1200" b="0" i="0" u="none" strike="noStrike" cap="none" normalizeH="0" baseline="0" dirty="0" smtClean="0">
                <a:ln>
                  <a:noFill/>
                </a:ln>
                <a:solidFill>
                  <a:schemeClr val="tx1"/>
                </a:solidFill>
                <a:effectLst/>
                <a:latin typeface="Arial" charset="0"/>
                <a:ea typeface="ＭＳ Ｐゴシック" pitchFamily="1" charset="-128"/>
              </a:rPr>
              <a:t>Im</a:t>
            </a:r>
            <a:r>
              <a:rPr lang="en-ZA" sz="1200" dirty="0" smtClean="0">
                <a:latin typeface="Arial" charset="0"/>
                <a:ea typeface="ＭＳ Ｐゴシック" pitchFamily="1" charset="-128"/>
              </a:rPr>
              <a:t>proved transparency and accountability;</a:t>
            </a: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ü"/>
              <a:tabLst/>
            </a:pPr>
            <a:r>
              <a:rPr lang="en-ZA" sz="1200" dirty="0" smtClean="0">
                <a:latin typeface="Arial" charset="0"/>
                <a:ea typeface="ＭＳ Ｐゴシック" pitchFamily="1" charset="-128"/>
              </a:rPr>
              <a:t>Classification based on leading practice and internal standards;</a:t>
            </a: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ü"/>
              <a:tabLst/>
            </a:pPr>
            <a:r>
              <a:rPr lang="en-ZA" sz="1200" dirty="0" smtClean="0">
                <a:latin typeface="Arial" charset="0"/>
                <a:ea typeface="ＭＳ Ｐゴシック" pitchFamily="1" charset="-128"/>
              </a:rPr>
              <a:t>Consistent aggregation of municipal financial info across the entire accountability cycle</a:t>
            </a: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ü"/>
              <a:tabLst/>
            </a:pPr>
            <a:r>
              <a:rPr lang="en-ZA" sz="1200" dirty="0" smtClean="0">
                <a:latin typeface="Arial" charset="0"/>
                <a:ea typeface="ＭＳ Ｐゴシック" pitchFamily="1" charset="-128"/>
              </a:rPr>
              <a:t>Whole of government reporting</a:t>
            </a: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ü"/>
              <a:tabLst/>
            </a:pPr>
            <a:endParaRPr lang="en-ZA" sz="1200" dirty="0" smtClean="0">
              <a:latin typeface="Arial" charset="0"/>
              <a:ea typeface="ＭＳ Ｐゴシック" pitchFamily="1" charset="-128"/>
            </a:endParaRPr>
          </a:p>
        </p:txBody>
      </p:sp>
    </p:spTree>
    <p:extLst>
      <p:ext uri="{BB962C8B-B14F-4D97-AF65-F5344CB8AC3E}">
        <p14:creationId xmlns:p14="http://schemas.microsoft.com/office/powerpoint/2010/main" val="37651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0-#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0-#ppt_w/2"/>
                                          </p:val>
                                        </p:tav>
                                        <p:tav tm="100000">
                                          <p:val>
                                            <p:strVal val="#ppt_x"/>
                                          </p:val>
                                        </p:tav>
                                      </p:tavLst>
                                    </p:anim>
                                    <p:anim calcmode="lin" valueType="num">
                                      <p:cBhvr additive="base">
                                        <p:cTn id="2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barn(inVertical)">
                                      <p:cBhvr>
                                        <p:cTn id="26" dur="20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barn(inVertical)">
                                      <p:cBhvr>
                                        <p:cTn id="41" dur="20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7">
                                            <p:txEl>
                                              <p:pRg st="0" end="0"/>
                                            </p:txEl>
                                          </p:spTgt>
                                        </p:tgtEl>
                                        <p:attrNameLst>
                                          <p:attrName>style.visibility</p:attrName>
                                        </p:attrNameLst>
                                      </p:cBhvr>
                                      <p:to>
                                        <p:strVal val="visible"/>
                                      </p:to>
                                    </p:set>
                                    <p:anim calcmode="lin" valueType="num">
                                      <p:cBhvr additive="base">
                                        <p:cTn id="46"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7">
                                            <p:txEl>
                                              <p:pRg st="1" end="1"/>
                                            </p:txEl>
                                          </p:spTgt>
                                        </p:tgtEl>
                                        <p:attrNameLst>
                                          <p:attrName>style.visibility</p:attrName>
                                        </p:attrNameLst>
                                      </p:cBhvr>
                                      <p:to>
                                        <p:strVal val="visible"/>
                                      </p:to>
                                    </p:set>
                                    <p:anim calcmode="lin" valueType="num">
                                      <p:cBhvr additive="base">
                                        <p:cTn id="52"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7">
                                            <p:txEl>
                                              <p:pRg st="2" end="2"/>
                                            </p:txEl>
                                          </p:spTgt>
                                        </p:tgtEl>
                                        <p:attrNameLst>
                                          <p:attrName>style.visibility</p:attrName>
                                        </p:attrNameLst>
                                      </p:cBhvr>
                                      <p:to>
                                        <p:strVal val="visible"/>
                                      </p:to>
                                    </p:set>
                                    <p:anim calcmode="lin" valueType="num">
                                      <p:cBhvr additive="base">
                                        <p:cTn id="58"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7">
                                            <p:txEl>
                                              <p:pRg st="3" end="3"/>
                                            </p:txEl>
                                          </p:spTgt>
                                        </p:tgtEl>
                                        <p:attrNameLst>
                                          <p:attrName>style.visibility</p:attrName>
                                        </p:attrNameLst>
                                      </p:cBhvr>
                                      <p:to>
                                        <p:strVal val="visible"/>
                                      </p:to>
                                    </p:set>
                                    <p:anim calcmode="lin" valueType="num">
                                      <p:cBhvr additive="base">
                                        <p:cTn id="64" dur="500" fill="hold"/>
                                        <p:tgtEl>
                                          <p:spTgt spid="57">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57">
                                            <p:txEl>
                                              <p:pRg st="4" end="4"/>
                                            </p:txEl>
                                          </p:spTgt>
                                        </p:tgtEl>
                                        <p:attrNameLst>
                                          <p:attrName>style.visibility</p:attrName>
                                        </p:attrNameLst>
                                      </p:cBhvr>
                                      <p:to>
                                        <p:strVal val="visible"/>
                                      </p:to>
                                    </p:set>
                                    <p:anim calcmode="lin" valueType="num">
                                      <p:cBhvr additive="base">
                                        <p:cTn id="70" dur="500" fill="hold"/>
                                        <p:tgtEl>
                                          <p:spTgt spid="57">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56" grpId="0" animBg="1"/>
      <p:bldP spid="59"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Approaches Taken</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6</a:t>
            </a:fld>
            <a:endParaRPr lang="en-US" sz="1400" b="0" dirty="0">
              <a:solidFill>
                <a:srgbClr val="000000"/>
              </a:solidFill>
              <a:latin typeface="Arial"/>
            </a:endParaRPr>
          </a:p>
        </p:txBody>
      </p:sp>
      <p:grpSp>
        <p:nvGrpSpPr>
          <p:cNvPr id="5" name="red funnel piece"/>
          <p:cNvGrpSpPr/>
          <p:nvPr/>
        </p:nvGrpSpPr>
        <p:grpSpPr>
          <a:xfrm>
            <a:off x="4898032" y="4276324"/>
            <a:ext cx="2395939" cy="1866674"/>
            <a:chOff x="1381947" y="3929460"/>
            <a:chExt cx="2342829" cy="1825295"/>
          </a:xfrm>
          <a:solidFill>
            <a:srgbClr val="FF0000"/>
          </a:solidFill>
        </p:grpSpPr>
        <p:sp>
          <p:nvSpPr>
            <p:cNvPr id="23" name="Freeform 22"/>
            <p:cNvSpPr>
              <a:spLocks/>
            </p:cNvSpPr>
            <p:nvPr/>
          </p:nvSpPr>
          <p:spPr bwMode="auto">
            <a:xfrm>
              <a:off x="1381947" y="4166330"/>
              <a:ext cx="2342829" cy="1588425"/>
            </a:xfrm>
            <a:custGeom>
              <a:avLst/>
              <a:gdLst>
                <a:gd name="T0" fmla="*/ 565 w 565"/>
                <a:gd name="T1" fmla="*/ 0 h 383"/>
                <a:gd name="T2" fmla="*/ 0 w 565"/>
                <a:gd name="T3" fmla="*/ 0 h 383"/>
                <a:gd name="T4" fmla="*/ 107 w 565"/>
                <a:gd name="T5" fmla="*/ 331 h 383"/>
                <a:gd name="T6" fmla="*/ 283 w 565"/>
                <a:gd name="T7" fmla="*/ 383 h 383"/>
                <a:gd name="T8" fmla="*/ 459 w 565"/>
                <a:gd name="T9" fmla="*/ 329 h 383"/>
                <a:gd name="T10" fmla="*/ 459 w 565"/>
                <a:gd name="T11" fmla="*/ 329 h 383"/>
                <a:gd name="T12" fmla="*/ 565 w 565"/>
                <a:gd name="T13" fmla="*/ 0 h 383"/>
              </a:gdLst>
              <a:ahLst/>
              <a:cxnLst>
                <a:cxn ang="0">
                  <a:pos x="T0" y="T1"/>
                </a:cxn>
                <a:cxn ang="0">
                  <a:pos x="T2" y="T3"/>
                </a:cxn>
                <a:cxn ang="0">
                  <a:pos x="T4" y="T5"/>
                </a:cxn>
                <a:cxn ang="0">
                  <a:pos x="T6" y="T7"/>
                </a:cxn>
                <a:cxn ang="0">
                  <a:pos x="T8" y="T9"/>
                </a:cxn>
                <a:cxn ang="0">
                  <a:pos x="T10" y="T11"/>
                </a:cxn>
                <a:cxn ang="0">
                  <a:pos x="T12" y="T13"/>
                </a:cxn>
              </a:cxnLst>
              <a:rect l="0" t="0" r="r" b="b"/>
              <a:pathLst>
                <a:path w="565" h="383">
                  <a:moveTo>
                    <a:pt x="565" y="0"/>
                  </a:moveTo>
                  <a:cubicBezTo>
                    <a:pt x="0" y="0"/>
                    <a:pt x="0" y="0"/>
                    <a:pt x="0" y="0"/>
                  </a:cubicBezTo>
                  <a:cubicBezTo>
                    <a:pt x="107" y="331"/>
                    <a:pt x="107" y="331"/>
                    <a:pt x="107" y="331"/>
                  </a:cubicBezTo>
                  <a:cubicBezTo>
                    <a:pt x="110" y="360"/>
                    <a:pt x="188" y="383"/>
                    <a:pt x="283" y="383"/>
                  </a:cubicBezTo>
                  <a:cubicBezTo>
                    <a:pt x="380" y="383"/>
                    <a:pt x="459" y="359"/>
                    <a:pt x="459" y="329"/>
                  </a:cubicBezTo>
                  <a:cubicBezTo>
                    <a:pt x="459" y="329"/>
                    <a:pt x="459" y="329"/>
                    <a:pt x="459" y="329"/>
                  </a:cubicBezTo>
                  <a:lnTo>
                    <a:pt x="565" y="0"/>
                  </a:lnTo>
                  <a:close/>
                </a:path>
              </a:pathLst>
            </a:custGeom>
            <a:grpFill/>
            <a:ln>
              <a:solidFill>
                <a:srgbClr val="B3081B"/>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Oval 23"/>
            <p:cNvSpPr>
              <a:spLocks noChangeArrowheads="1"/>
            </p:cNvSpPr>
            <p:nvPr/>
          </p:nvSpPr>
          <p:spPr bwMode="auto">
            <a:xfrm>
              <a:off x="1381947" y="3929460"/>
              <a:ext cx="2342829" cy="447865"/>
            </a:xfrm>
            <a:prstGeom prst="ellipse">
              <a:avLst/>
            </a:prstGeom>
            <a:grpFill/>
            <a:ln>
              <a:solidFill>
                <a:srgbClr val="B3081B"/>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6" name="yellow funnel piece"/>
          <p:cNvGrpSpPr/>
          <p:nvPr/>
        </p:nvGrpSpPr>
        <p:grpSpPr>
          <a:xfrm>
            <a:off x="4446122" y="2702782"/>
            <a:ext cx="3299759" cy="1848353"/>
            <a:chOff x="942046" y="2390796"/>
            <a:chExt cx="3226614" cy="1807381"/>
          </a:xfrm>
          <a:solidFill>
            <a:srgbClr val="B3081B"/>
          </a:solidFill>
          <a:scene3d>
            <a:camera prst="orthographicFront">
              <a:rot lat="0" lon="0" rev="0"/>
            </a:camera>
            <a:lightRig rig="contrasting" dir="t">
              <a:rot lat="0" lon="0" rev="1500000"/>
            </a:lightRig>
          </a:scene3d>
        </p:grpSpPr>
        <p:sp>
          <p:nvSpPr>
            <p:cNvPr id="21" name="Freeform 20"/>
            <p:cNvSpPr>
              <a:spLocks/>
            </p:cNvSpPr>
            <p:nvPr/>
          </p:nvSpPr>
          <p:spPr bwMode="auto">
            <a:xfrm>
              <a:off x="942046" y="2613733"/>
              <a:ext cx="3226614" cy="1584444"/>
            </a:xfrm>
            <a:custGeom>
              <a:avLst/>
              <a:gdLst>
                <a:gd name="T0" fmla="*/ 778 w 778"/>
                <a:gd name="T1" fmla="*/ 0 h 382"/>
                <a:gd name="T2" fmla="*/ 0 w 778"/>
                <a:gd name="T3" fmla="*/ 0 h 382"/>
                <a:gd name="T4" fmla="*/ 106 w 778"/>
                <a:gd name="T5" fmla="*/ 332 h 382"/>
                <a:gd name="T6" fmla="*/ 107 w 778"/>
                <a:gd name="T7" fmla="*/ 332 h 382"/>
                <a:gd name="T8" fmla="*/ 389 w 778"/>
                <a:gd name="T9" fmla="*/ 382 h 382"/>
                <a:gd name="T10" fmla="*/ 672 w 778"/>
                <a:gd name="T11" fmla="*/ 330 h 382"/>
                <a:gd name="T12" fmla="*/ 778 w 778"/>
                <a:gd name="T13" fmla="*/ 0 h 382"/>
              </a:gdLst>
              <a:ahLst/>
              <a:cxnLst>
                <a:cxn ang="0">
                  <a:pos x="T0" y="T1"/>
                </a:cxn>
                <a:cxn ang="0">
                  <a:pos x="T2" y="T3"/>
                </a:cxn>
                <a:cxn ang="0">
                  <a:pos x="T4" y="T5"/>
                </a:cxn>
                <a:cxn ang="0">
                  <a:pos x="T6" y="T7"/>
                </a:cxn>
                <a:cxn ang="0">
                  <a:pos x="T8" y="T9"/>
                </a:cxn>
                <a:cxn ang="0">
                  <a:pos x="T10" y="T11"/>
                </a:cxn>
                <a:cxn ang="0">
                  <a:pos x="T12" y="T13"/>
                </a:cxn>
              </a:cxnLst>
              <a:rect l="0" t="0" r="r" b="b"/>
              <a:pathLst>
                <a:path w="778" h="382">
                  <a:moveTo>
                    <a:pt x="778" y="0"/>
                  </a:moveTo>
                  <a:cubicBezTo>
                    <a:pt x="0" y="0"/>
                    <a:pt x="0" y="0"/>
                    <a:pt x="0" y="0"/>
                  </a:cubicBezTo>
                  <a:cubicBezTo>
                    <a:pt x="106" y="332"/>
                    <a:pt x="106" y="332"/>
                    <a:pt x="106" y="332"/>
                  </a:cubicBezTo>
                  <a:cubicBezTo>
                    <a:pt x="107" y="332"/>
                    <a:pt x="107" y="332"/>
                    <a:pt x="107" y="332"/>
                  </a:cubicBezTo>
                  <a:cubicBezTo>
                    <a:pt x="116" y="360"/>
                    <a:pt x="239" y="382"/>
                    <a:pt x="389" y="382"/>
                  </a:cubicBezTo>
                  <a:cubicBezTo>
                    <a:pt x="543" y="382"/>
                    <a:pt x="668" y="359"/>
                    <a:pt x="672" y="330"/>
                  </a:cubicBezTo>
                  <a:lnTo>
                    <a:pt x="778" y="0"/>
                  </a:lnTo>
                  <a:close/>
                </a:path>
              </a:pathLst>
            </a:custGeom>
            <a:grpFill/>
            <a:ln>
              <a:solidFill>
                <a:srgbClr val="640410"/>
              </a:solid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Oval 21"/>
            <p:cNvSpPr>
              <a:spLocks noChangeArrowheads="1"/>
            </p:cNvSpPr>
            <p:nvPr/>
          </p:nvSpPr>
          <p:spPr bwMode="auto">
            <a:xfrm>
              <a:off x="942046" y="2390796"/>
              <a:ext cx="3226614" cy="447865"/>
            </a:xfrm>
            <a:prstGeom prst="ellipse">
              <a:avLst/>
            </a:prstGeom>
            <a:grpFill/>
            <a:ln>
              <a:solidFill>
                <a:srgbClr val="640410"/>
              </a:solid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7" name="green funnel piece"/>
          <p:cNvGrpSpPr/>
          <p:nvPr/>
        </p:nvGrpSpPr>
        <p:grpSpPr>
          <a:xfrm>
            <a:off x="3995228" y="1114989"/>
            <a:ext cx="4201544" cy="1862603"/>
            <a:chOff x="520058" y="838200"/>
            <a:chExt cx="4108409" cy="1821315"/>
          </a:xfrm>
          <a:solidFill>
            <a:srgbClr val="790512"/>
          </a:solidFill>
          <a:scene3d>
            <a:camera prst="orthographicFront">
              <a:rot lat="0" lon="0" rev="0"/>
            </a:camera>
            <a:lightRig rig="balanced" dir="t">
              <a:rot lat="0" lon="0" rev="8700000"/>
            </a:lightRig>
          </a:scene3d>
        </p:grpSpPr>
        <p:sp>
          <p:nvSpPr>
            <p:cNvPr id="19" name="Freeform 18"/>
            <p:cNvSpPr>
              <a:spLocks/>
            </p:cNvSpPr>
            <p:nvPr/>
          </p:nvSpPr>
          <p:spPr bwMode="auto">
            <a:xfrm>
              <a:off x="520058" y="1063128"/>
              <a:ext cx="4108409" cy="1596387"/>
            </a:xfrm>
            <a:custGeom>
              <a:avLst/>
              <a:gdLst>
                <a:gd name="T0" fmla="*/ 991 w 991"/>
                <a:gd name="T1" fmla="*/ 0 h 385"/>
                <a:gd name="T2" fmla="*/ 0 w 991"/>
                <a:gd name="T3" fmla="*/ 0 h 385"/>
                <a:gd name="T4" fmla="*/ 106 w 991"/>
                <a:gd name="T5" fmla="*/ 331 h 385"/>
                <a:gd name="T6" fmla="*/ 106 w 991"/>
                <a:gd name="T7" fmla="*/ 331 h 385"/>
                <a:gd name="T8" fmla="*/ 495 w 991"/>
                <a:gd name="T9" fmla="*/ 385 h 385"/>
                <a:gd name="T10" fmla="*/ 885 w 991"/>
                <a:gd name="T11" fmla="*/ 331 h 385"/>
                <a:gd name="T12" fmla="*/ 885 w 991"/>
                <a:gd name="T13" fmla="*/ 331 h 385"/>
                <a:gd name="T14" fmla="*/ 991 w 991"/>
                <a:gd name="T15" fmla="*/ 0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1" h="385">
                  <a:moveTo>
                    <a:pt x="991" y="0"/>
                  </a:moveTo>
                  <a:cubicBezTo>
                    <a:pt x="0" y="0"/>
                    <a:pt x="0" y="0"/>
                    <a:pt x="0" y="0"/>
                  </a:cubicBezTo>
                  <a:cubicBezTo>
                    <a:pt x="106" y="331"/>
                    <a:pt x="106" y="331"/>
                    <a:pt x="106" y="331"/>
                  </a:cubicBezTo>
                  <a:cubicBezTo>
                    <a:pt x="106" y="331"/>
                    <a:pt x="106" y="331"/>
                    <a:pt x="106" y="331"/>
                  </a:cubicBezTo>
                  <a:cubicBezTo>
                    <a:pt x="106" y="361"/>
                    <a:pt x="281" y="385"/>
                    <a:pt x="495" y="385"/>
                  </a:cubicBezTo>
                  <a:cubicBezTo>
                    <a:pt x="710" y="385"/>
                    <a:pt x="885" y="361"/>
                    <a:pt x="885" y="331"/>
                  </a:cubicBezTo>
                  <a:cubicBezTo>
                    <a:pt x="885" y="331"/>
                    <a:pt x="885" y="331"/>
                    <a:pt x="885" y="331"/>
                  </a:cubicBezTo>
                  <a:lnTo>
                    <a:pt x="991" y="0"/>
                  </a:lnTo>
                  <a:close/>
                </a:path>
              </a:pathLst>
            </a:custGeom>
            <a:grpFill/>
            <a:ln>
              <a:noFill/>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Oval 19"/>
            <p:cNvSpPr>
              <a:spLocks noChangeArrowheads="1"/>
            </p:cNvSpPr>
            <p:nvPr/>
          </p:nvSpPr>
          <p:spPr bwMode="auto">
            <a:xfrm>
              <a:off x="520058" y="838200"/>
              <a:ext cx="4108409" cy="447865"/>
            </a:xfrm>
            <a:prstGeom prst="ellipse">
              <a:avLst/>
            </a:prstGeom>
            <a:grpFill/>
            <a:ln>
              <a:noFill/>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8" name="your text goes here"/>
          <p:cNvSpPr txBox="1"/>
          <p:nvPr/>
        </p:nvSpPr>
        <p:spPr>
          <a:xfrm>
            <a:off x="537328" y="1517616"/>
            <a:ext cx="3271017" cy="15081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tx1">
                    <a:lumMod val="85000"/>
                    <a:lumOff val="15000"/>
                  </a:schemeClr>
                </a:solidFill>
              </a:rPr>
              <a:t>The objectives of the regulations is achieved</a:t>
            </a:r>
            <a:endParaRPr lang="en-US" sz="1600" b="1" dirty="0">
              <a:solidFill>
                <a:schemeClr val="tx1">
                  <a:lumMod val="85000"/>
                  <a:lumOff val="15000"/>
                </a:schemeClr>
              </a:solidFill>
            </a:endParaRPr>
          </a:p>
          <a:p>
            <a:r>
              <a:rPr lang="en-US" sz="1200" dirty="0" smtClean="0">
                <a:solidFill>
                  <a:schemeClr val="tx1">
                    <a:lumMod val="85000"/>
                    <a:lumOff val="15000"/>
                  </a:schemeClr>
                </a:solidFill>
              </a:rPr>
              <a:t>The IDP is fully aligned and budgeted for depending on availability of funding. Tariffs are consequently reflective of costs.</a:t>
            </a:r>
          </a:p>
          <a:p>
            <a:r>
              <a:rPr lang="en-US" sz="1200" dirty="0" smtClean="0">
                <a:solidFill>
                  <a:schemeClr val="tx1">
                    <a:lumMod val="85000"/>
                    <a:lumOff val="15000"/>
                  </a:schemeClr>
                </a:solidFill>
              </a:rPr>
              <a:t>The whole institution participated in the reform.</a:t>
            </a:r>
            <a:endParaRPr lang="en-US" sz="1200" dirty="0">
              <a:solidFill>
                <a:schemeClr val="tx1">
                  <a:lumMod val="85000"/>
                  <a:lumOff val="15000"/>
                </a:schemeClr>
              </a:solidFill>
            </a:endParaRPr>
          </a:p>
        </p:txBody>
      </p:sp>
      <p:sp>
        <p:nvSpPr>
          <p:cNvPr id="9" name="your text goes here"/>
          <p:cNvSpPr txBox="1"/>
          <p:nvPr/>
        </p:nvSpPr>
        <p:spPr>
          <a:xfrm>
            <a:off x="8364681" y="1533004"/>
            <a:ext cx="3607359" cy="15081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smtClean="0">
                <a:solidFill>
                  <a:schemeClr val="tx1">
                    <a:lumMod val="85000"/>
                    <a:lumOff val="15000"/>
                  </a:schemeClr>
                </a:solidFill>
              </a:rPr>
              <a:t>The whole accounting environment changed.</a:t>
            </a:r>
            <a:endParaRPr lang="en-US" sz="1600" b="1" dirty="0">
              <a:solidFill>
                <a:schemeClr val="tx1">
                  <a:lumMod val="85000"/>
                  <a:lumOff val="15000"/>
                </a:schemeClr>
              </a:solidFill>
            </a:endParaRPr>
          </a:p>
          <a:p>
            <a:pPr algn="r"/>
            <a:r>
              <a:rPr lang="en-US" sz="1200" dirty="0" smtClean="0">
                <a:solidFill>
                  <a:schemeClr val="tx1">
                    <a:lumMod val="85000"/>
                    <a:lumOff val="15000"/>
                  </a:schemeClr>
                </a:solidFill>
              </a:rPr>
              <a:t>The cost implication and associated risks are massive but seems mitigated with UAT (user acceptance testing). The transactional environment is new and change control would be required intensively</a:t>
            </a:r>
            <a:endParaRPr lang="en-US" sz="1200" dirty="0">
              <a:solidFill>
                <a:schemeClr val="tx1">
                  <a:lumMod val="85000"/>
                  <a:lumOff val="15000"/>
                </a:schemeClr>
              </a:solidFill>
            </a:endParaRPr>
          </a:p>
        </p:txBody>
      </p:sp>
      <p:sp>
        <p:nvSpPr>
          <p:cNvPr id="10" name="your text goes here"/>
          <p:cNvSpPr txBox="1"/>
          <p:nvPr/>
        </p:nvSpPr>
        <p:spPr>
          <a:xfrm>
            <a:off x="537328" y="3143622"/>
            <a:ext cx="3772576" cy="12618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tx1">
                    <a:lumMod val="85000"/>
                    <a:lumOff val="15000"/>
                  </a:schemeClr>
                </a:solidFill>
              </a:rPr>
              <a:t>Movement towards full compliance</a:t>
            </a:r>
            <a:endParaRPr lang="en-US" sz="1600" b="1" dirty="0">
              <a:solidFill>
                <a:schemeClr val="tx1">
                  <a:lumMod val="85000"/>
                  <a:lumOff val="15000"/>
                </a:schemeClr>
              </a:solidFill>
            </a:endParaRPr>
          </a:p>
          <a:p>
            <a:r>
              <a:rPr lang="en-US" sz="1200" dirty="0" smtClean="0">
                <a:solidFill>
                  <a:schemeClr val="tx1">
                    <a:lumMod val="85000"/>
                    <a:lumOff val="15000"/>
                  </a:schemeClr>
                </a:solidFill>
              </a:rPr>
              <a:t>Capital, maintenance and certain campaigns are driven from projects and the systems therefore has functionality. The budgets seems to be credible as it is funded and tariffs considered costing form non commercial  departments.</a:t>
            </a:r>
            <a:endParaRPr lang="en-US" sz="1200" dirty="0">
              <a:solidFill>
                <a:schemeClr val="tx1">
                  <a:lumMod val="85000"/>
                  <a:lumOff val="15000"/>
                </a:schemeClr>
              </a:solidFill>
            </a:endParaRPr>
          </a:p>
        </p:txBody>
      </p:sp>
      <p:sp>
        <p:nvSpPr>
          <p:cNvPr id="11" name="your text goes here"/>
          <p:cNvSpPr txBox="1"/>
          <p:nvPr/>
        </p:nvSpPr>
        <p:spPr>
          <a:xfrm>
            <a:off x="7882095" y="3143622"/>
            <a:ext cx="4089946"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smtClean="0">
                <a:solidFill>
                  <a:schemeClr val="tx1">
                    <a:lumMod val="85000"/>
                    <a:lumOff val="15000"/>
                  </a:schemeClr>
                </a:solidFill>
              </a:rPr>
              <a:t>Virement’ s probable</a:t>
            </a:r>
            <a:endParaRPr lang="en-US" sz="1600" b="1" dirty="0">
              <a:solidFill>
                <a:schemeClr val="tx1">
                  <a:lumMod val="85000"/>
                  <a:lumOff val="15000"/>
                </a:schemeClr>
              </a:solidFill>
            </a:endParaRPr>
          </a:p>
          <a:p>
            <a:pPr algn="r"/>
            <a:r>
              <a:rPr lang="en-US" sz="1200" dirty="0" smtClean="0">
                <a:solidFill>
                  <a:schemeClr val="tx1">
                    <a:lumMod val="85000"/>
                    <a:lumOff val="15000"/>
                  </a:schemeClr>
                </a:solidFill>
              </a:rPr>
              <a:t>The budget due to various interpretations and the impact that the segments string has if budgeted from a Item perspective may have missed implication such as funding links. This will create an inability for comparative reporting across all segments and they will need to adjust for the next budget to full projects creating additional effort in time and cost of implementation. </a:t>
            </a:r>
            <a:endParaRPr lang="en-US" sz="1200" dirty="0">
              <a:solidFill>
                <a:schemeClr val="tx1">
                  <a:lumMod val="85000"/>
                  <a:lumOff val="15000"/>
                </a:schemeClr>
              </a:solidFill>
            </a:endParaRPr>
          </a:p>
        </p:txBody>
      </p:sp>
      <p:sp>
        <p:nvSpPr>
          <p:cNvPr id="12" name="your text goes here"/>
          <p:cNvSpPr txBox="1"/>
          <p:nvPr/>
        </p:nvSpPr>
        <p:spPr>
          <a:xfrm>
            <a:off x="537328" y="4743822"/>
            <a:ext cx="4263272"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tx1">
                    <a:lumMod val="85000"/>
                    <a:lumOff val="15000"/>
                  </a:schemeClr>
                </a:solidFill>
              </a:rPr>
              <a:t>The end users and system look and feel remained stable.</a:t>
            </a:r>
          </a:p>
          <a:p>
            <a:r>
              <a:rPr lang="en-US" sz="1200" dirty="0" smtClean="0">
                <a:solidFill>
                  <a:schemeClr val="tx1">
                    <a:lumMod val="85000"/>
                    <a:lumOff val="15000"/>
                  </a:schemeClr>
                </a:solidFill>
              </a:rPr>
              <a:t>End users in the transactional environment will not be affected except for the volume of new votes.</a:t>
            </a:r>
            <a:endParaRPr lang="en-US" sz="1200" dirty="0">
              <a:solidFill>
                <a:schemeClr val="tx1">
                  <a:lumMod val="85000"/>
                  <a:lumOff val="15000"/>
                </a:schemeClr>
              </a:solidFill>
            </a:endParaRPr>
          </a:p>
        </p:txBody>
      </p:sp>
      <p:sp>
        <p:nvSpPr>
          <p:cNvPr id="13" name="your text goes here"/>
          <p:cNvSpPr txBox="1"/>
          <p:nvPr/>
        </p:nvSpPr>
        <p:spPr>
          <a:xfrm>
            <a:off x="7391400" y="4743822"/>
            <a:ext cx="4580640"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smtClean="0">
                <a:solidFill>
                  <a:schemeClr val="tx1">
                    <a:lumMod val="85000"/>
                    <a:lumOff val="15000"/>
                  </a:schemeClr>
                </a:solidFill>
              </a:rPr>
              <a:t>Minimum compliance.</a:t>
            </a:r>
            <a:endParaRPr lang="en-US" sz="1600" b="1" dirty="0">
              <a:solidFill>
                <a:schemeClr val="tx1">
                  <a:lumMod val="85000"/>
                  <a:lumOff val="15000"/>
                </a:schemeClr>
              </a:solidFill>
            </a:endParaRPr>
          </a:p>
          <a:p>
            <a:pPr algn="r"/>
            <a:r>
              <a:rPr lang="en-US" sz="1200" dirty="0" smtClean="0">
                <a:solidFill>
                  <a:schemeClr val="tx1">
                    <a:lumMod val="85000"/>
                    <a:lumOff val="15000"/>
                  </a:schemeClr>
                </a:solidFill>
              </a:rPr>
              <a:t>The approach while risk adverse creates the highest and acknowledged virement probability. Budgets therefore might be viewed as unreliable and consequently impact adversely on the audit outcomes. Depending on the level and quantum of required segments they probably will fail measurement or benchmarking against the other approaches.</a:t>
            </a:r>
            <a:endParaRPr lang="en-US" sz="1200" dirty="0">
              <a:solidFill>
                <a:schemeClr val="tx1">
                  <a:lumMod val="85000"/>
                  <a:lumOff val="15000"/>
                </a:schemeClr>
              </a:solidFill>
            </a:endParaRPr>
          </a:p>
        </p:txBody>
      </p:sp>
      <p:sp>
        <p:nvSpPr>
          <p:cNvPr id="14" name="your text goes here"/>
          <p:cNvSpPr txBox="1"/>
          <p:nvPr/>
        </p:nvSpPr>
        <p:spPr>
          <a:xfrm>
            <a:off x="5241174" y="4921156"/>
            <a:ext cx="1674825"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rPr>
              <a:t>Short Code</a:t>
            </a:r>
            <a:endParaRPr lang="en-US" sz="2000" b="1" dirty="0">
              <a:solidFill>
                <a:schemeClr val="bg1"/>
              </a:solidFill>
            </a:endParaRPr>
          </a:p>
        </p:txBody>
      </p:sp>
      <p:sp>
        <p:nvSpPr>
          <p:cNvPr id="15" name="your text goes here"/>
          <p:cNvSpPr txBox="1"/>
          <p:nvPr/>
        </p:nvSpPr>
        <p:spPr>
          <a:xfrm>
            <a:off x="5241174" y="3372223"/>
            <a:ext cx="167482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rgbClr val="FFFFFF"/>
                </a:solidFill>
              </a:rPr>
              <a:t>Hybrid</a:t>
            </a:r>
            <a:endParaRPr lang="en-US" sz="2000" b="1" dirty="0">
              <a:solidFill>
                <a:srgbClr val="FFFFFF"/>
              </a:solidFill>
            </a:endParaRPr>
          </a:p>
        </p:txBody>
      </p:sp>
      <p:sp>
        <p:nvSpPr>
          <p:cNvPr id="16" name="your text goes here"/>
          <p:cNvSpPr txBox="1"/>
          <p:nvPr/>
        </p:nvSpPr>
        <p:spPr>
          <a:xfrm>
            <a:off x="4368994" y="1902336"/>
            <a:ext cx="347960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rPr>
              <a:t>Accounting Cycle</a:t>
            </a:r>
            <a:endParaRPr lang="en-US" sz="2000" b="1" dirty="0">
              <a:solidFill>
                <a:schemeClr val="bg1"/>
              </a:solidFill>
            </a:endParaRPr>
          </a:p>
        </p:txBody>
      </p:sp>
      <p:sp>
        <p:nvSpPr>
          <p:cNvPr id="17" name="pros"/>
          <p:cNvSpPr txBox="1"/>
          <p:nvPr/>
        </p:nvSpPr>
        <p:spPr>
          <a:xfrm>
            <a:off x="18564" y="994594"/>
            <a:ext cx="21542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tx1">
                    <a:lumMod val="85000"/>
                    <a:lumOff val="15000"/>
                  </a:schemeClr>
                </a:solidFill>
                <a:latin typeface="+mj-lt"/>
              </a:rPr>
              <a:t>Pros</a:t>
            </a:r>
            <a:endParaRPr lang="en-US" sz="3600" dirty="0">
              <a:solidFill>
                <a:schemeClr val="tx1">
                  <a:lumMod val="85000"/>
                  <a:lumOff val="15000"/>
                </a:schemeClr>
              </a:solidFill>
              <a:latin typeface="+mj-lt"/>
            </a:endParaRPr>
          </a:p>
        </p:txBody>
      </p:sp>
      <p:sp>
        <p:nvSpPr>
          <p:cNvPr id="18" name="cons"/>
          <p:cNvSpPr txBox="1"/>
          <p:nvPr/>
        </p:nvSpPr>
        <p:spPr>
          <a:xfrm>
            <a:off x="10168360" y="1020832"/>
            <a:ext cx="21542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tx1">
                    <a:lumMod val="85000"/>
                    <a:lumOff val="15000"/>
                  </a:schemeClr>
                </a:solidFill>
                <a:latin typeface="+mj-lt"/>
              </a:rPr>
              <a:t>Cons</a:t>
            </a:r>
            <a:endParaRPr lang="en-US" sz="3600" dirty="0">
              <a:solidFill>
                <a:schemeClr val="tx1">
                  <a:lumMod val="85000"/>
                  <a:lumOff val="15000"/>
                </a:schemeClr>
              </a:solidFill>
              <a:latin typeface="+mj-lt"/>
            </a:endParaRPr>
          </a:p>
        </p:txBody>
      </p:sp>
    </p:spTree>
    <p:extLst>
      <p:ext uri="{BB962C8B-B14F-4D97-AF65-F5344CB8AC3E}">
        <p14:creationId xmlns:p14="http://schemas.microsoft.com/office/powerpoint/2010/main" val="11897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7</a:t>
            </a:fld>
            <a:endParaRPr lang="en-US" sz="1400" b="0" dirty="0">
              <a:solidFill>
                <a:srgbClr val="000000"/>
              </a:solidFill>
              <a:latin typeface="Arial"/>
            </a:endParaRPr>
          </a:p>
        </p:txBody>
      </p:sp>
      <p:sp>
        <p:nvSpPr>
          <p:cNvPr id="5" name="red rectangle"/>
          <p:cNvSpPr>
            <a:spLocks noChangeArrowheads="1"/>
          </p:cNvSpPr>
          <p:nvPr/>
        </p:nvSpPr>
        <p:spPr bwMode="auto">
          <a:xfrm>
            <a:off x="4752438" y="1161042"/>
            <a:ext cx="7439562" cy="4949536"/>
          </a:xfrm>
          <a:prstGeom prst="rect">
            <a:avLst/>
          </a:prstGeom>
          <a:solidFill>
            <a:srgbClr val="CC0000">
              <a:lumMod val="50000"/>
              <a:alpha val="19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 name="gray rectangle"/>
          <p:cNvSpPr>
            <a:spLocks noChangeArrowheads="1"/>
          </p:cNvSpPr>
          <p:nvPr/>
        </p:nvSpPr>
        <p:spPr bwMode="auto">
          <a:xfrm>
            <a:off x="5241385" y="5345951"/>
            <a:ext cx="6428309" cy="764627"/>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 name="red rectangle"/>
          <p:cNvSpPr>
            <a:spLocks noChangeArrowheads="1"/>
          </p:cNvSpPr>
          <p:nvPr/>
        </p:nvSpPr>
        <p:spPr bwMode="auto">
          <a:xfrm>
            <a:off x="5241385" y="5280695"/>
            <a:ext cx="6428309" cy="243778"/>
          </a:xfrm>
          <a:prstGeom prst="rect">
            <a:avLst/>
          </a:prstGeom>
          <a:solidFill>
            <a:srgbClr val="CC0000">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0" name="gray rectangle"/>
          <p:cNvSpPr>
            <a:spLocks noChangeArrowheads="1"/>
          </p:cNvSpPr>
          <p:nvPr/>
        </p:nvSpPr>
        <p:spPr bwMode="auto">
          <a:xfrm>
            <a:off x="5250913" y="4147389"/>
            <a:ext cx="6418953" cy="764627"/>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1" name="red rectangle"/>
          <p:cNvSpPr>
            <a:spLocks noChangeArrowheads="1"/>
          </p:cNvSpPr>
          <p:nvPr/>
        </p:nvSpPr>
        <p:spPr bwMode="auto">
          <a:xfrm>
            <a:off x="5250913" y="4082133"/>
            <a:ext cx="6418953" cy="243778"/>
          </a:xfrm>
          <a:prstGeom prst="rect">
            <a:avLst/>
          </a:prstGeom>
          <a:solidFill>
            <a:srgbClr val="CC0000">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3" name="your text goes here"/>
          <p:cNvSpPr txBox="1"/>
          <p:nvPr/>
        </p:nvSpPr>
        <p:spPr>
          <a:xfrm>
            <a:off x="6401300" y="4274671"/>
            <a:ext cx="5268394" cy="553998"/>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smtClean="0">
                <a:ln>
                  <a:noFill/>
                </a:ln>
                <a:solidFill>
                  <a:prstClr val="white"/>
                </a:solidFill>
                <a:effectLst/>
                <a:uLnTx/>
                <a:uFillTx/>
              </a:rPr>
              <a:t>We are reasonably</a:t>
            </a:r>
            <a:r>
              <a:rPr kumimoji="0" lang="en-US" sz="1000" b="0" i="0" u="none" strike="noStrike" kern="0" cap="none" spc="0" normalizeH="0" noProof="0" dirty="0" smtClean="0">
                <a:ln>
                  <a:noFill/>
                </a:ln>
                <a:solidFill>
                  <a:prstClr val="white"/>
                </a:solidFill>
                <a:effectLst/>
                <a:uLnTx/>
                <a:uFillTx/>
              </a:rPr>
              <a:t> worried about the excessive virement that would result continuously from this approach . </a:t>
            </a:r>
            <a:r>
              <a:rPr lang="en-US" sz="1000" kern="0" dirty="0" smtClean="0">
                <a:solidFill>
                  <a:prstClr val="white"/>
                </a:solidFill>
              </a:rPr>
              <a:t>If not carefully managed this may even be viewed as mapping. The accounting cycle is not achieved here.</a:t>
            </a:r>
            <a:endParaRPr kumimoji="0" lang="en-US" sz="1000" b="0" i="0" u="none" strike="noStrike" kern="0" cap="none" spc="0" normalizeH="0" baseline="0" noProof="0" dirty="0" smtClean="0">
              <a:ln>
                <a:noFill/>
              </a:ln>
              <a:solidFill>
                <a:prstClr val="white"/>
              </a:solidFill>
              <a:effectLst/>
              <a:uLnTx/>
              <a:uFillTx/>
            </a:endParaRPr>
          </a:p>
        </p:txBody>
      </p:sp>
      <p:sp>
        <p:nvSpPr>
          <p:cNvPr id="14" name="gray rectangle"/>
          <p:cNvSpPr>
            <a:spLocks noChangeArrowheads="1"/>
          </p:cNvSpPr>
          <p:nvPr/>
        </p:nvSpPr>
        <p:spPr bwMode="auto">
          <a:xfrm>
            <a:off x="5250913" y="2904523"/>
            <a:ext cx="6418953" cy="764627"/>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5" name="red rectangle"/>
          <p:cNvSpPr>
            <a:spLocks noChangeArrowheads="1"/>
          </p:cNvSpPr>
          <p:nvPr/>
        </p:nvSpPr>
        <p:spPr bwMode="auto">
          <a:xfrm>
            <a:off x="5250913" y="2839267"/>
            <a:ext cx="6418953" cy="243778"/>
          </a:xfrm>
          <a:prstGeom prst="rect">
            <a:avLst/>
          </a:prstGeom>
          <a:solidFill>
            <a:srgbClr val="CC0000">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7" name="your text goes here"/>
          <p:cNvSpPr txBox="1"/>
          <p:nvPr/>
        </p:nvSpPr>
        <p:spPr>
          <a:xfrm>
            <a:off x="6401300" y="3019954"/>
            <a:ext cx="5268394" cy="553998"/>
          </a:xfrm>
          <a:prstGeom prst="rect">
            <a:avLst/>
          </a:prstGeom>
          <a:noFill/>
        </p:spPr>
        <p:txBody>
          <a:bodyPr wrap="square" rtlCol="0">
            <a:spAutoFit/>
          </a:bodyPr>
          <a:lstStyle/>
          <a:p>
            <a:pPr marL="171450" indent="-171450">
              <a:buFont typeface="Arial" panose="020B0604020202020204" pitchFamily="34" charset="0"/>
              <a:buChar char="•"/>
            </a:pPr>
            <a:r>
              <a:rPr kumimoji="0" lang="en-US" sz="1000" b="0" i="0" u="none" strike="noStrike" kern="0" cap="none" spc="0" normalizeH="0" baseline="0" noProof="0" dirty="0" smtClean="0">
                <a:ln>
                  <a:noFill/>
                </a:ln>
                <a:solidFill>
                  <a:prstClr val="white"/>
                </a:solidFill>
                <a:effectLst/>
                <a:uLnTx/>
                <a:uFillTx/>
              </a:rPr>
              <a:t>The approach will have probable difficulties as far as operational projects is concerned and as such the vendors will need to adopt more</a:t>
            </a:r>
            <a:r>
              <a:rPr kumimoji="0" lang="en-US" sz="1000" b="0" i="0" u="none" strike="noStrike" kern="0" cap="none" spc="0" normalizeH="0" noProof="0" dirty="0" smtClean="0">
                <a:ln>
                  <a:noFill/>
                </a:ln>
                <a:solidFill>
                  <a:prstClr val="white"/>
                </a:solidFill>
                <a:effectLst/>
                <a:uLnTx/>
                <a:uFillTx/>
              </a:rPr>
              <a:t> projects and integrate the project/ jobbing modules into an IDP driven approach for the next budgets.</a:t>
            </a:r>
            <a:r>
              <a:rPr kumimoji="0" lang="en-US" sz="1000" b="0" i="0" u="none" strike="noStrike" kern="0" cap="none" spc="0" normalizeH="0" baseline="0" noProof="0" dirty="0" smtClean="0">
                <a:ln>
                  <a:noFill/>
                </a:ln>
                <a:solidFill>
                  <a:prstClr val="white"/>
                </a:solidFill>
                <a:effectLst/>
                <a:uLnTx/>
                <a:uFillTx/>
              </a:rPr>
              <a:t>  </a:t>
            </a:r>
          </a:p>
        </p:txBody>
      </p:sp>
      <p:sp>
        <p:nvSpPr>
          <p:cNvPr id="20" name="gray rectangle"/>
          <p:cNvSpPr>
            <a:spLocks noChangeArrowheads="1"/>
          </p:cNvSpPr>
          <p:nvPr/>
        </p:nvSpPr>
        <p:spPr bwMode="auto">
          <a:xfrm>
            <a:off x="5273139" y="1710405"/>
            <a:ext cx="6397124" cy="764627"/>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1" name="red rectangle"/>
          <p:cNvSpPr>
            <a:spLocks noChangeArrowheads="1"/>
          </p:cNvSpPr>
          <p:nvPr/>
        </p:nvSpPr>
        <p:spPr bwMode="auto">
          <a:xfrm>
            <a:off x="5273139" y="1645149"/>
            <a:ext cx="6397124" cy="243778"/>
          </a:xfrm>
          <a:prstGeom prst="rect">
            <a:avLst/>
          </a:prstGeom>
          <a:solidFill>
            <a:srgbClr val="CC0000">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2" name="your text here"/>
          <p:cNvSpPr txBox="1"/>
          <p:nvPr/>
        </p:nvSpPr>
        <p:spPr>
          <a:xfrm>
            <a:off x="6787929" y="1635645"/>
            <a:ext cx="341263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noProof="0" dirty="0" smtClean="0">
                <a:solidFill>
                  <a:prstClr val="white"/>
                </a:solidFill>
                <a:latin typeface="Arial Black" panose="020B0A04020102020204"/>
              </a:rPr>
              <a:t>Position</a:t>
            </a:r>
            <a:endParaRPr kumimoji="0" lang="en-US" sz="1200" b="1" i="0" u="none" strike="noStrike" kern="0" cap="none" spc="0" normalizeH="0" baseline="0" noProof="0" dirty="0" smtClean="0">
              <a:ln>
                <a:noFill/>
              </a:ln>
              <a:solidFill>
                <a:prstClr val="white"/>
              </a:solidFill>
              <a:effectLst/>
              <a:uLnTx/>
              <a:uFillTx/>
              <a:latin typeface="Arial Black" panose="020B0A04020102020204"/>
            </a:endParaRPr>
          </a:p>
        </p:txBody>
      </p:sp>
      <p:sp>
        <p:nvSpPr>
          <p:cNvPr id="23" name="your text goes here"/>
          <p:cNvSpPr txBox="1"/>
          <p:nvPr/>
        </p:nvSpPr>
        <p:spPr>
          <a:xfrm>
            <a:off x="6787929" y="1964614"/>
            <a:ext cx="3116708"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endParaRPr>
          </a:p>
        </p:txBody>
      </p:sp>
      <p:grpSp>
        <p:nvGrpSpPr>
          <p:cNvPr id="24" name="red funnel piece"/>
          <p:cNvGrpSpPr/>
          <p:nvPr/>
        </p:nvGrpSpPr>
        <p:grpSpPr>
          <a:xfrm>
            <a:off x="3571337" y="5052759"/>
            <a:ext cx="2051820" cy="1289424"/>
            <a:chOff x="2452687" y="4749800"/>
            <a:chExt cx="2089150" cy="1450975"/>
          </a:xfrm>
        </p:grpSpPr>
        <p:sp>
          <p:nvSpPr>
            <p:cNvPr id="25" name="Freeform 14"/>
            <p:cNvSpPr>
              <a:spLocks/>
            </p:cNvSpPr>
            <p:nvPr/>
          </p:nvSpPr>
          <p:spPr bwMode="auto">
            <a:xfrm>
              <a:off x="2452687" y="4978400"/>
              <a:ext cx="2089150" cy="1222375"/>
            </a:xfrm>
            <a:custGeom>
              <a:avLst/>
              <a:gdLst>
                <a:gd name="T0" fmla="*/ 658 w 658"/>
                <a:gd name="T1" fmla="*/ 0 h 385"/>
                <a:gd name="T2" fmla="*/ 0 w 658"/>
                <a:gd name="T3" fmla="*/ 0 h 385"/>
                <a:gd name="T4" fmla="*/ 103 w 658"/>
                <a:gd name="T5" fmla="*/ 320 h 385"/>
                <a:gd name="T6" fmla="*/ 103 w 658"/>
                <a:gd name="T7" fmla="*/ 320 h 385"/>
                <a:gd name="T8" fmla="*/ 329 w 658"/>
                <a:gd name="T9" fmla="*/ 385 h 385"/>
                <a:gd name="T10" fmla="*/ 555 w 658"/>
                <a:gd name="T11" fmla="*/ 320 h 385"/>
                <a:gd name="T12" fmla="*/ 555 w 658"/>
                <a:gd name="T13" fmla="*/ 320 h 385"/>
                <a:gd name="T14" fmla="*/ 658 w 658"/>
                <a:gd name="T15" fmla="*/ 0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385">
                  <a:moveTo>
                    <a:pt x="658" y="0"/>
                  </a:moveTo>
                  <a:cubicBezTo>
                    <a:pt x="0" y="0"/>
                    <a:pt x="0" y="0"/>
                    <a:pt x="0" y="0"/>
                  </a:cubicBezTo>
                  <a:cubicBezTo>
                    <a:pt x="103" y="320"/>
                    <a:pt x="103" y="320"/>
                    <a:pt x="103" y="320"/>
                  </a:cubicBezTo>
                  <a:cubicBezTo>
                    <a:pt x="103" y="320"/>
                    <a:pt x="103" y="320"/>
                    <a:pt x="103" y="320"/>
                  </a:cubicBezTo>
                  <a:cubicBezTo>
                    <a:pt x="110" y="356"/>
                    <a:pt x="208" y="385"/>
                    <a:pt x="329" y="385"/>
                  </a:cubicBezTo>
                  <a:cubicBezTo>
                    <a:pt x="450" y="385"/>
                    <a:pt x="548" y="356"/>
                    <a:pt x="555" y="320"/>
                  </a:cubicBezTo>
                  <a:cubicBezTo>
                    <a:pt x="555" y="320"/>
                    <a:pt x="555" y="320"/>
                    <a:pt x="555" y="320"/>
                  </a:cubicBezTo>
                  <a:lnTo>
                    <a:pt x="658" y="0"/>
                  </a:lnTo>
                  <a:close/>
                </a:path>
              </a:pathLst>
            </a:custGeom>
            <a:gradFill flip="none" rotWithShape="1">
              <a:gsLst>
                <a:gs pos="0">
                  <a:srgbClr val="CC0000">
                    <a:lumMod val="60000"/>
                    <a:lumOff val="40000"/>
                  </a:srgbClr>
                </a:gs>
                <a:gs pos="46000">
                  <a:srgbClr val="CC0000"/>
                </a:gs>
                <a:gs pos="100000">
                  <a:srgbClr val="CC0000">
                    <a:lumMod val="75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6" name="Oval 15"/>
            <p:cNvSpPr>
              <a:spLocks noChangeArrowheads="1"/>
            </p:cNvSpPr>
            <p:nvPr/>
          </p:nvSpPr>
          <p:spPr bwMode="auto">
            <a:xfrm>
              <a:off x="2452687" y="4749800"/>
              <a:ext cx="2089150" cy="441325"/>
            </a:xfrm>
            <a:prstGeom prst="ellipse">
              <a:avLst/>
            </a:prstGeom>
            <a:gradFill flip="none" rotWithShape="1">
              <a:gsLst>
                <a:gs pos="33000">
                  <a:srgbClr val="CC0000"/>
                </a:gs>
                <a:gs pos="0">
                  <a:srgbClr val="CC0000">
                    <a:lumMod val="60000"/>
                    <a:lumOff val="40000"/>
                  </a:srgbClr>
                </a:gs>
                <a:gs pos="100000">
                  <a:srgbClr val="CC0000">
                    <a:lumMod val="50000"/>
                  </a:srgbClr>
                </a:gs>
              </a:gsLst>
              <a:lin ang="180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27" name="red funnel piece"/>
          <p:cNvGrpSpPr/>
          <p:nvPr/>
        </p:nvGrpSpPr>
        <p:grpSpPr>
          <a:xfrm>
            <a:off x="3244312" y="3843084"/>
            <a:ext cx="2694185" cy="1289424"/>
            <a:chOff x="2125662" y="3540125"/>
            <a:chExt cx="2743200" cy="1450975"/>
          </a:xfrm>
        </p:grpSpPr>
        <p:sp>
          <p:nvSpPr>
            <p:cNvPr id="28" name="Freeform 16"/>
            <p:cNvSpPr>
              <a:spLocks/>
            </p:cNvSpPr>
            <p:nvPr/>
          </p:nvSpPr>
          <p:spPr bwMode="auto">
            <a:xfrm>
              <a:off x="2125662" y="3759200"/>
              <a:ext cx="2743200" cy="1231900"/>
            </a:xfrm>
            <a:custGeom>
              <a:avLst/>
              <a:gdLst>
                <a:gd name="T0" fmla="*/ 864 w 864"/>
                <a:gd name="T1" fmla="*/ 0 h 388"/>
                <a:gd name="T2" fmla="*/ 0 w 864"/>
                <a:gd name="T3" fmla="*/ 0 h 388"/>
                <a:gd name="T4" fmla="*/ 103 w 864"/>
                <a:gd name="T5" fmla="*/ 320 h 388"/>
                <a:gd name="T6" fmla="*/ 103 w 864"/>
                <a:gd name="T7" fmla="*/ 320 h 388"/>
                <a:gd name="T8" fmla="*/ 432 w 864"/>
                <a:gd name="T9" fmla="*/ 388 h 388"/>
                <a:gd name="T10" fmla="*/ 761 w 864"/>
                <a:gd name="T11" fmla="*/ 320 h 388"/>
                <a:gd name="T12" fmla="*/ 761 w 864"/>
                <a:gd name="T13" fmla="*/ 320 h 388"/>
                <a:gd name="T14" fmla="*/ 864 w 864"/>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4" h="388">
                  <a:moveTo>
                    <a:pt x="864" y="0"/>
                  </a:moveTo>
                  <a:cubicBezTo>
                    <a:pt x="0" y="0"/>
                    <a:pt x="0" y="0"/>
                    <a:pt x="0" y="0"/>
                  </a:cubicBezTo>
                  <a:cubicBezTo>
                    <a:pt x="103" y="320"/>
                    <a:pt x="103" y="320"/>
                    <a:pt x="103" y="320"/>
                  </a:cubicBezTo>
                  <a:cubicBezTo>
                    <a:pt x="103" y="320"/>
                    <a:pt x="103" y="320"/>
                    <a:pt x="103" y="320"/>
                  </a:cubicBezTo>
                  <a:cubicBezTo>
                    <a:pt x="107" y="357"/>
                    <a:pt x="253" y="388"/>
                    <a:pt x="432" y="388"/>
                  </a:cubicBezTo>
                  <a:cubicBezTo>
                    <a:pt x="611" y="388"/>
                    <a:pt x="757" y="357"/>
                    <a:pt x="761" y="320"/>
                  </a:cubicBezTo>
                  <a:cubicBezTo>
                    <a:pt x="761" y="320"/>
                    <a:pt x="761" y="320"/>
                    <a:pt x="761" y="320"/>
                  </a:cubicBezTo>
                  <a:lnTo>
                    <a:pt x="864" y="0"/>
                  </a:lnTo>
                  <a:close/>
                </a:path>
              </a:pathLst>
            </a:custGeom>
            <a:gradFill flip="none" rotWithShape="1">
              <a:gsLst>
                <a:gs pos="0">
                  <a:srgbClr val="CC0000">
                    <a:lumMod val="60000"/>
                    <a:lumOff val="40000"/>
                  </a:srgbClr>
                </a:gs>
                <a:gs pos="46000">
                  <a:srgbClr val="CC0000"/>
                </a:gs>
                <a:gs pos="100000">
                  <a:srgbClr val="CC0000">
                    <a:lumMod val="75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9" name="Oval 17"/>
            <p:cNvSpPr>
              <a:spLocks noChangeArrowheads="1"/>
            </p:cNvSpPr>
            <p:nvPr/>
          </p:nvSpPr>
          <p:spPr bwMode="auto">
            <a:xfrm>
              <a:off x="2125662" y="3540125"/>
              <a:ext cx="2743200" cy="441325"/>
            </a:xfrm>
            <a:prstGeom prst="ellipse">
              <a:avLst/>
            </a:prstGeom>
            <a:gradFill flip="none" rotWithShape="1">
              <a:gsLst>
                <a:gs pos="33000">
                  <a:srgbClr val="CC0000"/>
                </a:gs>
                <a:gs pos="0">
                  <a:srgbClr val="CC0000">
                    <a:lumMod val="60000"/>
                    <a:lumOff val="40000"/>
                  </a:srgbClr>
                </a:gs>
                <a:gs pos="100000">
                  <a:srgbClr val="CC0000">
                    <a:lumMod val="50000"/>
                  </a:srgbClr>
                </a:gs>
              </a:gsLst>
              <a:lin ang="180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30" name="red funnel piece"/>
          <p:cNvGrpSpPr/>
          <p:nvPr/>
        </p:nvGrpSpPr>
        <p:grpSpPr>
          <a:xfrm>
            <a:off x="2918874" y="2627766"/>
            <a:ext cx="3334989" cy="1295068"/>
            <a:chOff x="1800224" y="2324100"/>
            <a:chExt cx="3395663" cy="1457325"/>
          </a:xfrm>
        </p:grpSpPr>
        <p:sp>
          <p:nvSpPr>
            <p:cNvPr id="31" name="Freeform 18"/>
            <p:cNvSpPr>
              <a:spLocks/>
            </p:cNvSpPr>
            <p:nvPr/>
          </p:nvSpPr>
          <p:spPr bwMode="auto">
            <a:xfrm>
              <a:off x="1800224" y="2562225"/>
              <a:ext cx="3395663" cy="1219200"/>
            </a:xfrm>
            <a:custGeom>
              <a:avLst/>
              <a:gdLst>
                <a:gd name="T0" fmla="*/ 1070 w 1070"/>
                <a:gd name="T1" fmla="*/ 0 h 384"/>
                <a:gd name="T2" fmla="*/ 0 w 1070"/>
                <a:gd name="T3" fmla="*/ 0 h 384"/>
                <a:gd name="T4" fmla="*/ 102 w 1070"/>
                <a:gd name="T5" fmla="*/ 317 h 384"/>
                <a:gd name="T6" fmla="*/ 535 w 1070"/>
                <a:gd name="T7" fmla="*/ 384 h 384"/>
                <a:gd name="T8" fmla="*/ 969 w 1070"/>
                <a:gd name="T9" fmla="*/ 315 h 384"/>
                <a:gd name="T10" fmla="*/ 969 w 1070"/>
                <a:gd name="T11" fmla="*/ 315 h 384"/>
                <a:gd name="T12" fmla="*/ 1070 w 1070"/>
                <a:gd name="T13" fmla="*/ 0 h 384"/>
              </a:gdLst>
              <a:ahLst/>
              <a:cxnLst>
                <a:cxn ang="0">
                  <a:pos x="T0" y="T1"/>
                </a:cxn>
                <a:cxn ang="0">
                  <a:pos x="T2" y="T3"/>
                </a:cxn>
                <a:cxn ang="0">
                  <a:pos x="T4" y="T5"/>
                </a:cxn>
                <a:cxn ang="0">
                  <a:pos x="T6" y="T7"/>
                </a:cxn>
                <a:cxn ang="0">
                  <a:pos x="T8" y="T9"/>
                </a:cxn>
                <a:cxn ang="0">
                  <a:pos x="T10" y="T11"/>
                </a:cxn>
                <a:cxn ang="0">
                  <a:pos x="T12" y="T13"/>
                </a:cxn>
              </a:cxnLst>
              <a:rect l="0" t="0" r="r" b="b"/>
              <a:pathLst>
                <a:path w="1070" h="384">
                  <a:moveTo>
                    <a:pt x="1070" y="0"/>
                  </a:moveTo>
                  <a:cubicBezTo>
                    <a:pt x="0" y="0"/>
                    <a:pt x="0" y="0"/>
                    <a:pt x="0" y="0"/>
                  </a:cubicBezTo>
                  <a:cubicBezTo>
                    <a:pt x="102" y="317"/>
                    <a:pt x="102" y="317"/>
                    <a:pt x="102" y="317"/>
                  </a:cubicBezTo>
                  <a:cubicBezTo>
                    <a:pt x="108" y="354"/>
                    <a:pt x="299" y="384"/>
                    <a:pt x="535" y="384"/>
                  </a:cubicBezTo>
                  <a:cubicBezTo>
                    <a:pt x="775" y="384"/>
                    <a:pt x="969" y="353"/>
                    <a:pt x="969" y="315"/>
                  </a:cubicBezTo>
                  <a:cubicBezTo>
                    <a:pt x="969" y="315"/>
                    <a:pt x="969" y="315"/>
                    <a:pt x="969" y="315"/>
                  </a:cubicBezTo>
                  <a:lnTo>
                    <a:pt x="1070" y="0"/>
                  </a:lnTo>
                  <a:close/>
                </a:path>
              </a:pathLst>
            </a:custGeom>
            <a:gradFill flip="none" rotWithShape="1">
              <a:gsLst>
                <a:gs pos="0">
                  <a:srgbClr val="CC0000">
                    <a:lumMod val="60000"/>
                    <a:lumOff val="40000"/>
                  </a:srgbClr>
                </a:gs>
                <a:gs pos="46000">
                  <a:srgbClr val="CC0000"/>
                </a:gs>
                <a:gs pos="100000">
                  <a:srgbClr val="CC0000">
                    <a:lumMod val="75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2" name="Oval 19"/>
            <p:cNvSpPr>
              <a:spLocks noChangeArrowheads="1"/>
            </p:cNvSpPr>
            <p:nvPr/>
          </p:nvSpPr>
          <p:spPr bwMode="auto">
            <a:xfrm>
              <a:off x="1800224" y="2324100"/>
              <a:ext cx="3395663" cy="441325"/>
            </a:xfrm>
            <a:prstGeom prst="ellipse">
              <a:avLst/>
            </a:prstGeom>
            <a:gradFill flip="none" rotWithShape="1">
              <a:gsLst>
                <a:gs pos="33000">
                  <a:srgbClr val="CC0000"/>
                </a:gs>
                <a:gs pos="0">
                  <a:srgbClr val="CC0000">
                    <a:lumMod val="60000"/>
                    <a:lumOff val="40000"/>
                  </a:srgbClr>
                </a:gs>
                <a:gs pos="100000">
                  <a:srgbClr val="CC0000">
                    <a:lumMod val="50000"/>
                  </a:srgbClr>
                </a:gs>
              </a:gsLst>
              <a:lin ang="180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33" name="red funnel piece"/>
          <p:cNvGrpSpPr/>
          <p:nvPr/>
        </p:nvGrpSpPr>
        <p:grpSpPr>
          <a:xfrm>
            <a:off x="2591850" y="1417736"/>
            <a:ext cx="3977350" cy="1292246"/>
            <a:chOff x="1473199" y="1114425"/>
            <a:chExt cx="4049713" cy="1454150"/>
          </a:xfrm>
        </p:grpSpPr>
        <p:sp>
          <p:nvSpPr>
            <p:cNvPr id="34" name="Freeform 20"/>
            <p:cNvSpPr>
              <a:spLocks/>
            </p:cNvSpPr>
            <p:nvPr/>
          </p:nvSpPr>
          <p:spPr bwMode="auto">
            <a:xfrm>
              <a:off x="1473199" y="1336675"/>
              <a:ext cx="4049713" cy="1231900"/>
            </a:xfrm>
            <a:custGeom>
              <a:avLst/>
              <a:gdLst>
                <a:gd name="T0" fmla="*/ 1276 w 1276"/>
                <a:gd name="T1" fmla="*/ 0 h 388"/>
                <a:gd name="T2" fmla="*/ 0 w 1276"/>
                <a:gd name="T3" fmla="*/ 0 h 388"/>
                <a:gd name="T4" fmla="*/ 103 w 1276"/>
                <a:gd name="T5" fmla="*/ 319 h 388"/>
                <a:gd name="T6" fmla="*/ 103 w 1276"/>
                <a:gd name="T7" fmla="*/ 319 h 388"/>
                <a:gd name="T8" fmla="*/ 638 w 1276"/>
                <a:gd name="T9" fmla="*/ 388 h 388"/>
                <a:gd name="T10" fmla="*/ 1173 w 1276"/>
                <a:gd name="T11" fmla="*/ 319 h 388"/>
                <a:gd name="T12" fmla="*/ 1173 w 1276"/>
                <a:gd name="T13" fmla="*/ 319 h 388"/>
                <a:gd name="T14" fmla="*/ 1276 w 1276"/>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6" h="388">
                  <a:moveTo>
                    <a:pt x="1276" y="0"/>
                  </a:moveTo>
                  <a:cubicBezTo>
                    <a:pt x="0" y="0"/>
                    <a:pt x="0" y="0"/>
                    <a:pt x="0" y="0"/>
                  </a:cubicBezTo>
                  <a:cubicBezTo>
                    <a:pt x="103" y="319"/>
                    <a:pt x="103" y="319"/>
                    <a:pt x="103" y="319"/>
                  </a:cubicBezTo>
                  <a:cubicBezTo>
                    <a:pt x="103" y="319"/>
                    <a:pt x="103" y="319"/>
                    <a:pt x="103" y="319"/>
                  </a:cubicBezTo>
                  <a:cubicBezTo>
                    <a:pt x="107" y="357"/>
                    <a:pt x="345" y="388"/>
                    <a:pt x="638" y="388"/>
                  </a:cubicBezTo>
                  <a:cubicBezTo>
                    <a:pt x="931" y="388"/>
                    <a:pt x="1169" y="357"/>
                    <a:pt x="1173" y="319"/>
                  </a:cubicBezTo>
                  <a:cubicBezTo>
                    <a:pt x="1173" y="319"/>
                    <a:pt x="1173" y="319"/>
                    <a:pt x="1173" y="319"/>
                  </a:cubicBezTo>
                  <a:lnTo>
                    <a:pt x="1276" y="0"/>
                  </a:lnTo>
                  <a:close/>
                </a:path>
              </a:pathLst>
            </a:custGeom>
            <a:gradFill flip="none" rotWithShape="1">
              <a:gsLst>
                <a:gs pos="0">
                  <a:srgbClr val="CC0000">
                    <a:lumMod val="60000"/>
                    <a:lumOff val="40000"/>
                  </a:srgbClr>
                </a:gs>
                <a:gs pos="46000">
                  <a:srgbClr val="CC0000"/>
                </a:gs>
                <a:gs pos="100000">
                  <a:srgbClr val="CC0000">
                    <a:lumMod val="75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5" name="Oval 21"/>
            <p:cNvSpPr>
              <a:spLocks noChangeArrowheads="1"/>
            </p:cNvSpPr>
            <p:nvPr/>
          </p:nvSpPr>
          <p:spPr bwMode="auto">
            <a:xfrm>
              <a:off x="1473199" y="1114425"/>
              <a:ext cx="4049713" cy="441325"/>
            </a:xfrm>
            <a:prstGeom prst="ellipse">
              <a:avLst/>
            </a:prstGeom>
            <a:gradFill flip="none" rotWithShape="1">
              <a:gsLst>
                <a:gs pos="33000">
                  <a:srgbClr val="CC0000"/>
                </a:gs>
                <a:gs pos="0">
                  <a:srgbClr val="CC0000">
                    <a:lumMod val="60000"/>
                    <a:lumOff val="40000"/>
                  </a:srgbClr>
                </a:gs>
                <a:gs pos="100000">
                  <a:srgbClr val="CC0000">
                    <a:lumMod val="50000"/>
                  </a:srgbClr>
                </a:gs>
              </a:gsLst>
              <a:lin ang="1800000" scaled="0"/>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36" name="dotted lines"/>
          <p:cNvGrpSpPr/>
          <p:nvPr/>
        </p:nvGrpSpPr>
        <p:grpSpPr>
          <a:xfrm>
            <a:off x="1461551" y="1626162"/>
            <a:ext cx="3141655" cy="5160521"/>
            <a:chOff x="342899" y="838200"/>
            <a:chExt cx="3198813" cy="5807075"/>
          </a:xfrm>
        </p:grpSpPr>
        <p:sp>
          <p:nvSpPr>
            <p:cNvPr id="37" name="Freeform 22"/>
            <p:cNvSpPr>
              <a:spLocks/>
            </p:cNvSpPr>
            <p:nvPr/>
          </p:nvSpPr>
          <p:spPr bwMode="auto">
            <a:xfrm>
              <a:off x="2319337" y="898525"/>
              <a:ext cx="76200" cy="25400"/>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7"/>
                    <a:pt x="0" y="4"/>
                  </a:cubicBezTo>
                  <a:cubicBezTo>
                    <a:pt x="0" y="2"/>
                    <a:pt x="2" y="0"/>
                    <a:pt x="4" y="0"/>
                  </a:cubicBezTo>
                  <a:cubicBezTo>
                    <a:pt x="20" y="0"/>
                    <a:pt x="20" y="0"/>
                    <a:pt x="20" y="0"/>
                  </a:cubicBezTo>
                  <a:cubicBezTo>
                    <a:pt x="22" y="0"/>
                    <a:pt x="24" y="2"/>
                    <a:pt x="24" y="4"/>
                  </a:cubicBezTo>
                  <a:cubicBezTo>
                    <a:pt x="24" y="7"/>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8" name="Freeform 23"/>
            <p:cNvSpPr>
              <a:spLocks noEditPoints="1"/>
            </p:cNvSpPr>
            <p:nvPr/>
          </p:nvSpPr>
          <p:spPr bwMode="auto">
            <a:xfrm>
              <a:off x="546099" y="898525"/>
              <a:ext cx="1646238" cy="25400"/>
            </a:xfrm>
            <a:custGeom>
              <a:avLst/>
              <a:gdLst>
                <a:gd name="T0" fmla="*/ 515 w 519"/>
                <a:gd name="T1" fmla="*/ 8 h 8"/>
                <a:gd name="T2" fmla="*/ 483 w 519"/>
                <a:gd name="T3" fmla="*/ 8 h 8"/>
                <a:gd name="T4" fmla="*/ 479 w 519"/>
                <a:gd name="T5" fmla="*/ 4 h 8"/>
                <a:gd name="T6" fmla="*/ 483 w 519"/>
                <a:gd name="T7" fmla="*/ 0 h 8"/>
                <a:gd name="T8" fmla="*/ 515 w 519"/>
                <a:gd name="T9" fmla="*/ 0 h 8"/>
                <a:gd name="T10" fmla="*/ 519 w 519"/>
                <a:gd name="T11" fmla="*/ 4 h 8"/>
                <a:gd name="T12" fmla="*/ 515 w 519"/>
                <a:gd name="T13" fmla="*/ 8 h 8"/>
                <a:gd name="T14" fmla="*/ 435 w 519"/>
                <a:gd name="T15" fmla="*/ 8 h 8"/>
                <a:gd name="T16" fmla="*/ 403 w 519"/>
                <a:gd name="T17" fmla="*/ 8 h 8"/>
                <a:gd name="T18" fmla="*/ 399 w 519"/>
                <a:gd name="T19" fmla="*/ 4 h 8"/>
                <a:gd name="T20" fmla="*/ 403 w 519"/>
                <a:gd name="T21" fmla="*/ 0 h 8"/>
                <a:gd name="T22" fmla="*/ 435 w 519"/>
                <a:gd name="T23" fmla="*/ 0 h 8"/>
                <a:gd name="T24" fmla="*/ 439 w 519"/>
                <a:gd name="T25" fmla="*/ 4 h 8"/>
                <a:gd name="T26" fmla="*/ 435 w 519"/>
                <a:gd name="T27" fmla="*/ 8 h 8"/>
                <a:gd name="T28" fmla="*/ 355 w 519"/>
                <a:gd name="T29" fmla="*/ 8 h 8"/>
                <a:gd name="T30" fmla="*/ 323 w 519"/>
                <a:gd name="T31" fmla="*/ 8 h 8"/>
                <a:gd name="T32" fmla="*/ 319 w 519"/>
                <a:gd name="T33" fmla="*/ 4 h 8"/>
                <a:gd name="T34" fmla="*/ 323 w 519"/>
                <a:gd name="T35" fmla="*/ 0 h 8"/>
                <a:gd name="T36" fmla="*/ 355 w 519"/>
                <a:gd name="T37" fmla="*/ 0 h 8"/>
                <a:gd name="T38" fmla="*/ 359 w 519"/>
                <a:gd name="T39" fmla="*/ 4 h 8"/>
                <a:gd name="T40" fmla="*/ 355 w 519"/>
                <a:gd name="T41" fmla="*/ 8 h 8"/>
                <a:gd name="T42" fmla="*/ 276 w 519"/>
                <a:gd name="T43" fmla="*/ 8 h 8"/>
                <a:gd name="T44" fmla="*/ 244 w 519"/>
                <a:gd name="T45" fmla="*/ 8 h 8"/>
                <a:gd name="T46" fmla="*/ 240 w 519"/>
                <a:gd name="T47" fmla="*/ 4 h 8"/>
                <a:gd name="T48" fmla="*/ 244 w 519"/>
                <a:gd name="T49" fmla="*/ 0 h 8"/>
                <a:gd name="T50" fmla="*/ 276 w 519"/>
                <a:gd name="T51" fmla="*/ 0 h 8"/>
                <a:gd name="T52" fmla="*/ 280 w 519"/>
                <a:gd name="T53" fmla="*/ 4 h 8"/>
                <a:gd name="T54" fmla="*/ 276 w 519"/>
                <a:gd name="T55" fmla="*/ 8 h 8"/>
                <a:gd name="T56" fmla="*/ 196 w 519"/>
                <a:gd name="T57" fmla="*/ 8 h 8"/>
                <a:gd name="T58" fmla="*/ 164 w 519"/>
                <a:gd name="T59" fmla="*/ 8 h 8"/>
                <a:gd name="T60" fmla="*/ 160 w 519"/>
                <a:gd name="T61" fmla="*/ 4 h 8"/>
                <a:gd name="T62" fmla="*/ 164 w 519"/>
                <a:gd name="T63" fmla="*/ 0 h 8"/>
                <a:gd name="T64" fmla="*/ 196 w 519"/>
                <a:gd name="T65" fmla="*/ 0 h 8"/>
                <a:gd name="T66" fmla="*/ 200 w 519"/>
                <a:gd name="T67" fmla="*/ 4 h 8"/>
                <a:gd name="T68" fmla="*/ 196 w 519"/>
                <a:gd name="T69" fmla="*/ 8 h 8"/>
                <a:gd name="T70" fmla="*/ 116 w 519"/>
                <a:gd name="T71" fmla="*/ 8 h 8"/>
                <a:gd name="T72" fmla="*/ 84 w 519"/>
                <a:gd name="T73" fmla="*/ 8 h 8"/>
                <a:gd name="T74" fmla="*/ 80 w 519"/>
                <a:gd name="T75" fmla="*/ 4 h 8"/>
                <a:gd name="T76" fmla="*/ 84 w 519"/>
                <a:gd name="T77" fmla="*/ 0 h 8"/>
                <a:gd name="T78" fmla="*/ 116 w 519"/>
                <a:gd name="T79" fmla="*/ 0 h 8"/>
                <a:gd name="T80" fmla="*/ 120 w 519"/>
                <a:gd name="T81" fmla="*/ 4 h 8"/>
                <a:gd name="T82" fmla="*/ 116 w 519"/>
                <a:gd name="T83" fmla="*/ 8 h 8"/>
                <a:gd name="T84" fmla="*/ 36 w 519"/>
                <a:gd name="T85" fmla="*/ 8 h 8"/>
                <a:gd name="T86" fmla="*/ 4 w 519"/>
                <a:gd name="T87" fmla="*/ 8 h 8"/>
                <a:gd name="T88" fmla="*/ 0 w 519"/>
                <a:gd name="T89" fmla="*/ 4 h 8"/>
                <a:gd name="T90" fmla="*/ 4 w 519"/>
                <a:gd name="T91" fmla="*/ 0 h 8"/>
                <a:gd name="T92" fmla="*/ 36 w 519"/>
                <a:gd name="T93" fmla="*/ 0 h 8"/>
                <a:gd name="T94" fmla="*/ 40 w 519"/>
                <a:gd name="T95" fmla="*/ 4 h 8"/>
                <a:gd name="T96" fmla="*/ 36 w 519"/>
                <a:gd name="T9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9" h="8">
                  <a:moveTo>
                    <a:pt x="515" y="8"/>
                  </a:moveTo>
                  <a:cubicBezTo>
                    <a:pt x="483" y="8"/>
                    <a:pt x="483" y="8"/>
                    <a:pt x="483" y="8"/>
                  </a:cubicBezTo>
                  <a:cubicBezTo>
                    <a:pt x="481" y="8"/>
                    <a:pt x="479" y="7"/>
                    <a:pt x="479" y="4"/>
                  </a:cubicBezTo>
                  <a:cubicBezTo>
                    <a:pt x="479" y="2"/>
                    <a:pt x="481" y="0"/>
                    <a:pt x="483" y="0"/>
                  </a:cubicBezTo>
                  <a:cubicBezTo>
                    <a:pt x="515" y="0"/>
                    <a:pt x="515" y="0"/>
                    <a:pt x="515" y="0"/>
                  </a:cubicBezTo>
                  <a:cubicBezTo>
                    <a:pt x="517" y="0"/>
                    <a:pt x="519" y="2"/>
                    <a:pt x="519" y="4"/>
                  </a:cubicBezTo>
                  <a:cubicBezTo>
                    <a:pt x="519" y="7"/>
                    <a:pt x="517" y="8"/>
                    <a:pt x="515" y="8"/>
                  </a:cubicBezTo>
                  <a:close/>
                  <a:moveTo>
                    <a:pt x="435" y="8"/>
                  </a:moveTo>
                  <a:cubicBezTo>
                    <a:pt x="403" y="8"/>
                    <a:pt x="403" y="8"/>
                    <a:pt x="403" y="8"/>
                  </a:cubicBezTo>
                  <a:cubicBezTo>
                    <a:pt x="401" y="8"/>
                    <a:pt x="399" y="7"/>
                    <a:pt x="399" y="4"/>
                  </a:cubicBezTo>
                  <a:cubicBezTo>
                    <a:pt x="399" y="2"/>
                    <a:pt x="401" y="0"/>
                    <a:pt x="403" y="0"/>
                  </a:cubicBezTo>
                  <a:cubicBezTo>
                    <a:pt x="435" y="0"/>
                    <a:pt x="435" y="0"/>
                    <a:pt x="435" y="0"/>
                  </a:cubicBezTo>
                  <a:cubicBezTo>
                    <a:pt x="437" y="0"/>
                    <a:pt x="439" y="2"/>
                    <a:pt x="439" y="4"/>
                  </a:cubicBezTo>
                  <a:cubicBezTo>
                    <a:pt x="439" y="7"/>
                    <a:pt x="437" y="8"/>
                    <a:pt x="435" y="8"/>
                  </a:cubicBezTo>
                  <a:close/>
                  <a:moveTo>
                    <a:pt x="355" y="8"/>
                  </a:moveTo>
                  <a:cubicBezTo>
                    <a:pt x="323" y="8"/>
                    <a:pt x="323" y="8"/>
                    <a:pt x="323" y="8"/>
                  </a:cubicBezTo>
                  <a:cubicBezTo>
                    <a:pt x="321" y="8"/>
                    <a:pt x="319" y="7"/>
                    <a:pt x="319" y="4"/>
                  </a:cubicBezTo>
                  <a:cubicBezTo>
                    <a:pt x="319" y="2"/>
                    <a:pt x="321" y="0"/>
                    <a:pt x="323" y="0"/>
                  </a:cubicBezTo>
                  <a:cubicBezTo>
                    <a:pt x="355" y="0"/>
                    <a:pt x="355" y="0"/>
                    <a:pt x="355" y="0"/>
                  </a:cubicBezTo>
                  <a:cubicBezTo>
                    <a:pt x="358" y="0"/>
                    <a:pt x="359" y="2"/>
                    <a:pt x="359" y="4"/>
                  </a:cubicBezTo>
                  <a:cubicBezTo>
                    <a:pt x="359" y="7"/>
                    <a:pt x="358" y="8"/>
                    <a:pt x="355" y="8"/>
                  </a:cubicBezTo>
                  <a:close/>
                  <a:moveTo>
                    <a:pt x="276" y="8"/>
                  </a:moveTo>
                  <a:cubicBezTo>
                    <a:pt x="244" y="8"/>
                    <a:pt x="244" y="8"/>
                    <a:pt x="244" y="8"/>
                  </a:cubicBezTo>
                  <a:cubicBezTo>
                    <a:pt x="241" y="8"/>
                    <a:pt x="240" y="7"/>
                    <a:pt x="240" y="4"/>
                  </a:cubicBezTo>
                  <a:cubicBezTo>
                    <a:pt x="240" y="2"/>
                    <a:pt x="241" y="0"/>
                    <a:pt x="244" y="0"/>
                  </a:cubicBezTo>
                  <a:cubicBezTo>
                    <a:pt x="276" y="0"/>
                    <a:pt x="276" y="0"/>
                    <a:pt x="276" y="0"/>
                  </a:cubicBezTo>
                  <a:cubicBezTo>
                    <a:pt x="278" y="0"/>
                    <a:pt x="280" y="2"/>
                    <a:pt x="280" y="4"/>
                  </a:cubicBezTo>
                  <a:cubicBezTo>
                    <a:pt x="280" y="7"/>
                    <a:pt x="278" y="8"/>
                    <a:pt x="276" y="8"/>
                  </a:cubicBezTo>
                  <a:close/>
                  <a:moveTo>
                    <a:pt x="196" y="8"/>
                  </a:moveTo>
                  <a:cubicBezTo>
                    <a:pt x="164" y="8"/>
                    <a:pt x="164" y="8"/>
                    <a:pt x="164" y="8"/>
                  </a:cubicBezTo>
                  <a:cubicBezTo>
                    <a:pt x="162" y="8"/>
                    <a:pt x="160" y="7"/>
                    <a:pt x="160" y="4"/>
                  </a:cubicBezTo>
                  <a:cubicBezTo>
                    <a:pt x="160" y="2"/>
                    <a:pt x="162" y="0"/>
                    <a:pt x="164" y="0"/>
                  </a:cubicBezTo>
                  <a:cubicBezTo>
                    <a:pt x="196" y="0"/>
                    <a:pt x="196" y="0"/>
                    <a:pt x="196" y="0"/>
                  </a:cubicBezTo>
                  <a:cubicBezTo>
                    <a:pt x="198" y="0"/>
                    <a:pt x="200" y="2"/>
                    <a:pt x="200" y="4"/>
                  </a:cubicBezTo>
                  <a:cubicBezTo>
                    <a:pt x="200" y="7"/>
                    <a:pt x="198" y="8"/>
                    <a:pt x="196" y="8"/>
                  </a:cubicBezTo>
                  <a:close/>
                  <a:moveTo>
                    <a:pt x="116" y="8"/>
                  </a:moveTo>
                  <a:cubicBezTo>
                    <a:pt x="84" y="8"/>
                    <a:pt x="84" y="8"/>
                    <a:pt x="84" y="8"/>
                  </a:cubicBezTo>
                  <a:cubicBezTo>
                    <a:pt x="82" y="8"/>
                    <a:pt x="80" y="7"/>
                    <a:pt x="80" y="4"/>
                  </a:cubicBezTo>
                  <a:cubicBezTo>
                    <a:pt x="80" y="2"/>
                    <a:pt x="82" y="0"/>
                    <a:pt x="84" y="0"/>
                  </a:cubicBezTo>
                  <a:cubicBezTo>
                    <a:pt x="116" y="0"/>
                    <a:pt x="116" y="0"/>
                    <a:pt x="116" y="0"/>
                  </a:cubicBezTo>
                  <a:cubicBezTo>
                    <a:pt x="118" y="0"/>
                    <a:pt x="120" y="2"/>
                    <a:pt x="120" y="4"/>
                  </a:cubicBezTo>
                  <a:cubicBezTo>
                    <a:pt x="120" y="7"/>
                    <a:pt x="118" y="8"/>
                    <a:pt x="116" y="8"/>
                  </a:cubicBezTo>
                  <a:close/>
                  <a:moveTo>
                    <a:pt x="36" y="8"/>
                  </a:moveTo>
                  <a:cubicBezTo>
                    <a:pt x="4" y="8"/>
                    <a:pt x="4" y="8"/>
                    <a:pt x="4" y="8"/>
                  </a:cubicBezTo>
                  <a:cubicBezTo>
                    <a:pt x="2" y="8"/>
                    <a:pt x="0" y="7"/>
                    <a:pt x="0" y="4"/>
                  </a:cubicBezTo>
                  <a:cubicBezTo>
                    <a:pt x="0" y="2"/>
                    <a:pt x="2" y="0"/>
                    <a:pt x="4" y="0"/>
                  </a:cubicBezTo>
                  <a:cubicBezTo>
                    <a:pt x="36" y="0"/>
                    <a:pt x="36" y="0"/>
                    <a:pt x="36" y="0"/>
                  </a:cubicBezTo>
                  <a:cubicBezTo>
                    <a:pt x="38" y="0"/>
                    <a:pt x="40" y="2"/>
                    <a:pt x="40" y="4"/>
                  </a:cubicBezTo>
                  <a:cubicBezTo>
                    <a:pt x="40" y="7"/>
                    <a:pt x="38" y="8"/>
                    <a:pt x="36"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9" name="Freeform 24"/>
            <p:cNvSpPr>
              <a:spLocks/>
            </p:cNvSpPr>
            <p:nvPr/>
          </p:nvSpPr>
          <p:spPr bwMode="auto">
            <a:xfrm>
              <a:off x="342899" y="898525"/>
              <a:ext cx="76200" cy="76200"/>
            </a:xfrm>
            <a:custGeom>
              <a:avLst/>
              <a:gdLst>
                <a:gd name="T0" fmla="*/ 8 w 24"/>
                <a:gd name="T1" fmla="*/ 24 h 24"/>
                <a:gd name="T2" fmla="*/ 4 w 24"/>
                <a:gd name="T3" fmla="*/ 21 h 24"/>
                <a:gd name="T4" fmla="*/ 1 w 24"/>
                <a:gd name="T5" fmla="*/ 5 h 24"/>
                <a:gd name="T6" fmla="*/ 1 w 24"/>
                <a:gd name="T7" fmla="*/ 2 h 24"/>
                <a:gd name="T8" fmla="*/ 4 w 24"/>
                <a:gd name="T9" fmla="*/ 0 h 24"/>
                <a:gd name="T10" fmla="*/ 20 w 24"/>
                <a:gd name="T11" fmla="*/ 0 h 24"/>
                <a:gd name="T12" fmla="*/ 24 w 24"/>
                <a:gd name="T13" fmla="*/ 4 h 24"/>
                <a:gd name="T14" fmla="*/ 20 w 24"/>
                <a:gd name="T15" fmla="*/ 8 h 24"/>
                <a:gd name="T16" fmla="*/ 10 w 24"/>
                <a:gd name="T17" fmla="*/ 8 h 24"/>
                <a:gd name="T18" fmla="*/ 12 w 24"/>
                <a:gd name="T19" fmla="*/ 19 h 24"/>
                <a:gd name="T20" fmla="*/ 9 w 24"/>
                <a:gd name="T21" fmla="*/ 24 h 24"/>
                <a:gd name="T22" fmla="*/ 8 w 24"/>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8" y="24"/>
                  </a:moveTo>
                  <a:cubicBezTo>
                    <a:pt x="6" y="24"/>
                    <a:pt x="5" y="23"/>
                    <a:pt x="4" y="21"/>
                  </a:cubicBezTo>
                  <a:cubicBezTo>
                    <a:pt x="1" y="5"/>
                    <a:pt x="1" y="5"/>
                    <a:pt x="1" y="5"/>
                  </a:cubicBezTo>
                  <a:cubicBezTo>
                    <a:pt x="0" y="4"/>
                    <a:pt x="1" y="3"/>
                    <a:pt x="1" y="2"/>
                  </a:cubicBezTo>
                  <a:cubicBezTo>
                    <a:pt x="2" y="1"/>
                    <a:pt x="3" y="0"/>
                    <a:pt x="4" y="0"/>
                  </a:cubicBezTo>
                  <a:cubicBezTo>
                    <a:pt x="20" y="0"/>
                    <a:pt x="20" y="0"/>
                    <a:pt x="20" y="0"/>
                  </a:cubicBezTo>
                  <a:cubicBezTo>
                    <a:pt x="23" y="0"/>
                    <a:pt x="24" y="2"/>
                    <a:pt x="24" y="4"/>
                  </a:cubicBezTo>
                  <a:cubicBezTo>
                    <a:pt x="24" y="7"/>
                    <a:pt x="23" y="8"/>
                    <a:pt x="20" y="8"/>
                  </a:cubicBezTo>
                  <a:cubicBezTo>
                    <a:pt x="10" y="8"/>
                    <a:pt x="10" y="8"/>
                    <a:pt x="10" y="8"/>
                  </a:cubicBezTo>
                  <a:cubicBezTo>
                    <a:pt x="12" y="19"/>
                    <a:pt x="12" y="19"/>
                    <a:pt x="12" y="19"/>
                  </a:cubicBezTo>
                  <a:cubicBezTo>
                    <a:pt x="13" y="21"/>
                    <a:pt x="11" y="23"/>
                    <a:pt x="9" y="24"/>
                  </a:cubicBezTo>
                  <a:cubicBezTo>
                    <a:pt x="9" y="24"/>
                    <a:pt x="9" y="24"/>
                    <a:pt x="8"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0" name="Freeform 25"/>
            <p:cNvSpPr>
              <a:spLocks noEditPoints="1"/>
            </p:cNvSpPr>
            <p:nvPr/>
          </p:nvSpPr>
          <p:spPr bwMode="auto">
            <a:xfrm>
              <a:off x="390524" y="1095375"/>
              <a:ext cx="1330325" cy="5349875"/>
            </a:xfrm>
            <a:custGeom>
              <a:avLst/>
              <a:gdLst>
                <a:gd name="T0" fmla="*/ 403 w 419"/>
                <a:gd name="T1" fmla="*/ 1651 h 1685"/>
                <a:gd name="T2" fmla="*/ 418 w 419"/>
                <a:gd name="T3" fmla="*/ 1680 h 1685"/>
                <a:gd name="T4" fmla="*/ 395 w 419"/>
                <a:gd name="T5" fmla="*/ 1607 h 1685"/>
                <a:gd name="T6" fmla="*/ 386 w 419"/>
                <a:gd name="T7" fmla="*/ 1568 h 1685"/>
                <a:gd name="T8" fmla="*/ 396 w 419"/>
                <a:gd name="T9" fmla="*/ 1607 h 1685"/>
                <a:gd name="T10" fmla="*/ 372 w 419"/>
                <a:gd name="T11" fmla="*/ 1526 h 1685"/>
                <a:gd name="T12" fmla="*/ 372 w 419"/>
                <a:gd name="T13" fmla="*/ 1492 h 1685"/>
                <a:gd name="T14" fmla="*/ 376 w 419"/>
                <a:gd name="T15" fmla="*/ 1529 h 1685"/>
                <a:gd name="T16" fmla="*/ 345 w 419"/>
                <a:gd name="T17" fmla="*/ 1416 h 1685"/>
                <a:gd name="T18" fmla="*/ 361 w 419"/>
                <a:gd name="T19" fmla="*/ 1445 h 1685"/>
                <a:gd name="T20" fmla="*/ 338 w 419"/>
                <a:gd name="T21" fmla="*/ 1372 h 1685"/>
                <a:gd name="T22" fmla="*/ 329 w 419"/>
                <a:gd name="T23" fmla="*/ 1333 h 1685"/>
                <a:gd name="T24" fmla="*/ 339 w 419"/>
                <a:gd name="T25" fmla="*/ 1372 h 1685"/>
                <a:gd name="T26" fmla="*/ 315 w 419"/>
                <a:gd name="T27" fmla="*/ 1291 h 1685"/>
                <a:gd name="T28" fmla="*/ 315 w 419"/>
                <a:gd name="T29" fmla="*/ 1257 h 1685"/>
                <a:gd name="T30" fmla="*/ 318 w 419"/>
                <a:gd name="T31" fmla="*/ 1294 h 1685"/>
                <a:gd name="T32" fmla="*/ 288 w 419"/>
                <a:gd name="T33" fmla="*/ 1181 h 1685"/>
                <a:gd name="T34" fmla="*/ 303 w 419"/>
                <a:gd name="T35" fmla="*/ 1210 h 1685"/>
                <a:gd name="T36" fmla="*/ 280 w 419"/>
                <a:gd name="T37" fmla="*/ 1137 h 1685"/>
                <a:gd name="T38" fmla="*/ 272 w 419"/>
                <a:gd name="T39" fmla="*/ 1098 h 1685"/>
                <a:gd name="T40" fmla="*/ 281 w 419"/>
                <a:gd name="T41" fmla="*/ 1137 h 1685"/>
                <a:gd name="T42" fmla="*/ 257 w 419"/>
                <a:gd name="T43" fmla="*/ 1056 h 1685"/>
                <a:gd name="T44" fmla="*/ 257 w 419"/>
                <a:gd name="T45" fmla="*/ 1022 h 1685"/>
                <a:gd name="T46" fmla="*/ 261 w 419"/>
                <a:gd name="T47" fmla="*/ 1059 h 1685"/>
                <a:gd name="T48" fmla="*/ 230 w 419"/>
                <a:gd name="T49" fmla="*/ 946 h 1685"/>
                <a:gd name="T50" fmla="*/ 246 w 419"/>
                <a:gd name="T51" fmla="*/ 975 h 1685"/>
                <a:gd name="T52" fmla="*/ 223 w 419"/>
                <a:gd name="T53" fmla="*/ 902 h 1685"/>
                <a:gd name="T54" fmla="*/ 214 w 419"/>
                <a:gd name="T55" fmla="*/ 863 h 1685"/>
                <a:gd name="T56" fmla="*/ 224 w 419"/>
                <a:gd name="T57" fmla="*/ 902 h 1685"/>
                <a:gd name="T58" fmla="*/ 200 w 419"/>
                <a:gd name="T59" fmla="*/ 821 h 1685"/>
                <a:gd name="T60" fmla="*/ 200 w 419"/>
                <a:gd name="T61" fmla="*/ 787 h 1685"/>
                <a:gd name="T62" fmla="*/ 204 w 419"/>
                <a:gd name="T63" fmla="*/ 824 h 1685"/>
                <a:gd name="T64" fmla="*/ 173 w 419"/>
                <a:gd name="T65" fmla="*/ 711 h 1685"/>
                <a:gd name="T66" fmla="*/ 188 w 419"/>
                <a:gd name="T67" fmla="*/ 740 h 1685"/>
                <a:gd name="T68" fmla="*/ 165 w 419"/>
                <a:gd name="T69" fmla="*/ 667 h 1685"/>
                <a:gd name="T70" fmla="*/ 157 w 419"/>
                <a:gd name="T71" fmla="*/ 628 h 1685"/>
                <a:gd name="T72" fmla="*/ 166 w 419"/>
                <a:gd name="T73" fmla="*/ 667 h 1685"/>
                <a:gd name="T74" fmla="*/ 142 w 419"/>
                <a:gd name="T75" fmla="*/ 586 h 1685"/>
                <a:gd name="T76" fmla="*/ 143 w 419"/>
                <a:gd name="T77" fmla="*/ 552 h 1685"/>
                <a:gd name="T78" fmla="*/ 146 w 419"/>
                <a:gd name="T79" fmla="*/ 589 h 1685"/>
                <a:gd name="T80" fmla="*/ 116 w 419"/>
                <a:gd name="T81" fmla="*/ 476 h 1685"/>
                <a:gd name="T82" fmla="*/ 131 w 419"/>
                <a:gd name="T83" fmla="*/ 505 h 1685"/>
                <a:gd name="T84" fmla="*/ 108 w 419"/>
                <a:gd name="T85" fmla="*/ 432 h 1685"/>
                <a:gd name="T86" fmla="*/ 99 w 419"/>
                <a:gd name="T87" fmla="*/ 393 h 1685"/>
                <a:gd name="T88" fmla="*/ 109 w 419"/>
                <a:gd name="T89" fmla="*/ 432 h 1685"/>
                <a:gd name="T90" fmla="*/ 85 w 419"/>
                <a:gd name="T91" fmla="*/ 351 h 1685"/>
                <a:gd name="T92" fmla="*/ 85 w 419"/>
                <a:gd name="T93" fmla="*/ 317 h 1685"/>
                <a:gd name="T94" fmla="*/ 89 w 419"/>
                <a:gd name="T95" fmla="*/ 354 h 1685"/>
                <a:gd name="T96" fmla="*/ 58 w 419"/>
                <a:gd name="T97" fmla="*/ 241 h 1685"/>
                <a:gd name="T98" fmla="*/ 74 w 419"/>
                <a:gd name="T99" fmla="*/ 270 h 1685"/>
                <a:gd name="T100" fmla="*/ 51 w 419"/>
                <a:gd name="T101" fmla="*/ 197 h 1685"/>
                <a:gd name="T102" fmla="*/ 42 w 419"/>
                <a:gd name="T103" fmla="*/ 158 h 1685"/>
                <a:gd name="T104" fmla="*/ 52 w 419"/>
                <a:gd name="T105" fmla="*/ 197 h 1685"/>
                <a:gd name="T106" fmla="*/ 28 w 419"/>
                <a:gd name="T107" fmla="*/ 115 h 1685"/>
                <a:gd name="T108" fmla="*/ 28 w 419"/>
                <a:gd name="T109" fmla="*/ 82 h 1685"/>
                <a:gd name="T110" fmla="*/ 31 w 419"/>
                <a:gd name="T111" fmla="*/ 119 h 1685"/>
                <a:gd name="T112" fmla="*/ 1 w 419"/>
                <a:gd name="T113" fmla="*/ 6 h 1685"/>
                <a:gd name="T114" fmla="*/ 16 w 419"/>
                <a:gd name="T115" fmla="*/ 35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9" h="1685">
                  <a:moveTo>
                    <a:pt x="414" y="1685"/>
                  </a:moveTo>
                  <a:cubicBezTo>
                    <a:pt x="412" y="1685"/>
                    <a:pt x="411" y="1684"/>
                    <a:pt x="410" y="1682"/>
                  </a:cubicBezTo>
                  <a:cubicBezTo>
                    <a:pt x="403" y="1651"/>
                    <a:pt x="403" y="1651"/>
                    <a:pt x="403" y="1651"/>
                  </a:cubicBezTo>
                  <a:cubicBezTo>
                    <a:pt x="402" y="1649"/>
                    <a:pt x="403" y="1647"/>
                    <a:pt x="406" y="1646"/>
                  </a:cubicBezTo>
                  <a:cubicBezTo>
                    <a:pt x="408" y="1646"/>
                    <a:pt x="410" y="1647"/>
                    <a:pt x="410" y="1649"/>
                  </a:cubicBezTo>
                  <a:cubicBezTo>
                    <a:pt x="418" y="1680"/>
                    <a:pt x="418" y="1680"/>
                    <a:pt x="418" y="1680"/>
                  </a:cubicBezTo>
                  <a:cubicBezTo>
                    <a:pt x="419" y="1683"/>
                    <a:pt x="417" y="1685"/>
                    <a:pt x="415" y="1685"/>
                  </a:cubicBezTo>
                  <a:cubicBezTo>
                    <a:pt x="415" y="1685"/>
                    <a:pt x="414" y="1685"/>
                    <a:pt x="414" y="1685"/>
                  </a:cubicBezTo>
                  <a:close/>
                  <a:moveTo>
                    <a:pt x="395" y="1607"/>
                  </a:moveTo>
                  <a:cubicBezTo>
                    <a:pt x="393" y="1607"/>
                    <a:pt x="392" y="1606"/>
                    <a:pt x="391" y="1604"/>
                  </a:cubicBezTo>
                  <a:cubicBezTo>
                    <a:pt x="383" y="1573"/>
                    <a:pt x="383" y="1573"/>
                    <a:pt x="383" y="1573"/>
                  </a:cubicBezTo>
                  <a:cubicBezTo>
                    <a:pt x="383" y="1571"/>
                    <a:pt x="384" y="1568"/>
                    <a:pt x="386" y="1568"/>
                  </a:cubicBezTo>
                  <a:cubicBezTo>
                    <a:pt x="389" y="1567"/>
                    <a:pt x="391" y="1569"/>
                    <a:pt x="391" y="1571"/>
                  </a:cubicBezTo>
                  <a:cubicBezTo>
                    <a:pt x="399" y="1602"/>
                    <a:pt x="399" y="1602"/>
                    <a:pt x="399" y="1602"/>
                  </a:cubicBezTo>
                  <a:cubicBezTo>
                    <a:pt x="399" y="1604"/>
                    <a:pt x="398" y="1606"/>
                    <a:pt x="396" y="1607"/>
                  </a:cubicBezTo>
                  <a:cubicBezTo>
                    <a:pt x="396" y="1607"/>
                    <a:pt x="395" y="1607"/>
                    <a:pt x="395" y="1607"/>
                  </a:cubicBezTo>
                  <a:close/>
                  <a:moveTo>
                    <a:pt x="376" y="1529"/>
                  </a:moveTo>
                  <a:cubicBezTo>
                    <a:pt x="374" y="1529"/>
                    <a:pt x="372" y="1528"/>
                    <a:pt x="372" y="1526"/>
                  </a:cubicBezTo>
                  <a:cubicBezTo>
                    <a:pt x="364" y="1494"/>
                    <a:pt x="364" y="1494"/>
                    <a:pt x="364" y="1494"/>
                  </a:cubicBezTo>
                  <a:cubicBezTo>
                    <a:pt x="364" y="1492"/>
                    <a:pt x="365" y="1490"/>
                    <a:pt x="367" y="1490"/>
                  </a:cubicBezTo>
                  <a:cubicBezTo>
                    <a:pt x="369" y="1489"/>
                    <a:pt x="372" y="1490"/>
                    <a:pt x="372" y="1492"/>
                  </a:cubicBezTo>
                  <a:cubicBezTo>
                    <a:pt x="380" y="1524"/>
                    <a:pt x="380" y="1524"/>
                    <a:pt x="380" y="1524"/>
                  </a:cubicBezTo>
                  <a:cubicBezTo>
                    <a:pt x="380" y="1526"/>
                    <a:pt x="379" y="1528"/>
                    <a:pt x="377" y="1529"/>
                  </a:cubicBezTo>
                  <a:cubicBezTo>
                    <a:pt x="377" y="1529"/>
                    <a:pt x="376" y="1529"/>
                    <a:pt x="376" y="1529"/>
                  </a:cubicBezTo>
                  <a:close/>
                  <a:moveTo>
                    <a:pt x="357" y="1450"/>
                  </a:moveTo>
                  <a:cubicBezTo>
                    <a:pt x="355" y="1450"/>
                    <a:pt x="353" y="1449"/>
                    <a:pt x="353" y="1447"/>
                  </a:cubicBezTo>
                  <a:cubicBezTo>
                    <a:pt x="345" y="1416"/>
                    <a:pt x="345" y="1416"/>
                    <a:pt x="345" y="1416"/>
                  </a:cubicBezTo>
                  <a:cubicBezTo>
                    <a:pt x="345" y="1414"/>
                    <a:pt x="346" y="1412"/>
                    <a:pt x="348" y="1411"/>
                  </a:cubicBezTo>
                  <a:cubicBezTo>
                    <a:pt x="350" y="1411"/>
                    <a:pt x="352" y="1412"/>
                    <a:pt x="353" y="1414"/>
                  </a:cubicBezTo>
                  <a:cubicBezTo>
                    <a:pt x="361" y="1445"/>
                    <a:pt x="361" y="1445"/>
                    <a:pt x="361" y="1445"/>
                  </a:cubicBezTo>
                  <a:cubicBezTo>
                    <a:pt x="361" y="1448"/>
                    <a:pt x="360" y="1450"/>
                    <a:pt x="358" y="1450"/>
                  </a:cubicBezTo>
                  <a:cubicBezTo>
                    <a:pt x="357" y="1450"/>
                    <a:pt x="357" y="1450"/>
                    <a:pt x="357" y="1450"/>
                  </a:cubicBezTo>
                  <a:close/>
                  <a:moveTo>
                    <a:pt x="338" y="1372"/>
                  </a:moveTo>
                  <a:cubicBezTo>
                    <a:pt x="336" y="1372"/>
                    <a:pt x="334" y="1371"/>
                    <a:pt x="334" y="1369"/>
                  </a:cubicBezTo>
                  <a:cubicBezTo>
                    <a:pt x="326" y="1338"/>
                    <a:pt x="326" y="1338"/>
                    <a:pt x="326" y="1338"/>
                  </a:cubicBezTo>
                  <a:cubicBezTo>
                    <a:pt x="326" y="1336"/>
                    <a:pt x="327" y="1333"/>
                    <a:pt x="329" y="1333"/>
                  </a:cubicBezTo>
                  <a:cubicBezTo>
                    <a:pt x="331" y="1332"/>
                    <a:pt x="333" y="1334"/>
                    <a:pt x="334" y="1336"/>
                  </a:cubicBezTo>
                  <a:cubicBezTo>
                    <a:pt x="341" y="1367"/>
                    <a:pt x="341" y="1367"/>
                    <a:pt x="341" y="1367"/>
                  </a:cubicBezTo>
                  <a:cubicBezTo>
                    <a:pt x="342" y="1369"/>
                    <a:pt x="341" y="1371"/>
                    <a:pt x="339" y="1372"/>
                  </a:cubicBezTo>
                  <a:cubicBezTo>
                    <a:pt x="338" y="1372"/>
                    <a:pt x="338" y="1372"/>
                    <a:pt x="338" y="1372"/>
                  </a:cubicBezTo>
                  <a:close/>
                  <a:moveTo>
                    <a:pt x="318" y="1294"/>
                  </a:moveTo>
                  <a:cubicBezTo>
                    <a:pt x="317" y="1294"/>
                    <a:pt x="315" y="1292"/>
                    <a:pt x="315" y="1291"/>
                  </a:cubicBezTo>
                  <a:cubicBezTo>
                    <a:pt x="307" y="1259"/>
                    <a:pt x="307" y="1259"/>
                    <a:pt x="307" y="1259"/>
                  </a:cubicBezTo>
                  <a:cubicBezTo>
                    <a:pt x="306" y="1257"/>
                    <a:pt x="308" y="1255"/>
                    <a:pt x="310" y="1254"/>
                  </a:cubicBezTo>
                  <a:cubicBezTo>
                    <a:pt x="312" y="1254"/>
                    <a:pt x="314" y="1255"/>
                    <a:pt x="315" y="1257"/>
                  </a:cubicBezTo>
                  <a:cubicBezTo>
                    <a:pt x="322" y="1289"/>
                    <a:pt x="322" y="1289"/>
                    <a:pt x="322" y="1289"/>
                  </a:cubicBezTo>
                  <a:cubicBezTo>
                    <a:pt x="323" y="1291"/>
                    <a:pt x="322" y="1293"/>
                    <a:pt x="319" y="1294"/>
                  </a:cubicBezTo>
                  <a:cubicBezTo>
                    <a:pt x="319" y="1294"/>
                    <a:pt x="319" y="1294"/>
                    <a:pt x="318" y="1294"/>
                  </a:cubicBezTo>
                  <a:close/>
                  <a:moveTo>
                    <a:pt x="299" y="1215"/>
                  </a:moveTo>
                  <a:cubicBezTo>
                    <a:pt x="298" y="1215"/>
                    <a:pt x="296" y="1214"/>
                    <a:pt x="295" y="1212"/>
                  </a:cubicBezTo>
                  <a:cubicBezTo>
                    <a:pt x="288" y="1181"/>
                    <a:pt x="288" y="1181"/>
                    <a:pt x="288" y="1181"/>
                  </a:cubicBezTo>
                  <a:cubicBezTo>
                    <a:pt x="287" y="1179"/>
                    <a:pt x="289" y="1177"/>
                    <a:pt x="291" y="1176"/>
                  </a:cubicBezTo>
                  <a:cubicBezTo>
                    <a:pt x="293" y="1176"/>
                    <a:pt x="295" y="1177"/>
                    <a:pt x="296" y="1179"/>
                  </a:cubicBezTo>
                  <a:cubicBezTo>
                    <a:pt x="303" y="1210"/>
                    <a:pt x="303" y="1210"/>
                    <a:pt x="303" y="1210"/>
                  </a:cubicBezTo>
                  <a:cubicBezTo>
                    <a:pt x="304" y="1213"/>
                    <a:pt x="302" y="1215"/>
                    <a:pt x="300" y="1215"/>
                  </a:cubicBezTo>
                  <a:cubicBezTo>
                    <a:pt x="300" y="1215"/>
                    <a:pt x="300" y="1215"/>
                    <a:pt x="299" y="1215"/>
                  </a:cubicBezTo>
                  <a:close/>
                  <a:moveTo>
                    <a:pt x="280" y="1137"/>
                  </a:moveTo>
                  <a:cubicBezTo>
                    <a:pt x="278" y="1137"/>
                    <a:pt x="277" y="1136"/>
                    <a:pt x="276" y="1134"/>
                  </a:cubicBezTo>
                  <a:cubicBezTo>
                    <a:pt x="269" y="1103"/>
                    <a:pt x="269" y="1103"/>
                    <a:pt x="269" y="1103"/>
                  </a:cubicBezTo>
                  <a:cubicBezTo>
                    <a:pt x="268" y="1100"/>
                    <a:pt x="269" y="1098"/>
                    <a:pt x="272" y="1098"/>
                  </a:cubicBezTo>
                  <a:cubicBezTo>
                    <a:pt x="274" y="1097"/>
                    <a:pt x="276" y="1099"/>
                    <a:pt x="276" y="1101"/>
                  </a:cubicBezTo>
                  <a:cubicBezTo>
                    <a:pt x="284" y="1132"/>
                    <a:pt x="284" y="1132"/>
                    <a:pt x="284" y="1132"/>
                  </a:cubicBezTo>
                  <a:cubicBezTo>
                    <a:pt x="285" y="1134"/>
                    <a:pt x="283" y="1136"/>
                    <a:pt x="281" y="1137"/>
                  </a:cubicBezTo>
                  <a:cubicBezTo>
                    <a:pt x="281" y="1137"/>
                    <a:pt x="281" y="1137"/>
                    <a:pt x="280" y="1137"/>
                  </a:cubicBezTo>
                  <a:close/>
                  <a:moveTo>
                    <a:pt x="261" y="1059"/>
                  </a:moveTo>
                  <a:cubicBezTo>
                    <a:pt x="259" y="1059"/>
                    <a:pt x="258" y="1057"/>
                    <a:pt x="257" y="1056"/>
                  </a:cubicBezTo>
                  <a:cubicBezTo>
                    <a:pt x="250" y="1024"/>
                    <a:pt x="250" y="1024"/>
                    <a:pt x="250" y="1024"/>
                  </a:cubicBezTo>
                  <a:cubicBezTo>
                    <a:pt x="249" y="1022"/>
                    <a:pt x="250" y="1020"/>
                    <a:pt x="252" y="1019"/>
                  </a:cubicBezTo>
                  <a:cubicBezTo>
                    <a:pt x="255" y="1019"/>
                    <a:pt x="257" y="1020"/>
                    <a:pt x="257" y="1022"/>
                  </a:cubicBezTo>
                  <a:cubicBezTo>
                    <a:pt x="265" y="1054"/>
                    <a:pt x="265" y="1054"/>
                    <a:pt x="265" y="1054"/>
                  </a:cubicBezTo>
                  <a:cubicBezTo>
                    <a:pt x="265" y="1056"/>
                    <a:pt x="264" y="1058"/>
                    <a:pt x="262" y="1059"/>
                  </a:cubicBezTo>
                  <a:cubicBezTo>
                    <a:pt x="262" y="1059"/>
                    <a:pt x="261" y="1059"/>
                    <a:pt x="261" y="1059"/>
                  </a:cubicBezTo>
                  <a:close/>
                  <a:moveTo>
                    <a:pt x="242" y="980"/>
                  </a:moveTo>
                  <a:cubicBezTo>
                    <a:pt x="240" y="980"/>
                    <a:pt x="238" y="979"/>
                    <a:pt x="238" y="977"/>
                  </a:cubicBezTo>
                  <a:cubicBezTo>
                    <a:pt x="230" y="946"/>
                    <a:pt x="230" y="946"/>
                    <a:pt x="230" y="946"/>
                  </a:cubicBezTo>
                  <a:cubicBezTo>
                    <a:pt x="230" y="944"/>
                    <a:pt x="231" y="942"/>
                    <a:pt x="233" y="941"/>
                  </a:cubicBezTo>
                  <a:cubicBezTo>
                    <a:pt x="235" y="941"/>
                    <a:pt x="238" y="942"/>
                    <a:pt x="238" y="944"/>
                  </a:cubicBezTo>
                  <a:cubicBezTo>
                    <a:pt x="246" y="975"/>
                    <a:pt x="246" y="975"/>
                    <a:pt x="246" y="975"/>
                  </a:cubicBezTo>
                  <a:cubicBezTo>
                    <a:pt x="246" y="978"/>
                    <a:pt x="245" y="980"/>
                    <a:pt x="243" y="980"/>
                  </a:cubicBezTo>
                  <a:cubicBezTo>
                    <a:pt x="243" y="980"/>
                    <a:pt x="242" y="980"/>
                    <a:pt x="242" y="980"/>
                  </a:cubicBezTo>
                  <a:close/>
                  <a:moveTo>
                    <a:pt x="223" y="902"/>
                  </a:moveTo>
                  <a:cubicBezTo>
                    <a:pt x="221" y="902"/>
                    <a:pt x="219" y="901"/>
                    <a:pt x="219" y="899"/>
                  </a:cubicBezTo>
                  <a:cubicBezTo>
                    <a:pt x="211" y="868"/>
                    <a:pt x="211" y="868"/>
                    <a:pt x="211" y="868"/>
                  </a:cubicBezTo>
                  <a:cubicBezTo>
                    <a:pt x="211" y="865"/>
                    <a:pt x="212" y="863"/>
                    <a:pt x="214" y="863"/>
                  </a:cubicBezTo>
                  <a:cubicBezTo>
                    <a:pt x="216" y="862"/>
                    <a:pt x="219" y="864"/>
                    <a:pt x="219" y="866"/>
                  </a:cubicBezTo>
                  <a:cubicBezTo>
                    <a:pt x="227" y="897"/>
                    <a:pt x="227" y="897"/>
                    <a:pt x="227" y="897"/>
                  </a:cubicBezTo>
                  <a:cubicBezTo>
                    <a:pt x="227" y="899"/>
                    <a:pt x="226" y="901"/>
                    <a:pt x="224" y="902"/>
                  </a:cubicBezTo>
                  <a:cubicBezTo>
                    <a:pt x="223" y="902"/>
                    <a:pt x="223" y="902"/>
                    <a:pt x="223" y="902"/>
                  </a:cubicBezTo>
                  <a:close/>
                  <a:moveTo>
                    <a:pt x="204" y="824"/>
                  </a:moveTo>
                  <a:cubicBezTo>
                    <a:pt x="202" y="824"/>
                    <a:pt x="200" y="822"/>
                    <a:pt x="200" y="821"/>
                  </a:cubicBezTo>
                  <a:cubicBezTo>
                    <a:pt x="192" y="789"/>
                    <a:pt x="192" y="789"/>
                    <a:pt x="192" y="789"/>
                  </a:cubicBezTo>
                  <a:cubicBezTo>
                    <a:pt x="192" y="787"/>
                    <a:pt x="193" y="785"/>
                    <a:pt x="195" y="784"/>
                  </a:cubicBezTo>
                  <a:cubicBezTo>
                    <a:pt x="197" y="784"/>
                    <a:pt x="199" y="785"/>
                    <a:pt x="200" y="787"/>
                  </a:cubicBezTo>
                  <a:cubicBezTo>
                    <a:pt x="208" y="819"/>
                    <a:pt x="208" y="819"/>
                    <a:pt x="208" y="819"/>
                  </a:cubicBezTo>
                  <a:cubicBezTo>
                    <a:pt x="208" y="821"/>
                    <a:pt x="207" y="823"/>
                    <a:pt x="205" y="824"/>
                  </a:cubicBezTo>
                  <a:cubicBezTo>
                    <a:pt x="204" y="824"/>
                    <a:pt x="204" y="824"/>
                    <a:pt x="204" y="824"/>
                  </a:cubicBezTo>
                  <a:close/>
                  <a:moveTo>
                    <a:pt x="185" y="745"/>
                  </a:moveTo>
                  <a:cubicBezTo>
                    <a:pt x="183" y="745"/>
                    <a:pt x="181" y="744"/>
                    <a:pt x="181" y="742"/>
                  </a:cubicBezTo>
                  <a:cubicBezTo>
                    <a:pt x="173" y="711"/>
                    <a:pt x="173" y="711"/>
                    <a:pt x="173" y="711"/>
                  </a:cubicBezTo>
                  <a:cubicBezTo>
                    <a:pt x="172" y="709"/>
                    <a:pt x="174" y="707"/>
                    <a:pt x="176" y="706"/>
                  </a:cubicBezTo>
                  <a:cubicBezTo>
                    <a:pt x="178" y="706"/>
                    <a:pt x="180" y="707"/>
                    <a:pt x="181" y="709"/>
                  </a:cubicBezTo>
                  <a:cubicBezTo>
                    <a:pt x="188" y="740"/>
                    <a:pt x="188" y="740"/>
                    <a:pt x="188" y="740"/>
                  </a:cubicBezTo>
                  <a:cubicBezTo>
                    <a:pt x="189" y="742"/>
                    <a:pt x="188" y="745"/>
                    <a:pt x="185" y="745"/>
                  </a:cubicBezTo>
                  <a:cubicBezTo>
                    <a:pt x="185" y="745"/>
                    <a:pt x="185" y="745"/>
                    <a:pt x="185" y="745"/>
                  </a:cubicBezTo>
                  <a:close/>
                  <a:moveTo>
                    <a:pt x="165" y="667"/>
                  </a:moveTo>
                  <a:cubicBezTo>
                    <a:pt x="164" y="667"/>
                    <a:pt x="162" y="666"/>
                    <a:pt x="162" y="664"/>
                  </a:cubicBezTo>
                  <a:cubicBezTo>
                    <a:pt x="154" y="633"/>
                    <a:pt x="154" y="633"/>
                    <a:pt x="154" y="633"/>
                  </a:cubicBezTo>
                  <a:cubicBezTo>
                    <a:pt x="153" y="630"/>
                    <a:pt x="155" y="628"/>
                    <a:pt x="157" y="628"/>
                  </a:cubicBezTo>
                  <a:cubicBezTo>
                    <a:pt x="159" y="627"/>
                    <a:pt x="161" y="629"/>
                    <a:pt x="162" y="631"/>
                  </a:cubicBezTo>
                  <a:cubicBezTo>
                    <a:pt x="169" y="662"/>
                    <a:pt x="169" y="662"/>
                    <a:pt x="169" y="662"/>
                  </a:cubicBezTo>
                  <a:cubicBezTo>
                    <a:pt x="170" y="664"/>
                    <a:pt x="169" y="666"/>
                    <a:pt x="166" y="667"/>
                  </a:cubicBezTo>
                  <a:cubicBezTo>
                    <a:pt x="166" y="667"/>
                    <a:pt x="166" y="667"/>
                    <a:pt x="165" y="667"/>
                  </a:cubicBezTo>
                  <a:close/>
                  <a:moveTo>
                    <a:pt x="146" y="589"/>
                  </a:moveTo>
                  <a:cubicBezTo>
                    <a:pt x="144" y="589"/>
                    <a:pt x="143" y="587"/>
                    <a:pt x="142" y="586"/>
                  </a:cubicBezTo>
                  <a:cubicBezTo>
                    <a:pt x="135" y="554"/>
                    <a:pt x="135" y="554"/>
                    <a:pt x="135" y="554"/>
                  </a:cubicBezTo>
                  <a:cubicBezTo>
                    <a:pt x="134" y="552"/>
                    <a:pt x="136" y="550"/>
                    <a:pt x="138" y="549"/>
                  </a:cubicBezTo>
                  <a:cubicBezTo>
                    <a:pt x="140" y="549"/>
                    <a:pt x="142" y="550"/>
                    <a:pt x="143" y="552"/>
                  </a:cubicBezTo>
                  <a:cubicBezTo>
                    <a:pt x="150" y="584"/>
                    <a:pt x="150" y="584"/>
                    <a:pt x="150" y="584"/>
                  </a:cubicBezTo>
                  <a:cubicBezTo>
                    <a:pt x="151" y="586"/>
                    <a:pt x="149" y="588"/>
                    <a:pt x="147" y="588"/>
                  </a:cubicBezTo>
                  <a:cubicBezTo>
                    <a:pt x="147" y="589"/>
                    <a:pt x="147" y="589"/>
                    <a:pt x="146" y="589"/>
                  </a:cubicBezTo>
                  <a:close/>
                  <a:moveTo>
                    <a:pt x="127" y="510"/>
                  </a:moveTo>
                  <a:cubicBezTo>
                    <a:pt x="125" y="510"/>
                    <a:pt x="124" y="509"/>
                    <a:pt x="123" y="507"/>
                  </a:cubicBezTo>
                  <a:cubicBezTo>
                    <a:pt x="116" y="476"/>
                    <a:pt x="116" y="476"/>
                    <a:pt x="116" y="476"/>
                  </a:cubicBezTo>
                  <a:cubicBezTo>
                    <a:pt x="115" y="474"/>
                    <a:pt x="116" y="472"/>
                    <a:pt x="119" y="471"/>
                  </a:cubicBezTo>
                  <a:cubicBezTo>
                    <a:pt x="121" y="471"/>
                    <a:pt x="123" y="472"/>
                    <a:pt x="123" y="474"/>
                  </a:cubicBezTo>
                  <a:cubicBezTo>
                    <a:pt x="131" y="505"/>
                    <a:pt x="131" y="505"/>
                    <a:pt x="131" y="505"/>
                  </a:cubicBezTo>
                  <a:cubicBezTo>
                    <a:pt x="132" y="507"/>
                    <a:pt x="130" y="510"/>
                    <a:pt x="128" y="510"/>
                  </a:cubicBezTo>
                  <a:cubicBezTo>
                    <a:pt x="128" y="510"/>
                    <a:pt x="127" y="510"/>
                    <a:pt x="127" y="510"/>
                  </a:cubicBezTo>
                  <a:close/>
                  <a:moveTo>
                    <a:pt x="108" y="432"/>
                  </a:moveTo>
                  <a:cubicBezTo>
                    <a:pt x="106" y="432"/>
                    <a:pt x="105" y="431"/>
                    <a:pt x="104" y="429"/>
                  </a:cubicBezTo>
                  <a:cubicBezTo>
                    <a:pt x="96" y="398"/>
                    <a:pt x="96" y="398"/>
                    <a:pt x="96" y="398"/>
                  </a:cubicBezTo>
                  <a:cubicBezTo>
                    <a:pt x="96" y="395"/>
                    <a:pt x="97" y="393"/>
                    <a:pt x="99" y="393"/>
                  </a:cubicBezTo>
                  <a:cubicBezTo>
                    <a:pt x="102" y="392"/>
                    <a:pt x="104" y="393"/>
                    <a:pt x="104" y="396"/>
                  </a:cubicBezTo>
                  <a:cubicBezTo>
                    <a:pt x="112" y="427"/>
                    <a:pt x="112" y="427"/>
                    <a:pt x="112" y="427"/>
                  </a:cubicBezTo>
                  <a:cubicBezTo>
                    <a:pt x="112" y="429"/>
                    <a:pt x="111" y="431"/>
                    <a:pt x="109" y="432"/>
                  </a:cubicBezTo>
                  <a:cubicBezTo>
                    <a:pt x="109" y="432"/>
                    <a:pt x="108" y="432"/>
                    <a:pt x="108" y="432"/>
                  </a:cubicBezTo>
                  <a:close/>
                  <a:moveTo>
                    <a:pt x="89" y="354"/>
                  </a:moveTo>
                  <a:cubicBezTo>
                    <a:pt x="87" y="354"/>
                    <a:pt x="85" y="352"/>
                    <a:pt x="85" y="351"/>
                  </a:cubicBezTo>
                  <a:cubicBezTo>
                    <a:pt x="77" y="319"/>
                    <a:pt x="77" y="319"/>
                    <a:pt x="77" y="319"/>
                  </a:cubicBezTo>
                  <a:cubicBezTo>
                    <a:pt x="77" y="317"/>
                    <a:pt x="78" y="315"/>
                    <a:pt x="80" y="314"/>
                  </a:cubicBezTo>
                  <a:cubicBezTo>
                    <a:pt x="82" y="314"/>
                    <a:pt x="85" y="315"/>
                    <a:pt x="85" y="317"/>
                  </a:cubicBezTo>
                  <a:cubicBezTo>
                    <a:pt x="93" y="349"/>
                    <a:pt x="93" y="349"/>
                    <a:pt x="93" y="349"/>
                  </a:cubicBezTo>
                  <a:cubicBezTo>
                    <a:pt x="93" y="351"/>
                    <a:pt x="92" y="353"/>
                    <a:pt x="90" y="353"/>
                  </a:cubicBezTo>
                  <a:cubicBezTo>
                    <a:pt x="90" y="354"/>
                    <a:pt x="89" y="354"/>
                    <a:pt x="89" y="354"/>
                  </a:cubicBezTo>
                  <a:close/>
                  <a:moveTo>
                    <a:pt x="70" y="275"/>
                  </a:moveTo>
                  <a:cubicBezTo>
                    <a:pt x="68" y="275"/>
                    <a:pt x="66" y="274"/>
                    <a:pt x="66" y="272"/>
                  </a:cubicBezTo>
                  <a:cubicBezTo>
                    <a:pt x="58" y="241"/>
                    <a:pt x="58" y="241"/>
                    <a:pt x="58" y="241"/>
                  </a:cubicBezTo>
                  <a:cubicBezTo>
                    <a:pt x="58" y="239"/>
                    <a:pt x="59" y="237"/>
                    <a:pt x="61" y="236"/>
                  </a:cubicBezTo>
                  <a:cubicBezTo>
                    <a:pt x="63" y="236"/>
                    <a:pt x="65" y="237"/>
                    <a:pt x="66" y="239"/>
                  </a:cubicBezTo>
                  <a:cubicBezTo>
                    <a:pt x="74" y="270"/>
                    <a:pt x="74" y="270"/>
                    <a:pt x="74" y="270"/>
                  </a:cubicBezTo>
                  <a:cubicBezTo>
                    <a:pt x="74" y="272"/>
                    <a:pt x="73" y="275"/>
                    <a:pt x="71" y="275"/>
                  </a:cubicBezTo>
                  <a:cubicBezTo>
                    <a:pt x="70" y="275"/>
                    <a:pt x="70" y="275"/>
                    <a:pt x="70" y="275"/>
                  </a:cubicBezTo>
                  <a:close/>
                  <a:moveTo>
                    <a:pt x="51" y="197"/>
                  </a:moveTo>
                  <a:cubicBezTo>
                    <a:pt x="49" y="197"/>
                    <a:pt x="47" y="196"/>
                    <a:pt x="47" y="194"/>
                  </a:cubicBezTo>
                  <a:cubicBezTo>
                    <a:pt x="39" y="163"/>
                    <a:pt x="39" y="163"/>
                    <a:pt x="39" y="163"/>
                  </a:cubicBezTo>
                  <a:cubicBezTo>
                    <a:pt x="39" y="160"/>
                    <a:pt x="40" y="158"/>
                    <a:pt x="42" y="158"/>
                  </a:cubicBezTo>
                  <a:cubicBezTo>
                    <a:pt x="44" y="157"/>
                    <a:pt x="46" y="158"/>
                    <a:pt x="47" y="161"/>
                  </a:cubicBezTo>
                  <a:cubicBezTo>
                    <a:pt x="54" y="192"/>
                    <a:pt x="54" y="192"/>
                    <a:pt x="54" y="192"/>
                  </a:cubicBezTo>
                  <a:cubicBezTo>
                    <a:pt x="55" y="194"/>
                    <a:pt x="54" y="196"/>
                    <a:pt x="52" y="197"/>
                  </a:cubicBezTo>
                  <a:cubicBezTo>
                    <a:pt x="51" y="197"/>
                    <a:pt x="51" y="197"/>
                    <a:pt x="51" y="197"/>
                  </a:cubicBezTo>
                  <a:close/>
                  <a:moveTo>
                    <a:pt x="31" y="119"/>
                  </a:moveTo>
                  <a:cubicBezTo>
                    <a:pt x="30" y="119"/>
                    <a:pt x="28" y="117"/>
                    <a:pt x="28" y="115"/>
                  </a:cubicBezTo>
                  <a:cubicBezTo>
                    <a:pt x="20" y="84"/>
                    <a:pt x="20" y="84"/>
                    <a:pt x="20" y="84"/>
                  </a:cubicBezTo>
                  <a:cubicBezTo>
                    <a:pt x="19" y="82"/>
                    <a:pt x="21" y="80"/>
                    <a:pt x="23" y="79"/>
                  </a:cubicBezTo>
                  <a:cubicBezTo>
                    <a:pt x="25" y="79"/>
                    <a:pt x="27" y="80"/>
                    <a:pt x="28" y="82"/>
                  </a:cubicBezTo>
                  <a:cubicBezTo>
                    <a:pt x="35" y="114"/>
                    <a:pt x="35" y="114"/>
                    <a:pt x="35" y="114"/>
                  </a:cubicBezTo>
                  <a:cubicBezTo>
                    <a:pt x="36" y="116"/>
                    <a:pt x="35" y="118"/>
                    <a:pt x="32" y="118"/>
                  </a:cubicBezTo>
                  <a:cubicBezTo>
                    <a:pt x="32" y="119"/>
                    <a:pt x="32" y="119"/>
                    <a:pt x="31" y="119"/>
                  </a:cubicBezTo>
                  <a:close/>
                  <a:moveTo>
                    <a:pt x="12" y="40"/>
                  </a:moveTo>
                  <a:cubicBezTo>
                    <a:pt x="11" y="40"/>
                    <a:pt x="9" y="39"/>
                    <a:pt x="8" y="37"/>
                  </a:cubicBezTo>
                  <a:cubicBezTo>
                    <a:pt x="1" y="6"/>
                    <a:pt x="1" y="6"/>
                    <a:pt x="1" y="6"/>
                  </a:cubicBezTo>
                  <a:cubicBezTo>
                    <a:pt x="0" y="4"/>
                    <a:pt x="2" y="2"/>
                    <a:pt x="4" y="1"/>
                  </a:cubicBezTo>
                  <a:cubicBezTo>
                    <a:pt x="6" y="0"/>
                    <a:pt x="8" y="2"/>
                    <a:pt x="9" y="4"/>
                  </a:cubicBezTo>
                  <a:cubicBezTo>
                    <a:pt x="16" y="35"/>
                    <a:pt x="16" y="35"/>
                    <a:pt x="16" y="35"/>
                  </a:cubicBezTo>
                  <a:cubicBezTo>
                    <a:pt x="17" y="37"/>
                    <a:pt x="15" y="40"/>
                    <a:pt x="13" y="40"/>
                  </a:cubicBezTo>
                  <a:cubicBezTo>
                    <a:pt x="13" y="40"/>
                    <a:pt x="13" y="40"/>
                    <a:pt x="1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1" name="Freeform 26"/>
            <p:cNvSpPr>
              <a:spLocks/>
            </p:cNvSpPr>
            <p:nvPr/>
          </p:nvSpPr>
          <p:spPr bwMode="auto">
            <a:xfrm>
              <a:off x="1727199" y="6569075"/>
              <a:ext cx="88900" cy="76200"/>
            </a:xfrm>
            <a:custGeom>
              <a:avLst/>
              <a:gdLst>
                <a:gd name="T0" fmla="*/ 8 w 28"/>
                <a:gd name="T1" fmla="*/ 24 h 24"/>
                <a:gd name="T2" fmla="*/ 5 w 28"/>
                <a:gd name="T3" fmla="*/ 21 h 24"/>
                <a:gd name="T4" fmla="*/ 1 w 28"/>
                <a:gd name="T5" fmla="*/ 5 h 24"/>
                <a:gd name="T6" fmla="*/ 4 w 28"/>
                <a:gd name="T7" fmla="*/ 1 h 24"/>
                <a:gd name="T8" fmla="*/ 9 w 28"/>
                <a:gd name="T9" fmla="*/ 3 h 24"/>
                <a:gd name="T10" fmla="*/ 12 w 28"/>
                <a:gd name="T11" fmla="*/ 16 h 24"/>
                <a:gd name="T12" fmla="*/ 24 w 28"/>
                <a:gd name="T13" fmla="*/ 16 h 24"/>
                <a:gd name="T14" fmla="*/ 24 w 28"/>
                <a:gd name="T15" fmla="*/ 16 h 24"/>
                <a:gd name="T16" fmla="*/ 28 w 28"/>
                <a:gd name="T17" fmla="*/ 20 h 24"/>
                <a:gd name="T18" fmla="*/ 24 w 28"/>
                <a:gd name="T19" fmla="*/ 24 h 24"/>
                <a:gd name="T20" fmla="*/ 8 w 28"/>
                <a:gd name="T21" fmla="*/ 24 h 24"/>
                <a:gd name="T22" fmla="*/ 8 w 28"/>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4">
                  <a:moveTo>
                    <a:pt x="8" y="24"/>
                  </a:moveTo>
                  <a:cubicBezTo>
                    <a:pt x="7" y="24"/>
                    <a:pt x="5" y="23"/>
                    <a:pt x="5" y="21"/>
                  </a:cubicBezTo>
                  <a:cubicBezTo>
                    <a:pt x="1" y="5"/>
                    <a:pt x="1" y="5"/>
                    <a:pt x="1" y="5"/>
                  </a:cubicBezTo>
                  <a:cubicBezTo>
                    <a:pt x="0" y="3"/>
                    <a:pt x="2" y="1"/>
                    <a:pt x="4" y="1"/>
                  </a:cubicBezTo>
                  <a:cubicBezTo>
                    <a:pt x="6" y="0"/>
                    <a:pt x="8" y="1"/>
                    <a:pt x="9" y="3"/>
                  </a:cubicBezTo>
                  <a:cubicBezTo>
                    <a:pt x="12" y="16"/>
                    <a:pt x="12" y="16"/>
                    <a:pt x="12" y="16"/>
                  </a:cubicBezTo>
                  <a:cubicBezTo>
                    <a:pt x="24" y="16"/>
                    <a:pt x="24" y="16"/>
                    <a:pt x="24" y="16"/>
                  </a:cubicBezTo>
                  <a:cubicBezTo>
                    <a:pt x="24" y="16"/>
                    <a:pt x="24" y="16"/>
                    <a:pt x="24" y="16"/>
                  </a:cubicBezTo>
                  <a:cubicBezTo>
                    <a:pt x="27" y="16"/>
                    <a:pt x="28" y="18"/>
                    <a:pt x="28" y="20"/>
                  </a:cubicBezTo>
                  <a:cubicBezTo>
                    <a:pt x="28" y="22"/>
                    <a:pt x="27" y="24"/>
                    <a:pt x="24" y="24"/>
                  </a:cubicBezTo>
                  <a:cubicBezTo>
                    <a:pt x="8" y="24"/>
                    <a:pt x="8" y="24"/>
                    <a:pt x="8" y="24"/>
                  </a:cubicBezTo>
                  <a:cubicBezTo>
                    <a:pt x="8" y="24"/>
                    <a:pt x="8" y="24"/>
                    <a:pt x="8"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2" name="Freeform 27"/>
            <p:cNvSpPr>
              <a:spLocks noEditPoints="1"/>
            </p:cNvSpPr>
            <p:nvPr/>
          </p:nvSpPr>
          <p:spPr bwMode="auto">
            <a:xfrm>
              <a:off x="1939924" y="6613525"/>
              <a:ext cx="1354138" cy="31750"/>
            </a:xfrm>
            <a:custGeom>
              <a:avLst/>
              <a:gdLst>
                <a:gd name="T0" fmla="*/ 4 w 427"/>
                <a:gd name="T1" fmla="*/ 10 h 10"/>
                <a:gd name="T2" fmla="*/ 0 w 427"/>
                <a:gd name="T3" fmla="*/ 6 h 10"/>
                <a:gd name="T4" fmla="*/ 4 w 427"/>
                <a:gd name="T5" fmla="*/ 2 h 10"/>
                <a:gd name="T6" fmla="*/ 35 w 427"/>
                <a:gd name="T7" fmla="*/ 2 h 10"/>
                <a:gd name="T8" fmla="*/ 35 w 427"/>
                <a:gd name="T9" fmla="*/ 2 h 10"/>
                <a:gd name="T10" fmla="*/ 39 w 427"/>
                <a:gd name="T11" fmla="*/ 6 h 10"/>
                <a:gd name="T12" fmla="*/ 35 w 427"/>
                <a:gd name="T13" fmla="*/ 10 h 10"/>
                <a:gd name="T14" fmla="*/ 4 w 427"/>
                <a:gd name="T15" fmla="*/ 10 h 10"/>
                <a:gd name="T16" fmla="*/ 4 w 427"/>
                <a:gd name="T17" fmla="*/ 10 h 10"/>
                <a:gd name="T18" fmla="*/ 82 w 427"/>
                <a:gd name="T19" fmla="*/ 9 h 10"/>
                <a:gd name="T20" fmla="*/ 78 w 427"/>
                <a:gd name="T21" fmla="*/ 5 h 10"/>
                <a:gd name="T22" fmla="*/ 81 w 427"/>
                <a:gd name="T23" fmla="*/ 1 h 10"/>
                <a:gd name="T24" fmla="*/ 113 w 427"/>
                <a:gd name="T25" fmla="*/ 1 h 10"/>
                <a:gd name="T26" fmla="*/ 113 w 427"/>
                <a:gd name="T27" fmla="*/ 1 h 10"/>
                <a:gd name="T28" fmla="*/ 117 w 427"/>
                <a:gd name="T29" fmla="*/ 5 h 10"/>
                <a:gd name="T30" fmla="*/ 113 w 427"/>
                <a:gd name="T31" fmla="*/ 9 h 10"/>
                <a:gd name="T32" fmla="*/ 82 w 427"/>
                <a:gd name="T33" fmla="*/ 9 h 10"/>
                <a:gd name="T34" fmla="*/ 82 w 427"/>
                <a:gd name="T35" fmla="*/ 9 h 10"/>
                <a:gd name="T36" fmla="*/ 159 w 427"/>
                <a:gd name="T37" fmla="*/ 9 h 10"/>
                <a:gd name="T38" fmla="*/ 155 w 427"/>
                <a:gd name="T39" fmla="*/ 5 h 10"/>
                <a:gd name="T40" fmla="*/ 159 w 427"/>
                <a:gd name="T41" fmla="*/ 1 h 10"/>
                <a:gd name="T42" fmla="*/ 190 w 427"/>
                <a:gd name="T43" fmla="*/ 1 h 10"/>
                <a:gd name="T44" fmla="*/ 190 w 427"/>
                <a:gd name="T45" fmla="*/ 1 h 10"/>
                <a:gd name="T46" fmla="*/ 194 w 427"/>
                <a:gd name="T47" fmla="*/ 5 h 10"/>
                <a:gd name="T48" fmla="*/ 190 w 427"/>
                <a:gd name="T49" fmla="*/ 9 h 10"/>
                <a:gd name="T50" fmla="*/ 159 w 427"/>
                <a:gd name="T51" fmla="*/ 9 h 10"/>
                <a:gd name="T52" fmla="*/ 159 w 427"/>
                <a:gd name="T53" fmla="*/ 9 h 10"/>
                <a:gd name="T54" fmla="*/ 237 w 427"/>
                <a:gd name="T55" fmla="*/ 9 h 10"/>
                <a:gd name="T56" fmla="*/ 233 w 427"/>
                <a:gd name="T57" fmla="*/ 5 h 10"/>
                <a:gd name="T58" fmla="*/ 237 w 427"/>
                <a:gd name="T59" fmla="*/ 1 h 10"/>
                <a:gd name="T60" fmla="*/ 268 w 427"/>
                <a:gd name="T61" fmla="*/ 0 h 10"/>
                <a:gd name="T62" fmla="*/ 268 w 427"/>
                <a:gd name="T63" fmla="*/ 0 h 10"/>
                <a:gd name="T64" fmla="*/ 272 w 427"/>
                <a:gd name="T65" fmla="*/ 4 h 10"/>
                <a:gd name="T66" fmla="*/ 268 w 427"/>
                <a:gd name="T67" fmla="*/ 8 h 10"/>
                <a:gd name="T68" fmla="*/ 237 w 427"/>
                <a:gd name="T69" fmla="*/ 9 h 10"/>
                <a:gd name="T70" fmla="*/ 237 w 427"/>
                <a:gd name="T71" fmla="*/ 9 h 10"/>
                <a:gd name="T72" fmla="*/ 314 w 427"/>
                <a:gd name="T73" fmla="*/ 8 h 10"/>
                <a:gd name="T74" fmla="*/ 310 w 427"/>
                <a:gd name="T75" fmla="*/ 4 h 10"/>
                <a:gd name="T76" fmla="*/ 314 w 427"/>
                <a:gd name="T77" fmla="*/ 0 h 10"/>
                <a:gd name="T78" fmla="*/ 345 w 427"/>
                <a:gd name="T79" fmla="*/ 0 h 10"/>
                <a:gd name="T80" fmla="*/ 345 w 427"/>
                <a:gd name="T81" fmla="*/ 0 h 10"/>
                <a:gd name="T82" fmla="*/ 349 w 427"/>
                <a:gd name="T83" fmla="*/ 4 h 10"/>
                <a:gd name="T84" fmla="*/ 345 w 427"/>
                <a:gd name="T85" fmla="*/ 8 h 10"/>
                <a:gd name="T86" fmla="*/ 314 w 427"/>
                <a:gd name="T87" fmla="*/ 8 h 10"/>
                <a:gd name="T88" fmla="*/ 314 w 427"/>
                <a:gd name="T89" fmla="*/ 8 h 10"/>
                <a:gd name="T90" fmla="*/ 392 w 427"/>
                <a:gd name="T91" fmla="*/ 8 h 10"/>
                <a:gd name="T92" fmla="*/ 388 w 427"/>
                <a:gd name="T93" fmla="*/ 4 h 10"/>
                <a:gd name="T94" fmla="*/ 392 w 427"/>
                <a:gd name="T95" fmla="*/ 0 h 10"/>
                <a:gd name="T96" fmla="*/ 423 w 427"/>
                <a:gd name="T97" fmla="*/ 0 h 10"/>
                <a:gd name="T98" fmla="*/ 423 w 427"/>
                <a:gd name="T99" fmla="*/ 0 h 10"/>
                <a:gd name="T100" fmla="*/ 427 w 427"/>
                <a:gd name="T101" fmla="*/ 4 h 10"/>
                <a:gd name="T102" fmla="*/ 423 w 427"/>
                <a:gd name="T103" fmla="*/ 8 h 10"/>
                <a:gd name="T104" fmla="*/ 392 w 427"/>
                <a:gd name="T105" fmla="*/ 8 h 10"/>
                <a:gd name="T106" fmla="*/ 392 w 427"/>
                <a:gd name="T10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7" h="10">
                  <a:moveTo>
                    <a:pt x="4" y="10"/>
                  </a:moveTo>
                  <a:cubicBezTo>
                    <a:pt x="2" y="10"/>
                    <a:pt x="0" y="8"/>
                    <a:pt x="0" y="6"/>
                  </a:cubicBezTo>
                  <a:cubicBezTo>
                    <a:pt x="0" y="3"/>
                    <a:pt x="2" y="2"/>
                    <a:pt x="4" y="2"/>
                  </a:cubicBezTo>
                  <a:cubicBezTo>
                    <a:pt x="35" y="2"/>
                    <a:pt x="35" y="2"/>
                    <a:pt x="35" y="2"/>
                  </a:cubicBezTo>
                  <a:cubicBezTo>
                    <a:pt x="35" y="2"/>
                    <a:pt x="35" y="2"/>
                    <a:pt x="35" y="2"/>
                  </a:cubicBezTo>
                  <a:cubicBezTo>
                    <a:pt x="37" y="2"/>
                    <a:pt x="39" y="3"/>
                    <a:pt x="39" y="6"/>
                  </a:cubicBezTo>
                  <a:cubicBezTo>
                    <a:pt x="39" y="8"/>
                    <a:pt x="37" y="10"/>
                    <a:pt x="35" y="10"/>
                  </a:cubicBezTo>
                  <a:cubicBezTo>
                    <a:pt x="4" y="10"/>
                    <a:pt x="4" y="10"/>
                    <a:pt x="4" y="10"/>
                  </a:cubicBezTo>
                  <a:cubicBezTo>
                    <a:pt x="4" y="10"/>
                    <a:pt x="4" y="10"/>
                    <a:pt x="4" y="10"/>
                  </a:cubicBezTo>
                  <a:close/>
                  <a:moveTo>
                    <a:pt x="82" y="9"/>
                  </a:moveTo>
                  <a:cubicBezTo>
                    <a:pt x="79" y="9"/>
                    <a:pt x="78" y="8"/>
                    <a:pt x="78" y="5"/>
                  </a:cubicBezTo>
                  <a:cubicBezTo>
                    <a:pt x="78" y="3"/>
                    <a:pt x="79" y="1"/>
                    <a:pt x="81" y="1"/>
                  </a:cubicBezTo>
                  <a:cubicBezTo>
                    <a:pt x="113" y="1"/>
                    <a:pt x="113" y="1"/>
                    <a:pt x="113" y="1"/>
                  </a:cubicBezTo>
                  <a:cubicBezTo>
                    <a:pt x="113" y="1"/>
                    <a:pt x="113" y="1"/>
                    <a:pt x="113" y="1"/>
                  </a:cubicBezTo>
                  <a:cubicBezTo>
                    <a:pt x="115" y="1"/>
                    <a:pt x="117" y="3"/>
                    <a:pt x="117" y="5"/>
                  </a:cubicBezTo>
                  <a:cubicBezTo>
                    <a:pt x="117" y="7"/>
                    <a:pt x="115" y="9"/>
                    <a:pt x="113" y="9"/>
                  </a:cubicBezTo>
                  <a:cubicBezTo>
                    <a:pt x="82" y="9"/>
                    <a:pt x="82" y="9"/>
                    <a:pt x="82" y="9"/>
                  </a:cubicBezTo>
                  <a:cubicBezTo>
                    <a:pt x="82" y="9"/>
                    <a:pt x="82" y="9"/>
                    <a:pt x="82" y="9"/>
                  </a:cubicBezTo>
                  <a:close/>
                  <a:moveTo>
                    <a:pt x="159" y="9"/>
                  </a:moveTo>
                  <a:cubicBezTo>
                    <a:pt x="157" y="9"/>
                    <a:pt x="155" y="7"/>
                    <a:pt x="155" y="5"/>
                  </a:cubicBezTo>
                  <a:cubicBezTo>
                    <a:pt x="155" y="3"/>
                    <a:pt x="157" y="1"/>
                    <a:pt x="159" y="1"/>
                  </a:cubicBezTo>
                  <a:cubicBezTo>
                    <a:pt x="190" y="1"/>
                    <a:pt x="190" y="1"/>
                    <a:pt x="190" y="1"/>
                  </a:cubicBezTo>
                  <a:cubicBezTo>
                    <a:pt x="190" y="1"/>
                    <a:pt x="190" y="1"/>
                    <a:pt x="190" y="1"/>
                  </a:cubicBezTo>
                  <a:cubicBezTo>
                    <a:pt x="192" y="1"/>
                    <a:pt x="194" y="3"/>
                    <a:pt x="194" y="5"/>
                  </a:cubicBezTo>
                  <a:cubicBezTo>
                    <a:pt x="194" y="7"/>
                    <a:pt x="192" y="9"/>
                    <a:pt x="190" y="9"/>
                  </a:cubicBezTo>
                  <a:cubicBezTo>
                    <a:pt x="159" y="9"/>
                    <a:pt x="159" y="9"/>
                    <a:pt x="159" y="9"/>
                  </a:cubicBezTo>
                  <a:cubicBezTo>
                    <a:pt x="159" y="9"/>
                    <a:pt x="159" y="9"/>
                    <a:pt x="159" y="9"/>
                  </a:cubicBezTo>
                  <a:close/>
                  <a:moveTo>
                    <a:pt x="237" y="9"/>
                  </a:moveTo>
                  <a:cubicBezTo>
                    <a:pt x="234" y="9"/>
                    <a:pt x="233" y="7"/>
                    <a:pt x="233" y="5"/>
                  </a:cubicBezTo>
                  <a:cubicBezTo>
                    <a:pt x="233" y="2"/>
                    <a:pt x="234" y="1"/>
                    <a:pt x="237" y="1"/>
                  </a:cubicBezTo>
                  <a:cubicBezTo>
                    <a:pt x="268" y="0"/>
                    <a:pt x="268" y="0"/>
                    <a:pt x="268" y="0"/>
                  </a:cubicBezTo>
                  <a:cubicBezTo>
                    <a:pt x="268" y="0"/>
                    <a:pt x="268" y="0"/>
                    <a:pt x="268" y="0"/>
                  </a:cubicBezTo>
                  <a:cubicBezTo>
                    <a:pt x="270" y="0"/>
                    <a:pt x="272" y="2"/>
                    <a:pt x="272" y="4"/>
                  </a:cubicBezTo>
                  <a:cubicBezTo>
                    <a:pt x="272" y="7"/>
                    <a:pt x="270" y="8"/>
                    <a:pt x="268" y="8"/>
                  </a:cubicBezTo>
                  <a:cubicBezTo>
                    <a:pt x="237" y="9"/>
                    <a:pt x="237" y="9"/>
                    <a:pt x="237" y="9"/>
                  </a:cubicBezTo>
                  <a:cubicBezTo>
                    <a:pt x="237" y="9"/>
                    <a:pt x="237" y="9"/>
                    <a:pt x="237" y="9"/>
                  </a:cubicBezTo>
                  <a:close/>
                  <a:moveTo>
                    <a:pt x="314" y="8"/>
                  </a:moveTo>
                  <a:cubicBezTo>
                    <a:pt x="312" y="8"/>
                    <a:pt x="310" y="6"/>
                    <a:pt x="310" y="4"/>
                  </a:cubicBezTo>
                  <a:cubicBezTo>
                    <a:pt x="310" y="2"/>
                    <a:pt x="312" y="0"/>
                    <a:pt x="314" y="0"/>
                  </a:cubicBezTo>
                  <a:cubicBezTo>
                    <a:pt x="345" y="0"/>
                    <a:pt x="345" y="0"/>
                    <a:pt x="345" y="0"/>
                  </a:cubicBezTo>
                  <a:cubicBezTo>
                    <a:pt x="345" y="0"/>
                    <a:pt x="345" y="0"/>
                    <a:pt x="345" y="0"/>
                  </a:cubicBezTo>
                  <a:cubicBezTo>
                    <a:pt x="347" y="0"/>
                    <a:pt x="349" y="2"/>
                    <a:pt x="349" y="4"/>
                  </a:cubicBezTo>
                  <a:cubicBezTo>
                    <a:pt x="349" y="6"/>
                    <a:pt x="347" y="8"/>
                    <a:pt x="345" y="8"/>
                  </a:cubicBezTo>
                  <a:cubicBezTo>
                    <a:pt x="314" y="8"/>
                    <a:pt x="314" y="8"/>
                    <a:pt x="314" y="8"/>
                  </a:cubicBezTo>
                  <a:cubicBezTo>
                    <a:pt x="314" y="8"/>
                    <a:pt x="314" y="8"/>
                    <a:pt x="314" y="8"/>
                  </a:cubicBezTo>
                  <a:close/>
                  <a:moveTo>
                    <a:pt x="392" y="8"/>
                  </a:moveTo>
                  <a:cubicBezTo>
                    <a:pt x="390" y="8"/>
                    <a:pt x="388" y="6"/>
                    <a:pt x="388" y="4"/>
                  </a:cubicBezTo>
                  <a:cubicBezTo>
                    <a:pt x="388" y="2"/>
                    <a:pt x="390" y="0"/>
                    <a:pt x="392" y="0"/>
                  </a:cubicBezTo>
                  <a:cubicBezTo>
                    <a:pt x="423" y="0"/>
                    <a:pt x="423" y="0"/>
                    <a:pt x="423" y="0"/>
                  </a:cubicBezTo>
                  <a:cubicBezTo>
                    <a:pt x="423" y="0"/>
                    <a:pt x="423" y="0"/>
                    <a:pt x="423" y="0"/>
                  </a:cubicBezTo>
                  <a:cubicBezTo>
                    <a:pt x="425" y="0"/>
                    <a:pt x="427" y="1"/>
                    <a:pt x="427" y="4"/>
                  </a:cubicBezTo>
                  <a:cubicBezTo>
                    <a:pt x="427" y="6"/>
                    <a:pt x="425" y="8"/>
                    <a:pt x="423" y="8"/>
                  </a:cubicBezTo>
                  <a:cubicBezTo>
                    <a:pt x="392" y="8"/>
                    <a:pt x="392" y="8"/>
                    <a:pt x="392" y="8"/>
                  </a:cubicBezTo>
                  <a:cubicBezTo>
                    <a:pt x="392" y="8"/>
                    <a:pt x="392" y="8"/>
                    <a:pt x="39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3" name="Freeform 28"/>
            <p:cNvSpPr>
              <a:spLocks/>
            </p:cNvSpPr>
            <p:nvPr/>
          </p:nvSpPr>
          <p:spPr bwMode="auto">
            <a:xfrm>
              <a:off x="3414712" y="6559550"/>
              <a:ext cx="76200" cy="76200"/>
            </a:xfrm>
            <a:custGeom>
              <a:avLst/>
              <a:gdLst>
                <a:gd name="T0" fmla="*/ 4 w 24"/>
                <a:gd name="T1" fmla="*/ 24 h 24"/>
                <a:gd name="T2" fmla="*/ 0 w 24"/>
                <a:gd name="T3" fmla="*/ 20 h 24"/>
                <a:gd name="T4" fmla="*/ 4 w 24"/>
                <a:gd name="T5" fmla="*/ 16 h 24"/>
                <a:gd name="T6" fmla="*/ 16 w 24"/>
                <a:gd name="T7" fmla="*/ 16 h 24"/>
                <a:gd name="T8" fmla="*/ 16 w 24"/>
                <a:gd name="T9" fmla="*/ 4 h 24"/>
                <a:gd name="T10" fmla="*/ 20 w 24"/>
                <a:gd name="T11" fmla="*/ 0 h 24"/>
                <a:gd name="T12" fmla="*/ 24 w 24"/>
                <a:gd name="T13" fmla="*/ 4 h 24"/>
                <a:gd name="T14" fmla="*/ 24 w 24"/>
                <a:gd name="T15" fmla="*/ 20 h 24"/>
                <a:gd name="T16" fmla="*/ 20 w 24"/>
                <a:gd name="T17" fmla="*/ 24 h 24"/>
                <a:gd name="T18" fmla="*/ 4 w 24"/>
                <a:gd name="T19" fmla="*/ 24 h 24"/>
                <a:gd name="T20" fmla="*/ 4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4" y="24"/>
                  </a:moveTo>
                  <a:cubicBezTo>
                    <a:pt x="2" y="24"/>
                    <a:pt x="0" y="23"/>
                    <a:pt x="0" y="20"/>
                  </a:cubicBezTo>
                  <a:cubicBezTo>
                    <a:pt x="0" y="18"/>
                    <a:pt x="2" y="16"/>
                    <a:pt x="4" y="16"/>
                  </a:cubicBezTo>
                  <a:cubicBezTo>
                    <a:pt x="16" y="16"/>
                    <a:pt x="16" y="16"/>
                    <a:pt x="16" y="16"/>
                  </a:cubicBezTo>
                  <a:cubicBezTo>
                    <a:pt x="16" y="4"/>
                    <a:pt x="16" y="4"/>
                    <a:pt x="16" y="4"/>
                  </a:cubicBezTo>
                  <a:cubicBezTo>
                    <a:pt x="16" y="2"/>
                    <a:pt x="18" y="0"/>
                    <a:pt x="20" y="0"/>
                  </a:cubicBezTo>
                  <a:cubicBezTo>
                    <a:pt x="23" y="0"/>
                    <a:pt x="24" y="2"/>
                    <a:pt x="24" y="4"/>
                  </a:cubicBezTo>
                  <a:cubicBezTo>
                    <a:pt x="24" y="20"/>
                    <a:pt x="24" y="20"/>
                    <a:pt x="24" y="20"/>
                  </a:cubicBezTo>
                  <a:cubicBezTo>
                    <a:pt x="24" y="23"/>
                    <a:pt x="23" y="24"/>
                    <a:pt x="20" y="24"/>
                  </a:cubicBezTo>
                  <a:cubicBezTo>
                    <a:pt x="4" y="24"/>
                    <a:pt x="4" y="24"/>
                    <a:pt x="4" y="24"/>
                  </a:cubicBezTo>
                  <a:cubicBezTo>
                    <a:pt x="4" y="24"/>
                    <a:pt x="4" y="24"/>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4" name="Freeform 29"/>
            <p:cNvSpPr>
              <a:spLocks/>
            </p:cNvSpPr>
            <p:nvPr/>
          </p:nvSpPr>
          <p:spPr bwMode="auto">
            <a:xfrm>
              <a:off x="3465512" y="6394450"/>
              <a:ext cx="25400" cy="76200"/>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7" y="0"/>
                    <a:pt x="8" y="2"/>
                    <a:pt x="8" y="4"/>
                  </a:cubicBezTo>
                  <a:cubicBezTo>
                    <a:pt x="8" y="20"/>
                    <a:pt x="8" y="20"/>
                    <a:pt x="8" y="20"/>
                  </a:cubicBezTo>
                  <a:cubicBezTo>
                    <a:pt x="8" y="22"/>
                    <a:pt x="7" y="24"/>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5" name="Freeform 30"/>
            <p:cNvSpPr>
              <a:spLocks/>
            </p:cNvSpPr>
            <p:nvPr/>
          </p:nvSpPr>
          <p:spPr bwMode="auto">
            <a:xfrm>
              <a:off x="2465387" y="838200"/>
              <a:ext cx="79375" cy="146050"/>
            </a:xfrm>
            <a:custGeom>
              <a:avLst/>
              <a:gdLst>
                <a:gd name="T0" fmla="*/ 24 w 25"/>
                <a:gd name="T1" fmla="*/ 22 h 46"/>
                <a:gd name="T2" fmla="*/ 3 w 25"/>
                <a:gd name="T3" fmla="*/ 1 h 46"/>
                <a:gd name="T4" fmla="*/ 1 w 25"/>
                <a:gd name="T5" fmla="*/ 0 h 46"/>
                <a:gd name="T6" fmla="*/ 0 w 25"/>
                <a:gd name="T7" fmla="*/ 2 h 46"/>
                <a:gd name="T8" fmla="*/ 0 w 25"/>
                <a:gd name="T9" fmla="*/ 45 h 46"/>
                <a:gd name="T10" fmla="*/ 1 w 25"/>
                <a:gd name="T11" fmla="*/ 46 h 46"/>
                <a:gd name="T12" fmla="*/ 2 w 25"/>
                <a:gd name="T13" fmla="*/ 46 h 46"/>
                <a:gd name="T14" fmla="*/ 3 w 25"/>
                <a:gd name="T15" fmla="*/ 46 h 46"/>
                <a:gd name="T16" fmla="*/ 24 w 25"/>
                <a:gd name="T17" fmla="*/ 24 h 46"/>
                <a:gd name="T18" fmla="*/ 24 w 25"/>
                <a:gd name="T19"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46">
                  <a:moveTo>
                    <a:pt x="24" y="22"/>
                  </a:moveTo>
                  <a:cubicBezTo>
                    <a:pt x="3" y="1"/>
                    <a:pt x="3" y="1"/>
                    <a:pt x="3" y="1"/>
                  </a:cubicBezTo>
                  <a:cubicBezTo>
                    <a:pt x="2" y="0"/>
                    <a:pt x="2" y="0"/>
                    <a:pt x="1" y="0"/>
                  </a:cubicBezTo>
                  <a:cubicBezTo>
                    <a:pt x="0" y="1"/>
                    <a:pt x="0" y="1"/>
                    <a:pt x="0" y="2"/>
                  </a:cubicBezTo>
                  <a:cubicBezTo>
                    <a:pt x="0" y="45"/>
                    <a:pt x="0" y="45"/>
                    <a:pt x="0" y="45"/>
                  </a:cubicBezTo>
                  <a:cubicBezTo>
                    <a:pt x="0" y="45"/>
                    <a:pt x="0" y="46"/>
                    <a:pt x="1" y="46"/>
                  </a:cubicBezTo>
                  <a:cubicBezTo>
                    <a:pt x="1" y="46"/>
                    <a:pt x="1" y="46"/>
                    <a:pt x="2" y="46"/>
                  </a:cubicBezTo>
                  <a:cubicBezTo>
                    <a:pt x="2" y="46"/>
                    <a:pt x="2" y="46"/>
                    <a:pt x="3" y="46"/>
                  </a:cubicBezTo>
                  <a:cubicBezTo>
                    <a:pt x="24" y="24"/>
                    <a:pt x="24" y="24"/>
                    <a:pt x="24" y="24"/>
                  </a:cubicBezTo>
                  <a:cubicBezTo>
                    <a:pt x="25" y="24"/>
                    <a:pt x="25" y="23"/>
                    <a:pt x="24"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6" name="Freeform 31"/>
            <p:cNvSpPr>
              <a:spLocks/>
            </p:cNvSpPr>
            <p:nvPr/>
          </p:nvSpPr>
          <p:spPr bwMode="auto">
            <a:xfrm>
              <a:off x="831849" y="2425700"/>
              <a:ext cx="76200" cy="25400"/>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1" y="8"/>
                    <a:pt x="0" y="6"/>
                    <a:pt x="0" y="4"/>
                  </a:cubicBezTo>
                  <a:cubicBezTo>
                    <a:pt x="0" y="1"/>
                    <a:pt x="1" y="0"/>
                    <a:pt x="4" y="0"/>
                  </a:cubicBezTo>
                  <a:cubicBezTo>
                    <a:pt x="20" y="0"/>
                    <a:pt x="20" y="0"/>
                    <a:pt x="20" y="0"/>
                  </a:cubicBezTo>
                  <a:cubicBezTo>
                    <a:pt x="22" y="0"/>
                    <a:pt x="24" y="1"/>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7" name="Freeform 32"/>
            <p:cNvSpPr>
              <a:spLocks noEditPoints="1"/>
            </p:cNvSpPr>
            <p:nvPr/>
          </p:nvSpPr>
          <p:spPr bwMode="auto">
            <a:xfrm>
              <a:off x="1019174" y="2425700"/>
              <a:ext cx="349250" cy="25400"/>
            </a:xfrm>
            <a:custGeom>
              <a:avLst/>
              <a:gdLst>
                <a:gd name="T0" fmla="*/ 106 w 110"/>
                <a:gd name="T1" fmla="*/ 8 h 8"/>
                <a:gd name="T2" fmla="*/ 77 w 110"/>
                <a:gd name="T3" fmla="*/ 8 h 8"/>
                <a:gd name="T4" fmla="*/ 73 w 110"/>
                <a:gd name="T5" fmla="*/ 4 h 8"/>
                <a:gd name="T6" fmla="*/ 77 w 110"/>
                <a:gd name="T7" fmla="*/ 0 h 8"/>
                <a:gd name="T8" fmla="*/ 106 w 110"/>
                <a:gd name="T9" fmla="*/ 0 h 8"/>
                <a:gd name="T10" fmla="*/ 110 w 110"/>
                <a:gd name="T11" fmla="*/ 4 h 8"/>
                <a:gd name="T12" fmla="*/ 106 w 110"/>
                <a:gd name="T13" fmla="*/ 8 h 8"/>
                <a:gd name="T14" fmla="*/ 34 w 110"/>
                <a:gd name="T15" fmla="*/ 8 h 8"/>
                <a:gd name="T16" fmla="*/ 4 w 110"/>
                <a:gd name="T17" fmla="*/ 8 h 8"/>
                <a:gd name="T18" fmla="*/ 0 w 110"/>
                <a:gd name="T19" fmla="*/ 4 h 8"/>
                <a:gd name="T20" fmla="*/ 4 w 110"/>
                <a:gd name="T21" fmla="*/ 0 h 8"/>
                <a:gd name="T22" fmla="*/ 34 w 110"/>
                <a:gd name="T23" fmla="*/ 0 h 8"/>
                <a:gd name="T24" fmla="*/ 38 w 110"/>
                <a:gd name="T25" fmla="*/ 4 h 8"/>
                <a:gd name="T26" fmla="*/ 34 w 110"/>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8">
                  <a:moveTo>
                    <a:pt x="106" y="8"/>
                  </a:moveTo>
                  <a:cubicBezTo>
                    <a:pt x="77" y="8"/>
                    <a:pt x="77" y="8"/>
                    <a:pt x="77" y="8"/>
                  </a:cubicBezTo>
                  <a:cubicBezTo>
                    <a:pt x="75" y="8"/>
                    <a:pt x="73" y="6"/>
                    <a:pt x="73" y="4"/>
                  </a:cubicBezTo>
                  <a:cubicBezTo>
                    <a:pt x="73" y="1"/>
                    <a:pt x="75" y="0"/>
                    <a:pt x="77" y="0"/>
                  </a:cubicBezTo>
                  <a:cubicBezTo>
                    <a:pt x="106" y="0"/>
                    <a:pt x="106" y="0"/>
                    <a:pt x="106" y="0"/>
                  </a:cubicBezTo>
                  <a:cubicBezTo>
                    <a:pt x="109" y="0"/>
                    <a:pt x="110" y="1"/>
                    <a:pt x="110" y="4"/>
                  </a:cubicBezTo>
                  <a:cubicBezTo>
                    <a:pt x="110" y="6"/>
                    <a:pt x="109" y="8"/>
                    <a:pt x="106" y="8"/>
                  </a:cubicBezTo>
                  <a:close/>
                  <a:moveTo>
                    <a:pt x="34" y="8"/>
                  </a:moveTo>
                  <a:cubicBezTo>
                    <a:pt x="4" y="8"/>
                    <a:pt x="4" y="8"/>
                    <a:pt x="4" y="8"/>
                  </a:cubicBezTo>
                  <a:cubicBezTo>
                    <a:pt x="2" y="8"/>
                    <a:pt x="0" y="6"/>
                    <a:pt x="0" y="4"/>
                  </a:cubicBezTo>
                  <a:cubicBezTo>
                    <a:pt x="0" y="1"/>
                    <a:pt x="2" y="0"/>
                    <a:pt x="4" y="0"/>
                  </a:cubicBezTo>
                  <a:cubicBezTo>
                    <a:pt x="34" y="0"/>
                    <a:pt x="34" y="0"/>
                    <a:pt x="34" y="0"/>
                  </a:cubicBezTo>
                  <a:cubicBezTo>
                    <a:pt x="36" y="0"/>
                    <a:pt x="38" y="1"/>
                    <a:pt x="38" y="4"/>
                  </a:cubicBezTo>
                  <a:cubicBezTo>
                    <a:pt x="38" y="6"/>
                    <a:pt x="36" y="8"/>
                    <a:pt x="34"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8" name="Freeform 33"/>
            <p:cNvSpPr>
              <a:spLocks/>
            </p:cNvSpPr>
            <p:nvPr/>
          </p:nvSpPr>
          <p:spPr bwMode="auto">
            <a:xfrm>
              <a:off x="1482724" y="2425700"/>
              <a:ext cx="76200" cy="25400"/>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1"/>
                    <a:pt x="2" y="0"/>
                    <a:pt x="4" y="0"/>
                  </a:cubicBezTo>
                  <a:cubicBezTo>
                    <a:pt x="20" y="0"/>
                    <a:pt x="20" y="0"/>
                    <a:pt x="20" y="0"/>
                  </a:cubicBezTo>
                  <a:cubicBezTo>
                    <a:pt x="22" y="0"/>
                    <a:pt x="24" y="1"/>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9" name="Freeform 34"/>
            <p:cNvSpPr>
              <a:spLocks/>
            </p:cNvSpPr>
            <p:nvPr/>
          </p:nvSpPr>
          <p:spPr bwMode="auto">
            <a:xfrm>
              <a:off x="1142999" y="3676650"/>
              <a:ext cx="76200" cy="25400"/>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3" y="0"/>
                    <a:pt x="24" y="2"/>
                    <a:pt x="24" y="4"/>
                  </a:cubicBezTo>
                  <a:cubicBezTo>
                    <a:pt x="24" y="6"/>
                    <a:pt x="23"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0" name="Freeform 35"/>
            <p:cNvSpPr>
              <a:spLocks noEditPoints="1"/>
            </p:cNvSpPr>
            <p:nvPr/>
          </p:nvSpPr>
          <p:spPr bwMode="auto">
            <a:xfrm>
              <a:off x="1336674" y="3676650"/>
              <a:ext cx="358775" cy="25400"/>
            </a:xfrm>
            <a:custGeom>
              <a:avLst/>
              <a:gdLst>
                <a:gd name="T0" fmla="*/ 109 w 113"/>
                <a:gd name="T1" fmla="*/ 8 h 8"/>
                <a:gd name="T2" fmla="*/ 79 w 113"/>
                <a:gd name="T3" fmla="*/ 8 h 8"/>
                <a:gd name="T4" fmla="*/ 75 w 113"/>
                <a:gd name="T5" fmla="*/ 4 h 8"/>
                <a:gd name="T6" fmla="*/ 79 w 113"/>
                <a:gd name="T7" fmla="*/ 0 h 8"/>
                <a:gd name="T8" fmla="*/ 109 w 113"/>
                <a:gd name="T9" fmla="*/ 0 h 8"/>
                <a:gd name="T10" fmla="*/ 113 w 113"/>
                <a:gd name="T11" fmla="*/ 4 h 8"/>
                <a:gd name="T12" fmla="*/ 109 w 113"/>
                <a:gd name="T13" fmla="*/ 8 h 8"/>
                <a:gd name="T14" fmla="*/ 34 w 113"/>
                <a:gd name="T15" fmla="*/ 8 h 8"/>
                <a:gd name="T16" fmla="*/ 4 w 113"/>
                <a:gd name="T17" fmla="*/ 8 h 8"/>
                <a:gd name="T18" fmla="*/ 0 w 113"/>
                <a:gd name="T19" fmla="*/ 4 h 8"/>
                <a:gd name="T20" fmla="*/ 4 w 113"/>
                <a:gd name="T21" fmla="*/ 0 h 8"/>
                <a:gd name="T22" fmla="*/ 34 w 113"/>
                <a:gd name="T23" fmla="*/ 0 h 8"/>
                <a:gd name="T24" fmla="*/ 38 w 113"/>
                <a:gd name="T25" fmla="*/ 4 h 8"/>
                <a:gd name="T26" fmla="*/ 34 w 113"/>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8">
                  <a:moveTo>
                    <a:pt x="109" y="8"/>
                  </a:moveTo>
                  <a:cubicBezTo>
                    <a:pt x="79" y="8"/>
                    <a:pt x="79" y="8"/>
                    <a:pt x="79" y="8"/>
                  </a:cubicBezTo>
                  <a:cubicBezTo>
                    <a:pt x="77" y="8"/>
                    <a:pt x="75" y="6"/>
                    <a:pt x="75" y="4"/>
                  </a:cubicBezTo>
                  <a:cubicBezTo>
                    <a:pt x="75" y="2"/>
                    <a:pt x="77" y="0"/>
                    <a:pt x="79" y="0"/>
                  </a:cubicBezTo>
                  <a:cubicBezTo>
                    <a:pt x="109" y="0"/>
                    <a:pt x="109" y="0"/>
                    <a:pt x="109" y="0"/>
                  </a:cubicBezTo>
                  <a:cubicBezTo>
                    <a:pt x="111" y="0"/>
                    <a:pt x="113" y="2"/>
                    <a:pt x="113" y="4"/>
                  </a:cubicBezTo>
                  <a:cubicBezTo>
                    <a:pt x="113" y="6"/>
                    <a:pt x="111" y="8"/>
                    <a:pt x="109" y="8"/>
                  </a:cubicBezTo>
                  <a:close/>
                  <a:moveTo>
                    <a:pt x="34" y="8"/>
                  </a:moveTo>
                  <a:cubicBezTo>
                    <a:pt x="4" y="8"/>
                    <a:pt x="4" y="8"/>
                    <a:pt x="4" y="8"/>
                  </a:cubicBezTo>
                  <a:cubicBezTo>
                    <a:pt x="2" y="8"/>
                    <a:pt x="0" y="6"/>
                    <a:pt x="0" y="4"/>
                  </a:cubicBezTo>
                  <a:cubicBezTo>
                    <a:pt x="0" y="2"/>
                    <a:pt x="2" y="0"/>
                    <a:pt x="4" y="0"/>
                  </a:cubicBezTo>
                  <a:cubicBezTo>
                    <a:pt x="34" y="0"/>
                    <a:pt x="34" y="0"/>
                    <a:pt x="34" y="0"/>
                  </a:cubicBezTo>
                  <a:cubicBezTo>
                    <a:pt x="36" y="0"/>
                    <a:pt x="38" y="2"/>
                    <a:pt x="38" y="4"/>
                  </a:cubicBezTo>
                  <a:cubicBezTo>
                    <a:pt x="38" y="6"/>
                    <a:pt x="36" y="8"/>
                    <a:pt x="34"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1" name="Freeform 36"/>
            <p:cNvSpPr>
              <a:spLocks/>
            </p:cNvSpPr>
            <p:nvPr/>
          </p:nvSpPr>
          <p:spPr bwMode="auto">
            <a:xfrm>
              <a:off x="1812924" y="3676650"/>
              <a:ext cx="76200" cy="25400"/>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1" y="8"/>
                    <a:pt x="0" y="6"/>
                    <a:pt x="0" y="4"/>
                  </a:cubicBezTo>
                  <a:cubicBezTo>
                    <a:pt x="0" y="2"/>
                    <a:pt x="1"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2" name="Freeform 37"/>
            <p:cNvSpPr>
              <a:spLocks/>
            </p:cNvSpPr>
            <p:nvPr/>
          </p:nvSpPr>
          <p:spPr bwMode="auto">
            <a:xfrm>
              <a:off x="1460499" y="4848225"/>
              <a:ext cx="76200" cy="25400"/>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1" y="8"/>
                    <a:pt x="0" y="6"/>
                    <a:pt x="0" y="4"/>
                  </a:cubicBezTo>
                  <a:cubicBezTo>
                    <a:pt x="0" y="2"/>
                    <a:pt x="1"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3" name="Freeform 38"/>
            <p:cNvSpPr>
              <a:spLocks noEditPoints="1"/>
            </p:cNvSpPr>
            <p:nvPr/>
          </p:nvSpPr>
          <p:spPr bwMode="auto">
            <a:xfrm>
              <a:off x="1660524" y="4848225"/>
              <a:ext cx="373063" cy="25400"/>
            </a:xfrm>
            <a:custGeom>
              <a:avLst/>
              <a:gdLst>
                <a:gd name="T0" fmla="*/ 114 w 118"/>
                <a:gd name="T1" fmla="*/ 8 h 8"/>
                <a:gd name="T2" fmla="*/ 82 w 118"/>
                <a:gd name="T3" fmla="*/ 8 h 8"/>
                <a:gd name="T4" fmla="*/ 78 w 118"/>
                <a:gd name="T5" fmla="*/ 4 h 8"/>
                <a:gd name="T6" fmla="*/ 82 w 118"/>
                <a:gd name="T7" fmla="*/ 0 h 8"/>
                <a:gd name="T8" fmla="*/ 114 w 118"/>
                <a:gd name="T9" fmla="*/ 0 h 8"/>
                <a:gd name="T10" fmla="*/ 118 w 118"/>
                <a:gd name="T11" fmla="*/ 4 h 8"/>
                <a:gd name="T12" fmla="*/ 114 w 118"/>
                <a:gd name="T13" fmla="*/ 8 h 8"/>
                <a:gd name="T14" fmla="*/ 35 w 118"/>
                <a:gd name="T15" fmla="*/ 8 h 8"/>
                <a:gd name="T16" fmla="*/ 4 w 118"/>
                <a:gd name="T17" fmla="*/ 8 h 8"/>
                <a:gd name="T18" fmla="*/ 0 w 118"/>
                <a:gd name="T19" fmla="*/ 4 h 8"/>
                <a:gd name="T20" fmla="*/ 4 w 118"/>
                <a:gd name="T21" fmla="*/ 0 h 8"/>
                <a:gd name="T22" fmla="*/ 35 w 118"/>
                <a:gd name="T23" fmla="*/ 0 h 8"/>
                <a:gd name="T24" fmla="*/ 39 w 118"/>
                <a:gd name="T25" fmla="*/ 4 h 8"/>
                <a:gd name="T26" fmla="*/ 35 w 11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8">
                  <a:moveTo>
                    <a:pt x="114" y="8"/>
                  </a:moveTo>
                  <a:cubicBezTo>
                    <a:pt x="82" y="8"/>
                    <a:pt x="82" y="8"/>
                    <a:pt x="82" y="8"/>
                  </a:cubicBezTo>
                  <a:cubicBezTo>
                    <a:pt x="80" y="8"/>
                    <a:pt x="78" y="6"/>
                    <a:pt x="78" y="4"/>
                  </a:cubicBezTo>
                  <a:cubicBezTo>
                    <a:pt x="78" y="2"/>
                    <a:pt x="80" y="0"/>
                    <a:pt x="82" y="0"/>
                  </a:cubicBezTo>
                  <a:cubicBezTo>
                    <a:pt x="114" y="0"/>
                    <a:pt x="114" y="0"/>
                    <a:pt x="114" y="0"/>
                  </a:cubicBezTo>
                  <a:cubicBezTo>
                    <a:pt x="116" y="0"/>
                    <a:pt x="118" y="2"/>
                    <a:pt x="118" y="4"/>
                  </a:cubicBezTo>
                  <a:cubicBezTo>
                    <a:pt x="118" y="6"/>
                    <a:pt x="116" y="8"/>
                    <a:pt x="114" y="8"/>
                  </a:cubicBezTo>
                  <a:close/>
                  <a:moveTo>
                    <a:pt x="35" y="8"/>
                  </a:moveTo>
                  <a:cubicBezTo>
                    <a:pt x="4" y="8"/>
                    <a:pt x="4" y="8"/>
                    <a:pt x="4" y="8"/>
                  </a:cubicBezTo>
                  <a:cubicBezTo>
                    <a:pt x="2" y="8"/>
                    <a:pt x="0" y="6"/>
                    <a:pt x="0" y="4"/>
                  </a:cubicBezTo>
                  <a:cubicBezTo>
                    <a:pt x="0" y="2"/>
                    <a:pt x="2" y="0"/>
                    <a:pt x="4" y="0"/>
                  </a:cubicBezTo>
                  <a:cubicBezTo>
                    <a:pt x="35" y="0"/>
                    <a:pt x="35" y="0"/>
                    <a:pt x="35" y="0"/>
                  </a:cubicBezTo>
                  <a:cubicBezTo>
                    <a:pt x="37" y="0"/>
                    <a:pt x="39" y="2"/>
                    <a:pt x="39" y="4"/>
                  </a:cubicBezTo>
                  <a:cubicBezTo>
                    <a:pt x="39" y="6"/>
                    <a:pt x="37" y="8"/>
                    <a:pt x="35"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4" name="Freeform 39"/>
            <p:cNvSpPr>
              <a:spLocks/>
            </p:cNvSpPr>
            <p:nvPr/>
          </p:nvSpPr>
          <p:spPr bwMode="auto">
            <a:xfrm>
              <a:off x="2157412" y="4848225"/>
              <a:ext cx="76200" cy="25400"/>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5" name="Freeform 40"/>
            <p:cNvSpPr>
              <a:spLocks/>
            </p:cNvSpPr>
            <p:nvPr/>
          </p:nvSpPr>
          <p:spPr bwMode="auto">
            <a:xfrm>
              <a:off x="1612899" y="2362200"/>
              <a:ext cx="76200" cy="149225"/>
            </a:xfrm>
            <a:custGeom>
              <a:avLst/>
              <a:gdLst>
                <a:gd name="T0" fmla="*/ 2 w 24"/>
                <a:gd name="T1" fmla="*/ 1 h 47"/>
                <a:gd name="T2" fmla="*/ 1 w 24"/>
                <a:gd name="T3" fmla="*/ 1 h 47"/>
                <a:gd name="T4" fmla="*/ 0 w 24"/>
                <a:gd name="T5" fmla="*/ 2 h 47"/>
                <a:gd name="T6" fmla="*/ 0 w 24"/>
                <a:gd name="T7" fmla="*/ 45 h 47"/>
                <a:gd name="T8" fmla="*/ 1 w 24"/>
                <a:gd name="T9" fmla="*/ 46 h 47"/>
                <a:gd name="T10" fmla="*/ 1 w 24"/>
                <a:gd name="T11" fmla="*/ 47 h 47"/>
                <a:gd name="T12" fmla="*/ 2 w 24"/>
                <a:gd name="T13" fmla="*/ 46 h 47"/>
                <a:gd name="T14" fmla="*/ 24 w 24"/>
                <a:gd name="T15" fmla="*/ 25 h 47"/>
                <a:gd name="T16" fmla="*/ 24 w 24"/>
                <a:gd name="T17" fmla="*/ 23 h 47"/>
                <a:gd name="T18" fmla="*/ 2 w 24"/>
                <a:gd name="T1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2" y="1"/>
                  </a:moveTo>
                  <a:cubicBezTo>
                    <a:pt x="2" y="1"/>
                    <a:pt x="1" y="0"/>
                    <a:pt x="1" y="1"/>
                  </a:cubicBezTo>
                  <a:cubicBezTo>
                    <a:pt x="0" y="1"/>
                    <a:pt x="0" y="1"/>
                    <a:pt x="0" y="2"/>
                  </a:cubicBezTo>
                  <a:cubicBezTo>
                    <a:pt x="0" y="45"/>
                    <a:pt x="0" y="45"/>
                    <a:pt x="0" y="45"/>
                  </a:cubicBezTo>
                  <a:cubicBezTo>
                    <a:pt x="0" y="46"/>
                    <a:pt x="0" y="46"/>
                    <a:pt x="1" y="46"/>
                  </a:cubicBezTo>
                  <a:cubicBezTo>
                    <a:pt x="1" y="47"/>
                    <a:pt x="1" y="47"/>
                    <a:pt x="1" y="47"/>
                  </a:cubicBezTo>
                  <a:cubicBezTo>
                    <a:pt x="2" y="47"/>
                    <a:pt x="2" y="46"/>
                    <a:pt x="2" y="46"/>
                  </a:cubicBezTo>
                  <a:cubicBezTo>
                    <a:pt x="24" y="25"/>
                    <a:pt x="24" y="25"/>
                    <a:pt x="24" y="25"/>
                  </a:cubicBezTo>
                  <a:cubicBezTo>
                    <a:pt x="24" y="24"/>
                    <a:pt x="24" y="23"/>
                    <a:pt x="24" y="23"/>
                  </a:cubicBez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6" name="Freeform 41"/>
            <p:cNvSpPr>
              <a:spLocks/>
            </p:cNvSpPr>
            <p:nvPr/>
          </p:nvSpPr>
          <p:spPr bwMode="auto">
            <a:xfrm>
              <a:off x="1939924" y="3616325"/>
              <a:ext cx="77788" cy="146050"/>
            </a:xfrm>
            <a:custGeom>
              <a:avLst/>
              <a:gdLst>
                <a:gd name="T0" fmla="*/ 3 w 25"/>
                <a:gd name="T1" fmla="*/ 0 h 46"/>
                <a:gd name="T2" fmla="*/ 1 w 25"/>
                <a:gd name="T3" fmla="*/ 0 h 46"/>
                <a:gd name="T4" fmla="*/ 0 w 25"/>
                <a:gd name="T5" fmla="*/ 1 h 46"/>
                <a:gd name="T6" fmla="*/ 0 w 25"/>
                <a:gd name="T7" fmla="*/ 44 h 46"/>
                <a:gd name="T8" fmla="*/ 1 w 25"/>
                <a:gd name="T9" fmla="*/ 46 h 46"/>
                <a:gd name="T10" fmla="*/ 2 w 25"/>
                <a:gd name="T11" fmla="*/ 46 h 46"/>
                <a:gd name="T12" fmla="*/ 3 w 25"/>
                <a:gd name="T13" fmla="*/ 45 h 46"/>
                <a:gd name="T14" fmla="*/ 24 w 25"/>
                <a:gd name="T15" fmla="*/ 24 h 46"/>
                <a:gd name="T16" fmla="*/ 24 w 25"/>
                <a:gd name="T17" fmla="*/ 22 h 46"/>
                <a:gd name="T18" fmla="*/ 3 w 2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46">
                  <a:moveTo>
                    <a:pt x="3" y="0"/>
                  </a:moveTo>
                  <a:cubicBezTo>
                    <a:pt x="2" y="0"/>
                    <a:pt x="2" y="0"/>
                    <a:pt x="1" y="0"/>
                  </a:cubicBezTo>
                  <a:cubicBezTo>
                    <a:pt x="1" y="0"/>
                    <a:pt x="0" y="1"/>
                    <a:pt x="0" y="1"/>
                  </a:cubicBezTo>
                  <a:cubicBezTo>
                    <a:pt x="0" y="44"/>
                    <a:pt x="0" y="44"/>
                    <a:pt x="0" y="44"/>
                  </a:cubicBezTo>
                  <a:cubicBezTo>
                    <a:pt x="0" y="45"/>
                    <a:pt x="1" y="46"/>
                    <a:pt x="1" y="46"/>
                  </a:cubicBezTo>
                  <a:cubicBezTo>
                    <a:pt x="1" y="46"/>
                    <a:pt x="2" y="46"/>
                    <a:pt x="2" y="46"/>
                  </a:cubicBezTo>
                  <a:cubicBezTo>
                    <a:pt x="2" y="46"/>
                    <a:pt x="2" y="46"/>
                    <a:pt x="3" y="45"/>
                  </a:cubicBezTo>
                  <a:cubicBezTo>
                    <a:pt x="24" y="24"/>
                    <a:pt x="24" y="24"/>
                    <a:pt x="24" y="24"/>
                  </a:cubicBezTo>
                  <a:cubicBezTo>
                    <a:pt x="25" y="23"/>
                    <a:pt x="25" y="22"/>
                    <a:pt x="24" y="22"/>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7" name="Freeform 42"/>
            <p:cNvSpPr>
              <a:spLocks/>
            </p:cNvSpPr>
            <p:nvPr/>
          </p:nvSpPr>
          <p:spPr bwMode="auto">
            <a:xfrm>
              <a:off x="2287587" y="4787900"/>
              <a:ext cx="76200" cy="146050"/>
            </a:xfrm>
            <a:custGeom>
              <a:avLst/>
              <a:gdLst>
                <a:gd name="T0" fmla="*/ 2 w 24"/>
                <a:gd name="T1" fmla="*/ 0 h 46"/>
                <a:gd name="T2" fmla="*/ 1 w 24"/>
                <a:gd name="T3" fmla="*/ 0 h 46"/>
                <a:gd name="T4" fmla="*/ 0 w 24"/>
                <a:gd name="T5" fmla="*/ 1 h 46"/>
                <a:gd name="T6" fmla="*/ 0 w 24"/>
                <a:gd name="T7" fmla="*/ 44 h 46"/>
                <a:gd name="T8" fmla="*/ 1 w 24"/>
                <a:gd name="T9" fmla="*/ 46 h 46"/>
                <a:gd name="T10" fmla="*/ 1 w 24"/>
                <a:gd name="T11" fmla="*/ 46 h 46"/>
                <a:gd name="T12" fmla="*/ 2 w 24"/>
                <a:gd name="T13" fmla="*/ 46 h 46"/>
                <a:gd name="T14" fmla="*/ 24 w 24"/>
                <a:gd name="T15" fmla="*/ 24 h 46"/>
                <a:gd name="T16" fmla="*/ 24 w 24"/>
                <a:gd name="T17" fmla="*/ 22 h 46"/>
                <a:gd name="T18" fmla="*/ 2 w 24"/>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6">
                  <a:moveTo>
                    <a:pt x="2" y="0"/>
                  </a:moveTo>
                  <a:cubicBezTo>
                    <a:pt x="2" y="0"/>
                    <a:pt x="1" y="0"/>
                    <a:pt x="1" y="0"/>
                  </a:cubicBezTo>
                  <a:cubicBezTo>
                    <a:pt x="0" y="0"/>
                    <a:pt x="0" y="1"/>
                    <a:pt x="0" y="1"/>
                  </a:cubicBezTo>
                  <a:cubicBezTo>
                    <a:pt x="0" y="44"/>
                    <a:pt x="0" y="44"/>
                    <a:pt x="0" y="44"/>
                  </a:cubicBezTo>
                  <a:cubicBezTo>
                    <a:pt x="0" y="45"/>
                    <a:pt x="0" y="46"/>
                    <a:pt x="1" y="46"/>
                  </a:cubicBezTo>
                  <a:cubicBezTo>
                    <a:pt x="1" y="46"/>
                    <a:pt x="1" y="46"/>
                    <a:pt x="1" y="46"/>
                  </a:cubicBezTo>
                  <a:cubicBezTo>
                    <a:pt x="2" y="46"/>
                    <a:pt x="2" y="46"/>
                    <a:pt x="2" y="46"/>
                  </a:cubicBezTo>
                  <a:cubicBezTo>
                    <a:pt x="24" y="24"/>
                    <a:pt x="24" y="24"/>
                    <a:pt x="24" y="24"/>
                  </a:cubicBezTo>
                  <a:cubicBezTo>
                    <a:pt x="24" y="23"/>
                    <a:pt x="24" y="22"/>
                    <a:pt x="24" y="22"/>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8" name="Freeform 43"/>
            <p:cNvSpPr>
              <a:spLocks/>
            </p:cNvSpPr>
            <p:nvPr/>
          </p:nvSpPr>
          <p:spPr bwMode="auto">
            <a:xfrm>
              <a:off x="3395662" y="6267450"/>
              <a:ext cx="146050" cy="79375"/>
            </a:xfrm>
            <a:custGeom>
              <a:avLst/>
              <a:gdLst>
                <a:gd name="T0" fmla="*/ 46 w 46"/>
                <a:gd name="T1" fmla="*/ 22 h 25"/>
                <a:gd name="T2" fmla="*/ 24 w 46"/>
                <a:gd name="T3" fmla="*/ 1 h 25"/>
                <a:gd name="T4" fmla="*/ 22 w 46"/>
                <a:gd name="T5" fmla="*/ 1 h 25"/>
                <a:gd name="T6" fmla="*/ 1 w 46"/>
                <a:gd name="T7" fmla="*/ 22 h 25"/>
                <a:gd name="T8" fmla="*/ 0 w 46"/>
                <a:gd name="T9" fmla="*/ 24 h 25"/>
                <a:gd name="T10" fmla="*/ 2 w 46"/>
                <a:gd name="T11" fmla="*/ 25 h 25"/>
                <a:gd name="T12" fmla="*/ 45 w 46"/>
                <a:gd name="T13" fmla="*/ 25 h 25"/>
                <a:gd name="T14" fmla="*/ 46 w 46"/>
                <a:gd name="T15" fmla="*/ 24 h 25"/>
                <a:gd name="T16" fmla="*/ 46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46" y="22"/>
                  </a:moveTo>
                  <a:cubicBezTo>
                    <a:pt x="24" y="1"/>
                    <a:pt x="24" y="1"/>
                    <a:pt x="24" y="1"/>
                  </a:cubicBezTo>
                  <a:cubicBezTo>
                    <a:pt x="24" y="0"/>
                    <a:pt x="23" y="0"/>
                    <a:pt x="22" y="1"/>
                  </a:cubicBezTo>
                  <a:cubicBezTo>
                    <a:pt x="1" y="22"/>
                    <a:pt x="1" y="22"/>
                    <a:pt x="1" y="22"/>
                  </a:cubicBezTo>
                  <a:cubicBezTo>
                    <a:pt x="0" y="23"/>
                    <a:pt x="0" y="24"/>
                    <a:pt x="0" y="24"/>
                  </a:cubicBezTo>
                  <a:cubicBezTo>
                    <a:pt x="1" y="25"/>
                    <a:pt x="1" y="25"/>
                    <a:pt x="2" y="25"/>
                  </a:cubicBezTo>
                  <a:cubicBezTo>
                    <a:pt x="45" y="25"/>
                    <a:pt x="45" y="25"/>
                    <a:pt x="45" y="25"/>
                  </a:cubicBezTo>
                  <a:cubicBezTo>
                    <a:pt x="45" y="25"/>
                    <a:pt x="46" y="25"/>
                    <a:pt x="46" y="24"/>
                  </a:cubicBezTo>
                  <a:cubicBezTo>
                    <a:pt x="46" y="24"/>
                    <a:pt x="46" y="23"/>
                    <a:pt x="46"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59" name="1. text group"/>
          <p:cNvGrpSpPr/>
          <p:nvPr/>
        </p:nvGrpSpPr>
        <p:grpSpPr>
          <a:xfrm>
            <a:off x="1540922" y="1871491"/>
            <a:ext cx="1397349" cy="361384"/>
            <a:chOff x="381000" y="1189136"/>
            <a:chExt cx="1422772" cy="406661"/>
          </a:xfrm>
        </p:grpSpPr>
        <p:sp>
          <p:nvSpPr>
            <p:cNvPr id="60" name="Freeform 51"/>
            <p:cNvSpPr>
              <a:spLocks/>
            </p:cNvSpPr>
            <p:nvPr/>
          </p:nvSpPr>
          <p:spPr bwMode="auto">
            <a:xfrm>
              <a:off x="462334" y="1292225"/>
              <a:ext cx="1341438" cy="225425"/>
            </a:xfrm>
            <a:custGeom>
              <a:avLst/>
              <a:gdLst>
                <a:gd name="T0" fmla="*/ 795 w 845"/>
                <a:gd name="T1" fmla="*/ 142 h 142"/>
                <a:gd name="T2" fmla="*/ 0 w 845"/>
                <a:gd name="T3" fmla="*/ 142 h 142"/>
                <a:gd name="T4" fmla="*/ 0 w 845"/>
                <a:gd name="T5" fmla="*/ 0 h 142"/>
                <a:gd name="T6" fmla="*/ 795 w 845"/>
                <a:gd name="T7" fmla="*/ 0 h 142"/>
                <a:gd name="T8" fmla="*/ 845 w 845"/>
                <a:gd name="T9" fmla="*/ 70 h 142"/>
                <a:gd name="T10" fmla="*/ 795 w 845"/>
                <a:gd name="T11" fmla="*/ 142 h 142"/>
              </a:gdLst>
              <a:ahLst/>
              <a:cxnLst>
                <a:cxn ang="0">
                  <a:pos x="T0" y="T1"/>
                </a:cxn>
                <a:cxn ang="0">
                  <a:pos x="T2" y="T3"/>
                </a:cxn>
                <a:cxn ang="0">
                  <a:pos x="T4" y="T5"/>
                </a:cxn>
                <a:cxn ang="0">
                  <a:pos x="T6" y="T7"/>
                </a:cxn>
                <a:cxn ang="0">
                  <a:pos x="T8" y="T9"/>
                </a:cxn>
                <a:cxn ang="0">
                  <a:pos x="T10" y="T11"/>
                </a:cxn>
              </a:cxnLst>
              <a:rect l="0" t="0" r="r" b="b"/>
              <a:pathLst>
                <a:path w="845" h="142">
                  <a:moveTo>
                    <a:pt x="795" y="142"/>
                  </a:moveTo>
                  <a:lnTo>
                    <a:pt x="0" y="142"/>
                  </a:lnTo>
                  <a:lnTo>
                    <a:pt x="0" y="0"/>
                  </a:lnTo>
                  <a:lnTo>
                    <a:pt x="795" y="0"/>
                  </a:lnTo>
                  <a:lnTo>
                    <a:pt x="845" y="70"/>
                  </a:lnTo>
                  <a:lnTo>
                    <a:pt x="795" y="142"/>
                  </a:ln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1" name="Rectangle 52"/>
            <p:cNvSpPr>
              <a:spLocks noChangeArrowheads="1"/>
            </p:cNvSpPr>
            <p:nvPr/>
          </p:nvSpPr>
          <p:spPr bwMode="auto">
            <a:xfrm>
              <a:off x="417884" y="1228725"/>
              <a:ext cx="225425" cy="228600"/>
            </a:xfrm>
            <a:prstGeom prst="rect">
              <a:avLst/>
            </a:prstGeom>
            <a:solidFill>
              <a:srgbClr val="CC0000">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2" name="TextBox 61"/>
            <p:cNvSpPr txBox="1"/>
            <p:nvPr/>
          </p:nvSpPr>
          <p:spPr>
            <a:xfrm>
              <a:off x="381000" y="1189136"/>
              <a:ext cx="333746"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rPr>
                <a:t>1.</a:t>
              </a:r>
            </a:p>
          </p:txBody>
        </p:sp>
        <p:sp>
          <p:nvSpPr>
            <p:cNvPr id="63" name="TextBox 62"/>
            <p:cNvSpPr txBox="1"/>
            <p:nvPr/>
          </p:nvSpPr>
          <p:spPr>
            <a:xfrm>
              <a:off x="643309" y="1249460"/>
              <a:ext cx="1154111" cy="3463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rPr>
                <a:t>Projects </a:t>
              </a:r>
              <a:endParaRPr kumimoji="0" lang="en-US" sz="1400" b="1" i="0" u="none" strike="noStrike" kern="0" cap="none" spc="0" normalizeH="0" baseline="0" noProof="0" dirty="0" smtClean="0">
                <a:ln>
                  <a:noFill/>
                </a:ln>
                <a:solidFill>
                  <a:prstClr val="white"/>
                </a:solidFill>
                <a:effectLst/>
                <a:uLnTx/>
                <a:uFillTx/>
              </a:endParaRPr>
            </a:p>
          </p:txBody>
        </p:sp>
      </p:grpSp>
      <p:grpSp>
        <p:nvGrpSpPr>
          <p:cNvPr id="64" name="2. text group"/>
          <p:cNvGrpSpPr/>
          <p:nvPr/>
        </p:nvGrpSpPr>
        <p:grpSpPr>
          <a:xfrm>
            <a:off x="1874668" y="3116191"/>
            <a:ext cx="1397349" cy="361385"/>
            <a:chOff x="381000" y="1189136"/>
            <a:chExt cx="1422772" cy="406662"/>
          </a:xfrm>
        </p:grpSpPr>
        <p:sp>
          <p:nvSpPr>
            <p:cNvPr id="65" name="Freeform 51"/>
            <p:cNvSpPr>
              <a:spLocks/>
            </p:cNvSpPr>
            <p:nvPr/>
          </p:nvSpPr>
          <p:spPr bwMode="auto">
            <a:xfrm>
              <a:off x="462334" y="1292225"/>
              <a:ext cx="1341438" cy="225425"/>
            </a:xfrm>
            <a:custGeom>
              <a:avLst/>
              <a:gdLst>
                <a:gd name="T0" fmla="*/ 795 w 845"/>
                <a:gd name="T1" fmla="*/ 142 h 142"/>
                <a:gd name="T2" fmla="*/ 0 w 845"/>
                <a:gd name="T3" fmla="*/ 142 h 142"/>
                <a:gd name="T4" fmla="*/ 0 w 845"/>
                <a:gd name="T5" fmla="*/ 0 h 142"/>
                <a:gd name="T6" fmla="*/ 795 w 845"/>
                <a:gd name="T7" fmla="*/ 0 h 142"/>
                <a:gd name="T8" fmla="*/ 845 w 845"/>
                <a:gd name="T9" fmla="*/ 70 h 142"/>
                <a:gd name="T10" fmla="*/ 795 w 845"/>
                <a:gd name="T11" fmla="*/ 142 h 142"/>
              </a:gdLst>
              <a:ahLst/>
              <a:cxnLst>
                <a:cxn ang="0">
                  <a:pos x="T0" y="T1"/>
                </a:cxn>
                <a:cxn ang="0">
                  <a:pos x="T2" y="T3"/>
                </a:cxn>
                <a:cxn ang="0">
                  <a:pos x="T4" y="T5"/>
                </a:cxn>
                <a:cxn ang="0">
                  <a:pos x="T6" y="T7"/>
                </a:cxn>
                <a:cxn ang="0">
                  <a:pos x="T8" y="T9"/>
                </a:cxn>
                <a:cxn ang="0">
                  <a:pos x="T10" y="T11"/>
                </a:cxn>
              </a:cxnLst>
              <a:rect l="0" t="0" r="r" b="b"/>
              <a:pathLst>
                <a:path w="845" h="142">
                  <a:moveTo>
                    <a:pt x="795" y="142"/>
                  </a:moveTo>
                  <a:lnTo>
                    <a:pt x="0" y="142"/>
                  </a:lnTo>
                  <a:lnTo>
                    <a:pt x="0" y="0"/>
                  </a:lnTo>
                  <a:lnTo>
                    <a:pt x="795" y="0"/>
                  </a:lnTo>
                  <a:lnTo>
                    <a:pt x="845" y="70"/>
                  </a:lnTo>
                  <a:lnTo>
                    <a:pt x="795" y="142"/>
                  </a:ln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6" name="Rectangle 52"/>
            <p:cNvSpPr>
              <a:spLocks noChangeArrowheads="1"/>
            </p:cNvSpPr>
            <p:nvPr/>
          </p:nvSpPr>
          <p:spPr bwMode="auto">
            <a:xfrm>
              <a:off x="417884" y="1228725"/>
              <a:ext cx="225425" cy="228600"/>
            </a:xfrm>
            <a:prstGeom prst="rect">
              <a:avLst/>
            </a:prstGeom>
            <a:solidFill>
              <a:srgbClr val="CC0000">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7" name="TextBox 66"/>
            <p:cNvSpPr txBox="1"/>
            <p:nvPr/>
          </p:nvSpPr>
          <p:spPr>
            <a:xfrm>
              <a:off x="381000" y="1189136"/>
              <a:ext cx="333746"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rPr>
                <a:t>2.</a:t>
              </a:r>
            </a:p>
          </p:txBody>
        </p:sp>
        <p:sp>
          <p:nvSpPr>
            <p:cNvPr id="68" name="TextBox 67"/>
            <p:cNvSpPr txBox="1"/>
            <p:nvPr/>
          </p:nvSpPr>
          <p:spPr>
            <a:xfrm>
              <a:off x="643309" y="1249460"/>
              <a:ext cx="1154111" cy="3463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rPr>
                <a:t>Hybrid</a:t>
              </a:r>
              <a:endParaRPr kumimoji="0" lang="en-US" sz="1400" b="1" i="0" u="none" strike="noStrike" kern="0" cap="none" spc="0" normalizeH="0" baseline="0" noProof="0" dirty="0" smtClean="0">
                <a:ln>
                  <a:noFill/>
                </a:ln>
                <a:solidFill>
                  <a:prstClr val="white"/>
                </a:solidFill>
                <a:effectLst/>
                <a:uLnTx/>
                <a:uFillTx/>
              </a:endParaRPr>
            </a:p>
          </p:txBody>
        </p:sp>
      </p:grpSp>
      <p:grpSp>
        <p:nvGrpSpPr>
          <p:cNvPr id="69" name="3. text group"/>
          <p:cNvGrpSpPr/>
          <p:nvPr/>
        </p:nvGrpSpPr>
        <p:grpSpPr>
          <a:xfrm>
            <a:off x="2200951" y="4356127"/>
            <a:ext cx="1397349" cy="361384"/>
            <a:chOff x="381000" y="1189136"/>
            <a:chExt cx="1422772" cy="406661"/>
          </a:xfrm>
        </p:grpSpPr>
        <p:sp>
          <p:nvSpPr>
            <p:cNvPr id="70" name="Freeform 51"/>
            <p:cNvSpPr>
              <a:spLocks/>
            </p:cNvSpPr>
            <p:nvPr/>
          </p:nvSpPr>
          <p:spPr bwMode="auto">
            <a:xfrm>
              <a:off x="462334" y="1292225"/>
              <a:ext cx="1341438" cy="225425"/>
            </a:xfrm>
            <a:custGeom>
              <a:avLst/>
              <a:gdLst>
                <a:gd name="T0" fmla="*/ 795 w 845"/>
                <a:gd name="T1" fmla="*/ 142 h 142"/>
                <a:gd name="T2" fmla="*/ 0 w 845"/>
                <a:gd name="T3" fmla="*/ 142 h 142"/>
                <a:gd name="T4" fmla="*/ 0 w 845"/>
                <a:gd name="T5" fmla="*/ 0 h 142"/>
                <a:gd name="T6" fmla="*/ 795 w 845"/>
                <a:gd name="T7" fmla="*/ 0 h 142"/>
                <a:gd name="T8" fmla="*/ 845 w 845"/>
                <a:gd name="T9" fmla="*/ 70 h 142"/>
                <a:gd name="T10" fmla="*/ 795 w 845"/>
                <a:gd name="T11" fmla="*/ 142 h 142"/>
              </a:gdLst>
              <a:ahLst/>
              <a:cxnLst>
                <a:cxn ang="0">
                  <a:pos x="T0" y="T1"/>
                </a:cxn>
                <a:cxn ang="0">
                  <a:pos x="T2" y="T3"/>
                </a:cxn>
                <a:cxn ang="0">
                  <a:pos x="T4" y="T5"/>
                </a:cxn>
                <a:cxn ang="0">
                  <a:pos x="T6" y="T7"/>
                </a:cxn>
                <a:cxn ang="0">
                  <a:pos x="T8" y="T9"/>
                </a:cxn>
                <a:cxn ang="0">
                  <a:pos x="T10" y="T11"/>
                </a:cxn>
              </a:cxnLst>
              <a:rect l="0" t="0" r="r" b="b"/>
              <a:pathLst>
                <a:path w="845" h="142">
                  <a:moveTo>
                    <a:pt x="795" y="142"/>
                  </a:moveTo>
                  <a:lnTo>
                    <a:pt x="0" y="142"/>
                  </a:lnTo>
                  <a:lnTo>
                    <a:pt x="0" y="0"/>
                  </a:lnTo>
                  <a:lnTo>
                    <a:pt x="795" y="0"/>
                  </a:lnTo>
                  <a:lnTo>
                    <a:pt x="845" y="70"/>
                  </a:lnTo>
                  <a:lnTo>
                    <a:pt x="795" y="142"/>
                  </a:ln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1" name="Rectangle 52"/>
            <p:cNvSpPr>
              <a:spLocks noChangeArrowheads="1"/>
            </p:cNvSpPr>
            <p:nvPr/>
          </p:nvSpPr>
          <p:spPr bwMode="auto">
            <a:xfrm>
              <a:off x="417884" y="1228725"/>
              <a:ext cx="225425" cy="228600"/>
            </a:xfrm>
            <a:prstGeom prst="rect">
              <a:avLst/>
            </a:prstGeom>
            <a:solidFill>
              <a:srgbClr val="CC0000">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2" name="TextBox 71"/>
            <p:cNvSpPr txBox="1"/>
            <p:nvPr/>
          </p:nvSpPr>
          <p:spPr>
            <a:xfrm>
              <a:off x="381000" y="1189136"/>
              <a:ext cx="333746"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rPr>
                <a:t>3.</a:t>
              </a:r>
            </a:p>
          </p:txBody>
        </p:sp>
        <p:sp>
          <p:nvSpPr>
            <p:cNvPr id="73" name="TextBox 72"/>
            <p:cNvSpPr txBox="1"/>
            <p:nvPr/>
          </p:nvSpPr>
          <p:spPr>
            <a:xfrm>
              <a:off x="643309" y="1249460"/>
              <a:ext cx="1154111" cy="3463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smtClean="0">
                  <a:solidFill>
                    <a:prstClr val="white"/>
                  </a:solidFill>
                </a:rPr>
                <a:t>Short code</a:t>
              </a:r>
              <a:endParaRPr kumimoji="0" lang="en-US" sz="1400" b="1" i="0" u="none" strike="noStrike" kern="0" cap="none" spc="0" normalizeH="0" baseline="0" noProof="0" dirty="0" smtClean="0">
                <a:ln>
                  <a:noFill/>
                </a:ln>
                <a:solidFill>
                  <a:prstClr val="white"/>
                </a:solidFill>
                <a:effectLst/>
                <a:uLnTx/>
                <a:uFillTx/>
              </a:endParaRPr>
            </a:p>
          </p:txBody>
        </p:sp>
      </p:grpSp>
      <p:grpSp>
        <p:nvGrpSpPr>
          <p:cNvPr id="74" name="4. text group"/>
          <p:cNvGrpSpPr/>
          <p:nvPr/>
        </p:nvGrpSpPr>
        <p:grpSpPr>
          <a:xfrm>
            <a:off x="2535914" y="5592839"/>
            <a:ext cx="1397349" cy="361385"/>
            <a:chOff x="381000" y="1189136"/>
            <a:chExt cx="1422772" cy="406662"/>
          </a:xfrm>
        </p:grpSpPr>
        <p:sp>
          <p:nvSpPr>
            <p:cNvPr id="75" name="Freeform 51"/>
            <p:cNvSpPr>
              <a:spLocks/>
            </p:cNvSpPr>
            <p:nvPr/>
          </p:nvSpPr>
          <p:spPr bwMode="auto">
            <a:xfrm>
              <a:off x="462334" y="1292225"/>
              <a:ext cx="1341438" cy="225425"/>
            </a:xfrm>
            <a:custGeom>
              <a:avLst/>
              <a:gdLst>
                <a:gd name="T0" fmla="*/ 795 w 845"/>
                <a:gd name="T1" fmla="*/ 142 h 142"/>
                <a:gd name="T2" fmla="*/ 0 w 845"/>
                <a:gd name="T3" fmla="*/ 142 h 142"/>
                <a:gd name="T4" fmla="*/ 0 w 845"/>
                <a:gd name="T5" fmla="*/ 0 h 142"/>
                <a:gd name="T6" fmla="*/ 795 w 845"/>
                <a:gd name="T7" fmla="*/ 0 h 142"/>
                <a:gd name="T8" fmla="*/ 845 w 845"/>
                <a:gd name="T9" fmla="*/ 70 h 142"/>
                <a:gd name="T10" fmla="*/ 795 w 845"/>
                <a:gd name="T11" fmla="*/ 142 h 142"/>
              </a:gdLst>
              <a:ahLst/>
              <a:cxnLst>
                <a:cxn ang="0">
                  <a:pos x="T0" y="T1"/>
                </a:cxn>
                <a:cxn ang="0">
                  <a:pos x="T2" y="T3"/>
                </a:cxn>
                <a:cxn ang="0">
                  <a:pos x="T4" y="T5"/>
                </a:cxn>
                <a:cxn ang="0">
                  <a:pos x="T6" y="T7"/>
                </a:cxn>
                <a:cxn ang="0">
                  <a:pos x="T8" y="T9"/>
                </a:cxn>
                <a:cxn ang="0">
                  <a:pos x="T10" y="T11"/>
                </a:cxn>
              </a:cxnLst>
              <a:rect l="0" t="0" r="r" b="b"/>
              <a:pathLst>
                <a:path w="845" h="142">
                  <a:moveTo>
                    <a:pt x="795" y="142"/>
                  </a:moveTo>
                  <a:lnTo>
                    <a:pt x="0" y="142"/>
                  </a:lnTo>
                  <a:lnTo>
                    <a:pt x="0" y="0"/>
                  </a:lnTo>
                  <a:lnTo>
                    <a:pt x="795" y="0"/>
                  </a:lnTo>
                  <a:lnTo>
                    <a:pt x="845" y="70"/>
                  </a:lnTo>
                  <a:lnTo>
                    <a:pt x="795" y="142"/>
                  </a:lnTo>
                  <a:close/>
                </a:path>
              </a:pathLst>
            </a:cu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6" name="Rectangle 52"/>
            <p:cNvSpPr>
              <a:spLocks noChangeArrowheads="1"/>
            </p:cNvSpPr>
            <p:nvPr/>
          </p:nvSpPr>
          <p:spPr bwMode="auto">
            <a:xfrm>
              <a:off x="417884" y="1228725"/>
              <a:ext cx="225425" cy="228600"/>
            </a:xfrm>
            <a:prstGeom prst="rect">
              <a:avLst/>
            </a:prstGeom>
            <a:solidFill>
              <a:srgbClr val="CC0000">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7" name="TextBox 76"/>
            <p:cNvSpPr txBox="1"/>
            <p:nvPr/>
          </p:nvSpPr>
          <p:spPr>
            <a:xfrm>
              <a:off x="381000" y="1189136"/>
              <a:ext cx="333746"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rPr>
                <a:t>4.</a:t>
              </a:r>
            </a:p>
          </p:txBody>
        </p:sp>
        <p:sp>
          <p:nvSpPr>
            <p:cNvPr id="78" name="TextBox 77"/>
            <p:cNvSpPr txBox="1"/>
            <p:nvPr/>
          </p:nvSpPr>
          <p:spPr>
            <a:xfrm>
              <a:off x="643309" y="1249460"/>
              <a:ext cx="1154111" cy="3463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rPr>
                <a:t>Metro’s</a:t>
              </a:r>
            </a:p>
          </p:txBody>
        </p:sp>
      </p:grpSp>
      <p:sp>
        <p:nvSpPr>
          <p:cNvPr id="81" name="your text goes here"/>
          <p:cNvSpPr txBox="1"/>
          <p:nvPr/>
        </p:nvSpPr>
        <p:spPr>
          <a:xfrm>
            <a:off x="3321119" y="1948807"/>
            <a:ext cx="253047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smtClean="0">
                <a:ln>
                  <a:noFill/>
                </a:ln>
                <a:solidFill>
                  <a:prstClr val="white"/>
                </a:solidFill>
                <a:effectLst/>
                <a:uLnTx/>
                <a:uFillTx/>
              </a:rPr>
              <a:t>Pilots =  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smtClean="0">
                <a:ln>
                  <a:noFill/>
                </a:ln>
                <a:solidFill>
                  <a:prstClr val="white"/>
                </a:solidFill>
                <a:effectLst/>
                <a:uLnTx/>
                <a:uFillTx/>
              </a:rPr>
              <a:t>Total Municipalities = 94</a:t>
            </a:r>
            <a:endParaRPr kumimoji="0" lang="en-US" sz="1200" b="1" i="0" u="none" strike="noStrike" kern="0" cap="none" spc="0" normalizeH="0" baseline="0" noProof="0" dirty="0" smtClean="0">
              <a:ln>
                <a:noFill/>
              </a:ln>
              <a:solidFill>
                <a:prstClr val="white"/>
              </a:solidFill>
              <a:effectLst/>
              <a:uLnTx/>
              <a:uFillTx/>
            </a:endParaRPr>
          </a:p>
        </p:txBody>
      </p:sp>
      <p:sp>
        <p:nvSpPr>
          <p:cNvPr id="82" name="your text goes here"/>
          <p:cNvSpPr txBox="1"/>
          <p:nvPr/>
        </p:nvSpPr>
        <p:spPr>
          <a:xfrm>
            <a:off x="3321119" y="3139909"/>
            <a:ext cx="253047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rPr>
              <a:t>Pilots = 7</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prstClr val="white"/>
                </a:solidFill>
              </a:rPr>
              <a:t>Total Municipalities = 68</a:t>
            </a:r>
            <a:endParaRPr kumimoji="0" lang="en-US" sz="1200" b="1" i="0" u="none" strike="noStrike" kern="0" cap="none" spc="0" normalizeH="0" baseline="0" noProof="0" dirty="0" smtClean="0">
              <a:ln>
                <a:noFill/>
              </a:ln>
              <a:solidFill>
                <a:prstClr val="white"/>
              </a:solidFill>
              <a:effectLst/>
              <a:uLnTx/>
              <a:uFillTx/>
            </a:endParaRPr>
          </a:p>
        </p:txBody>
      </p:sp>
      <p:sp>
        <p:nvSpPr>
          <p:cNvPr id="83" name="your text goes here"/>
          <p:cNvSpPr txBox="1"/>
          <p:nvPr/>
        </p:nvSpPr>
        <p:spPr>
          <a:xfrm>
            <a:off x="3353925" y="4370277"/>
            <a:ext cx="2530472" cy="646331"/>
          </a:xfrm>
          <a:prstGeom prst="rect">
            <a:avLst/>
          </a:prstGeom>
          <a:noFill/>
        </p:spPr>
        <p:txBody>
          <a:bodyPr wrap="square" rtlCol="0">
            <a:spAutoFit/>
          </a:bodyPr>
          <a:lstStyle/>
          <a:p>
            <a:pPr lvl="0" algn="ctr"/>
            <a:r>
              <a:rPr lang="en-US" sz="1200" b="1" kern="0" dirty="0">
                <a:solidFill>
                  <a:prstClr val="white"/>
                </a:solidFill>
              </a:rPr>
              <a:t>Pilots = </a:t>
            </a:r>
            <a:r>
              <a:rPr lang="en-US" sz="1200" b="1" kern="0" dirty="0" smtClean="0">
                <a:solidFill>
                  <a:prstClr val="white"/>
                </a:solidFill>
              </a:rPr>
              <a:t>5</a:t>
            </a:r>
            <a:endParaRPr lang="en-US" sz="1200" b="1" kern="0" dirty="0">
              <a:solidFill>
                <a:prstClr val="white"/>
              </a:solidFill>
            </a:endParaRPr>
          </a:p>
          <a:p>
            <a:pPr algn="ctr"/>
            <a:r>
              <a:rPr lang="en-US" sz="1200" b="1" kern="0" dirty="0" smtClean="0">
                <a:solidFill>
                  <a:prstClr val="white"/>
                </a:solidFill>
              </a:rPr>
              <a:t>Total </a:t>
            </a:r>
            <a:r>
              <a:rPr lang="en-US" sz="1200" b="1" kern="0" dirty="0">
                <a:solidFill>
                  <a:prstClr val="white"/>
                </a:solidFill>
              </a:rPr>
              <a:t>Municipalities = </a:t>
            </a:r>
            <a:r>
              <a:rPr lang="en-US" sz="1200" b="1" kern="0" dirty="0" smtClean="0">
                <a:solidFill>
                  <a:prstClr val="white"/>
                </a:solidFill>
              </a:rPr>
              <a:t>108</a:t>
            </a:r>
            <a:endParaRPr lang="en-US" sz="1200" b="1" kern="0" dirty="0">
              <a:solidFill>
                <a:prstClr val="white"/>
              </a:solidFill>
            </a:endParaRPr>
          </a:p>
          <a:p>
            <a:pPr lvl="0" algn="ctr"/>
            <a:endParaRPr kumimoji="0" lang="en-US" sz="1200" b="1" i="0" u="none" strike="noStrike" kern="0" cap="none" spc="0" normalizeH="0" baseline="0" noProof="0" dirty="0" smtClean="0">
              <a:ln>
                <a:noFill/>
              </a:ln>
              <a:solidFill>
                <a:prstClr val="white"/>
              </a:solidFill>
              <a:effectLst/>
              <a:uLnTx/>
              <a:uFillTx/>
            </a:endParaRPr>
          </a:p>
        </p:txBody>
      </p:sp>
      <p:sp>
        <p:nvSpPr>
          <p:cNvPr id="84" name="your text goes here"/>
          <p:cNvSpPr txBox="1"/>
          <p:nvPr/>
        </p:nvSpPr>
        <p:spPr>
          <a:xfrm>
            <a:off x="3300801" y="5566796"/>
            <a:ext cx="253047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rPr>
              <a:t>SAP(3), Oracle(1)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rPr>
              <a:t>BCX(3)</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err="1" smtClean="0">
                <a:solidFill>
                  <a:prstClr val="white"/>
                </a:solidFill>
              </a:rPr>
              <a:t>MICROmega</a:t>
            </a:r>
            <a:r>
              <a:rPr lang="en-US" sz="1200" b="1" kern="0" dirty="0" smtClean="0">
                <a:solidFill>
                  <a:prstClr val="white"/>
                </a:solidFill>
              </a:rPr>
              <a:t>(1)</a:t>
            </a:r>
            <a:r>
              <a:rPr kumimoji="0" lang="en-US" sz="1200" b="1" i="0" u="none" strike="noStrike" kern="0" cap="none" spc="0" normalizeH="0" baseline="0" noProof="0" dirty="0" smtClean="0">
                <a:ln>
                  <a:noFill/>
                </a:ln>
                <a:solidFill>
                  <a:prstClr val="white"/>
                </a:solidFill>
                <a:effectLst/>
                <a:uLnTx/>
                <a:uFillTx/>
              </a:rPr>
              <a:t>.</a:t>
            </a:r>
          </a:p>
        </p:txBody>
      </p:sp>
      <p:sp>
        <p:nvSpPr>
          <p:cNvPr id="85" name="generic funnel"/>
          <p:cNvSpPr txBox="1"/>
          <p:nvPr/>
        </p:nvSpPr>
        <p:spPr>
          <a:xfrm>
            <a:off x="2713720" y="1407407"/>
            <a:ext cx="4006611" cy="338554"/>
          </a:xfrm>
          <a:prstGeom prst="rect">
            <a:avLst/>
          </a:prstGeom>
          <a:noFill/>
        </p:spPr>
        <p:txBody>
          <a:bodyPr wrap="square" rtlCol="0">
            <a:spAutoFit/>
          </a:bodyPr>
          <a:lstStyle/>
          <a:p>
            <a:pPr algn="ctr"/>
            <a:r>
              <a:rPr lang="en-US" sz="1600" b="1" dirty="0" smtClean="0">
                <a:solidFill>
                  <a:prstClr val="white"/>
                </a:solidFill>
                <a:latin typeface="Arial Black" panose="020B0A04020102020204"/>
              </a:rPr>
              <a:t>Number of </a:t>
            </a:r>
            <a:r>
              <a:rPr lang="en-US" sz="1600" b="1" dirty="0" err="1" smtClean="0">
                <a:solidFill>
                  <a:prstClr val="white"/>
                </a:solidFill>
                <a:latin typeface="Arial Black" panose="020B0A04020102020204"/>
              </a:rPr>
              <a:t>Muncipalities</a:t>
            </a:r>
            <a:endParaRPr lang="en-US" sz="1600" b="1" dirty="0">
              <a:solidFill>
                <a:prstClr val="white"/>
              </a:solidFill>
              <a:latin typeface="Arial Black" panose="020B0A04020102020204"/>
            </a:endParaRPr>
          </a:p>
        </p:txBody>
      </p:sp>
      <p:sp>
        <p:nvSpPr>
          <p:cNvPr id="88" name="your text goes here"/>
          <p:cNvSpPr txBox="1"/>
          <p:nvPr/>
        </p:nvSpPr>
        <p:spPr>
          <a:xfrm>
            <a:off x="6401300" y="1856892"/>
            <a:ext cx="5268394" cy="553998"/>
          </a:xfrm>
          <a:prstGeom prst="rect">
            <a:avLst/>
          </a:prstGeom>
          <a:noFill/>
        </p:spPr>
        <p:txBody>
          <a:bodyPr wrap="square" rtlCol="0">
            <a:spAutoFit/>
          </a:bodyPr>
          <a:lstStyle/>
          <a:p>
            <a:pPr marL="171450" indent="-171450">
              <a:buFont typeface="Arial" panose="020B0604020202020204" pitchFamily="34" charset="0"/>
              <a:buChar char="•"/>
            </a:pPr>
            <a:r>
              <a:rPr kumimoji="0" lang="en-US" sz="1000" b="0" i="0" u="none" strike="noStrike" kern="0" cap="none" spc="0" normalizeH="0" baseline="0" noProof="0" dirty="0" smtClean="0">
                <a:ln>
                  <a:noFill/>
                </a:ln>
                <a:solidFill>
                  <a:prstClr val="white"/>
                </a:solidFill>
                <a:effectLst/>
                <a:uLnTx/>
                <a:uFillTx/>
              </a:rPr>
              <a:t>The municipalities</a:t>
            </a:r>
            <a:r>
              <a:rPr kumimoji="0" lang="en-US" sz="1000" b="0" i="0" u="none" strike="noStrike" kern="0" cap="none" spc="0" normalizeH="0" noProof="0" dirty="0" smtClean="0">
                <a:ln>
                  <a:noFill/>
                </a:ln>
                <a:solidFill>
                  <a:prstClr val="white"/>
                </a:solidFill>
                <a:effectLst/>
                <a:uLnTx/>
                <a:uFillTx/>
              </a:rPr>
              <a:t> will have the immediate and most difficult time during the piloting.</a:t>
            </a:r>
          </a:p>
          <a:p>
            <a:pPr marL="171450" indent="-171450">
              <a:buFont typeface="Arial" panose="020B0604020202020204" pitchFamily="34" charset="0"/>
              <a:buChar char="•"/>
            </a:pPr>
            <a:r>
              <a:rPr lang="en-US" sz="1000" kern="0" baseline="0" dirty="0" smtClean="0">
                <a:solidFill>
                  <a:prstClr val="white"/>
                </a:solidFill>
              </a:rPr>
              <a:t>The vendors</a:t>
            </a:r>
            <a:r>
              <a:rPr lang="en-US" sz="1000" kern="0" dirty="0" smtClean="0">
                <a:solidFill>
                  <a:prstClr val="white"/>
                </a:solidFill>
              </a:rPr>
              <a:t> will understand and consequently upscale their support at the clients to achieve the deadline.</a:t>
            </a:r>
            <a:endParaRPr kumimoji="0" lang="en-US" sz="1000" b="0" i="0" u="none" strike="noStrike" kern="0" cap="none" spc="0" normalizeH="0" baseline="0" noProof="0" dirty="0" smtClean="0">
              <a:ln>
                <a:noFill/>
              </a:ln>
              <a:solidFill>
                <a:prstClr val="white"/>
              </a:solidFill>
              <a:effectLst/>
              <a:uLnTx/>
              <a:uFillTx/>
            </a:endParaRPr>
          </a:p>
        </p:txBody>
      </p:sp>
      <p:sp>
        <p:nvSpPr>
          <p:cNvPr id="79" name="your text here"/>
          <p:cNvSpPr txBox="1"/>
          <p:nvPr/>
        </p:nvSpPr>
        <p:spPr>
          <a:xfrm>
            <a:off x="6730431" y="5616153"/>
            <a:ext cx="341263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noProof="0" dirty="0" smtClean="0">
                <a:solidFill>
                  <a:prstClr val="white"/>
                </a:solidFill>
                <a:latin typeface="Arial Black" panose="020B0A04020102020204"/>
              </a:rPr>
              <a:t>Position on Metro’s not made.</a:t>
            </a:r>
            <a:endParaRPr kumimoji="0" lang="en-US" sz="1200" b="1" i="0" u="none" strike="noStrike" kern="0" cap="none" spc="0" normalizeH="0" baseline="0" noProof="0" dirty="0" smtClean="0">
              <a:ln>
                <a:noFill/>
              </a:ln>
              <a:solidFill>
                <a:prstClr val="white"/>
              </a:solidFill>
              <a:effectLst/>
              <a:uLnTx/>
              <a:uFillTx/>
              <a:latin typeface="Arial Black" panose="020B0A04020102020204"/>
            </a:endParaRPr>
          </a:p>
        </p:txBody>
      </p:sp>
    </p:spTree>
    <p:extLst>
      <p:ext uri="{BB962C8B-B14F-4D97-AF65-F5344CB8AC3E}">
        <p14:creationId xmlns:p14="http://schemas.microsoft.com/office/powerpoint/2010/main" val="1404828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4" y="0"/>
            <a:ext cx="12020746" cy="838200"/>
          </a:xfrm>
        </p:spPr>
        <p:txBody>
          <a:bodyPr/>
          <a:lstStyle/>
          <a:p>
            <a:r>
              <a:rPr lang="en-ZA" dirty="0" smtClean="0"/>
              <a:t>Pilots Visits – Self Assessment and Operational Functionality</a:t>
            </a:r>
            <a:endParaRPr lang="en-ZA" dirty="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8</a:t>
            </a:fld>
            <a:endParaRPr lang="en-US" sz="140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49737201"/>
              </p:ext>
            </p:extLst>
          </p:nvPr>
        </p:nvGraphicFramePr>
        <p:xfrm>
          <a:off x="0" y="1140644"/>
          <a:ext cx="5816338" cy="4871228"/>
        </p:xfrm>
        <a:graphic>
          <a:graphicData uri="http://schemas.openxmlformats.org/drawingml/2006/table">
            <a:tbl>
              <a:tblPr>
                <a:tableStyleId>{37CE84F3-28C3-443E-9E96-99CF82512B78}</a:tableStyleId>
              </a:tblPr>
              <a:tblGrid>
                <a:gridCol w="4439412"/>
                <a:gridCol w="1376926"/>
              </a:tblGrid>
              <a:tr h="601493">
                <a:tc>
                  <a:txBody>
                    <a:bodyPr/>
                    <a:lstStyle/>
                    <a:p>
                      <a:pPr algn="l" fontAlgn="ctr"/>
                      <a:r>
                        <a:rPr lang="en-ZA" sz="1200" u="none" strike="noStrike" dirty="0" smtClean="0">
                          <a:effectLst/>
                        </a:rPr>
                        <a:t>  Municipalities </a:t>
                      </a:r>
                      <a:r>
                        <a:rPr lang="en-ZA" sz="1200" u="none" strike="noStrike" dirty="0">
                          <a:effectLst/>
                        </a:rPr>
                        <a:t>/ Metro's</a:t>
                      </a:r>
                      <a:endParaRPr lang="en-ZA" sz="1200" b="1" i="0" u="none" strike="noStrike" dirty="0">
                        <a:solidFill>
                          <a:srgbClr val="FFFFFF"/>
                        </a:solidFill>
                        <a:effectLst/>
                        <a:latin typeface="Arial" panose="020B0604020202020204" pitchFamily="34" charset="0"/>
                      </a:endParaRPr>
                    </a:p>
                  </a:txBody>
                  <a:tcPr marL="7620" marR="7620" marT="7620" marB="0" anchor="ctr">
                    <a:cell3D prstMaterial="dkEdge">
                      <a:bevel/>
                      <a:lightRig rig="flood" dir="t"/>
                    </a:cell3D>
                    <a:solidFill>
                      <a:srgbClr val="FF0000"/>
                    </a:solidFill>
                  </a:tcPr>
                </a:tc>
                <a:tc>
                  <a:txBody>
                    <a:bodyPr/>
                    <a:lstStyle/>
                    <a:p>
                      <a:pPr algn="l" fontAlgn="ctr"/>
                      <a:r>
                        <a:rPr lang="en-ZA" sz="1200" u="none" strike="noStrike" dirty="0" smtClean="0">
                          <a:effectLst/>
                        </a:rPr>
                        <a:t>  Proposed </a:t>
                      </a:r>
                      <a:r>
                        <a:rPr lang="en-ZA" sz="1200" u="none" strike="noStrike" dirty="0">
                          <a:effectLst/>
                        </a:rPr>
                        <a:t>dates</a:t>
                      </a:r>
                      <a:endParaRPr lang="en-ZA" sz="1200" b="1" i="0" u="none" strike="noStrike" dirty="0">
                        <a:solidFill>
                          <a:srgbClr val="FFFFFF"/>
                        </a:solidFill>
                        <a:effectLst/>
                        <a:latin typeface="Arial" panose="020B0604020202020204" pitchFamily="34" charset="0"/>
                      </a:endParaRPr>
                    </a:p>
                  </a:txBody>
                  <a:tcPr marL="7620" marR="7620" marT="7620" marB="0" anchor="ctr">
                    <a:cell3D prstMaterial="dkEdge">
                      <a:bevel/>
                      <a:lightRig rig="flood" dir="t"/>
                    </a:cell3D>
                    <a:solidFill>
                      <a:srgbClr val="FF0000"/>
                    </a:solidFill>
                  </a:tcPr>
                </a:tc>
              </a:tr>
              <a:tr h="284649">
                <a:tc>
                  <a:txBody>
                    <a:bodyPr/>
                    <a:lstStyle/>
                    <a:p>
                      <a:pPr algn="l" fontAlgn="b"/>
                      <a:r>
                        <a:rPr lang="en-ZA" sz="1200" u="none" strike="noStrike" dirty="0" smtClean="0">
                          <a:effectLst/>
                        </a:rPr>
                        <a:t>Hessequa </a:t>
                      </a:r>
                      <a:r>
                        <a:rPr lang="en-ZA" sz="1200" u="none" strike="noStrike" dirty="0">
                          <a:effectLst/>
                        </a:rPr>
                        <a:t>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29-Jun</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Knysna Local </a:t>
                      </a:r>
                      <a:r>
                        <a:rPr lang="en-ZA" sz="1200" u="none" strike="noStrike" dirty="0">
                          <a:effectLst/>
                        </a:rPr>
                        <a:t>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30-Jun</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Camdeboo</a:t>
                      </a:r>
                      <a:r>
                        <a:rPr lang="en-ZA" sz="1200" u="none" strike="noStrike" baseline="0" dirty="0" smtClean="0">
                          <a:effectLst/>
                        </a:rPr>
                        <a:t> </a:t>
                      </a:r>
                      <a:r>
                        <a:rPr lang="en-ZA" sz="1200" u="none" strike="noStrike" dirty="0" smtClean="0">
                          <a:effectLst/>
                        </a:rPr>
                        <a:t>Local </a:t>
                      </a:r>
                      <a:r>
                        <a:rPr lang="en-ZA" sz="1200" u="none" strike="noStrike" dirty="0">
                          <a:effectLst/>
                        </a:rPr>
                        <a:t>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01-Jul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Senqu </a:t>
                      </a:r>
                      <a:r>
                        <a:rPr lang="en-ZA" sz="1200" u="none" strike="noStrike" dirty="0">
                          <a:effectLst/>
                        </a:rPr>
                        <a:t>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02-Jul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Mangahung Metro</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03-Jul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Sol Plaatjie 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03-Jul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Polokwane </a:t>
                      </a:r>
                      <a:r>
                        <a:rPr lang="en-ZA" sz="1200" u="none" strike="noStrike" dirty="0">
                          <a:effectLst/>
                        </a:rPr>
                        <a:t>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08-Jul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Musina </a:t>
                      </a:r>
                      <a:r>
                        <a:rPr lang="en-ZA" sz="1200" u="none" strike="noStrike" dirty="0">
                          <a:effectLst/>
                        </a:rPr>
                        <a:t>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08-Jul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Greater</a:t>
                      </a:r>
                      <a:r>
                        <a:rPr lang="en-ZA" sz="1200" u="none" strike="noStrike" baseline="0" dirty="0" smtClean="0">
                          <a:effectLst/>
                        </a:rPr>
                        <a:t> Giyani</a:t>
                      </a:r>
                      <a:r>
                        <a:rPr lang="en-ZA" sz="1200" u="none" strike="noStrike" dirty="0" smtClean="0">
                          <a:effectLst/>
                        </a:rPr>
                        <a:t> </a:t>
                      </a:r>
                      <a:r>
                        <a:rPr lang="en-ZA" sz="1200" u="none" strike="noStrike" dirty="0">
                          <a:effectLst/>
                        </a:rPr>
                        <a:t>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09-Jul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Elias Motsoaledi 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10-Jul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smtClean="0">
                          <a:effectLst/>
                        </a:rPr>
                        <a:t>Ethekwini</a:t>
                      </a:r>
                      <a:r>
                        <a:rPr lang="en-ZA" sz="1200" u="none" strike="noStrike" baseline="0" dirty="0" smtClean="0">
                          <a:effectLst/>
                        </a:rPr>
                        <a:t>  Metro</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15-Jul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a:effectLst/>
                        </a:rPr>
                        <a:t>uMgungundlovu District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16-Jul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a:effectLst/>
                        </a:rPr>
                        <a:t>Richmond  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16-Jul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a:effectLst/>
                        </a:rPr>
                        <a:t>uMhlathuze  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17-Jul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4649">
                <a:tc>
                  <a:txBody>
                    <a:bodyPr/>
                    <a:lstStyle/>
                    <a:p>
                      <a:pPr algn="l" fontAlgn="b"/>
                      <a:r>
                        <a:rPr lang="en-ZA" sz="1200" u="none" strike="noStrike" dirty="0">
                          <a:effectLst/>
                        </a:rPr>
                        <a:t>Victor </a:t>
                      </a:r>
                      <a:r>
                        <a:rPr lang="en-ZA" sz="1200" u="none" strike="noStrike" dirty="0" err="1">
                          <a:effectLst/>
                        </a:rPr>
                        <a:t>Khanye</a:t>
                      </a:r>
                      <a:r>
                        <a:rPr lang="en-ZA" sz="1200" u="none" strike="noStrike" dirty="0">
                          <a:effectLst/>
                        </a:rPr>
                        <a:t>  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20-Jul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05190733"/>
              </p:ext>
            </p:extLst>
          </p:nvPr>
        </p:nvGraphicFramePr>
        <p:xfrm>
          <a:off x="5929460" y="1131210"/>
          <a:ext cx="6262540" cy="4608500"/>
        </p:xfrm>
        <a:graphic>
          <a:graphicData uri="http://schemas.openxmlformats.org/drawingml/2006/table">
            <a:tbl>
              <a:tblPr>
                <a:tableStyleId>{37CE84F3-28C3-443E-9E96-99CF82512B78}</a:tableStyleId>
              </a:tblPr>
              <a:tblGrid>
                <a:gridCol w="4471488"/>
                <a:gridCol w="1791052"/>
              </a:tblGrid>
              <a:tr h="608000">
                <a:tc>
                  <a:txBody>
                    <a:bodyPr/>
                    <a:lstStyle/>
                    <a:p>
                      <a:pPr algn="l" fontAlgn="ctr"/>
                      <a:r>
                        <a:rPr lang="en-ZA" sz="1200" u="none" strike="noStrike" dirty="0" smtClean="0">
                          <a:effectLst/>
                        </a:rPr>
                        <a:t>  Municipalities </a:t>
                      </a:r>
                      <a:r>
                        <a:rPr lang="en-ZA" sz="1200" u="none" strike="noStrike" dirty="0">
                          <a:effectLst/>
                        </a:rPr>
                        <a:t>/ Metro's</a:t>
                      </a:r>
                      <a:endParaRPr lang="en-ZA" sz="1200" b="1" i="0" u="none" strike="noStrike" dirty="0">
                        <a:solidFill>
                          <a:srgbClr val="FFFFFF"/>
                        </a:solidFill>
                        <a:effectLst/>
                        <a:latin typeface="Arial" panose="020B0604020202020204" pitchFamily="34" charset="0"/>
                      </a:endParaRPr>
                    </a:p>
                  </a:txBody>
                  <a:tcPr marL="7620" marR="7620" marT="7620" marB="0" anchor="ctr">
                    <a:cell3D prstMaterial="dkEdge">
                      <a:bevel/>
                      <a:lightRig rig="flood" dir="t"/>
                    </a:cell3D>
                    <a:solidFill>
                      <a:srgbClr val="FF0000"/>
                    </a:solidFill>
                  </a:tcPr>
                </a:tc>
                <a:tc>
                  <a:txBody>
                    <a:bodyPr/>
                    <a:lstStyle/>
                    <a:p>
                      <a:pPr algn="l" fontAlgn="ctr"/>
                      <a:r>
                        <a:rPr lang="en-ZA" sz="1200" u="none" strike="noStrike" dirty="0" smtClean="0">
                          <a:effectLst/>
                        </a:rPr>
                        <a:t>  Proposed </a:t>
                      </a:r>
                      <a:r>
                        <a:rPr lang="en-ZA" sz="1200" u="none" strike="noStrike" dirty="0">
                          <a:effectLst/>
                        </a:rPr>
                        <a:t>dates</a:t>
                      </a:r>
                      <a:endParaRPr lang="en-ZA" sz="1200" b="1" i="0" u="none" strike="noStrike" dirty="0">
                        <a:solidFill>
                          <a:srgbClr val="FFFFFF"/>
                        </a:solidFill>
                        <a:effectLst/>
                        <a:latin typeface="Arial" panose="020B0604020202020204" pitchFamily="34" charset="0"/>
                      </a:endParaRPr>
                    </a:p>
                  </a:txBody>
                  <a:tcPr marL="7620" marR="7620" marT="7620" marB="0" anchor="ctr">
                    <a:cell3D prstMaterial="dkEdge">
                      <a:bevel/>
                      <a:lightRig rig="flood" dir="t"/>
                    </a:cell3D>
                    <a:solidFill>
                      <a:srgbClr val="FF0000"/>
                    </a:solidFill>
                  </a:tcPr>
                </a:tc>
              </a:tr>
              <a:tr h="285750">
                <a:tc>
                  <a:txBody>
                    <a:bodyPr/>
                    <a:lstStyle/>
                    <a:p>
                      <a:pPr algn="l" fontAlgn="b"/>
                      <a:r>
                        <a:rPr lang="en-ZA" sz="1200" u="none" strike="noStrike" dirty="0">
                          <a:effectLst/>
                        </a:rPr>
                        <a:t>Nkangala District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20-Jul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u="none" strike="noStrike" dirty="0" smtClean="0">
                          <a:effectLst/>
                        </a:rPr>
                        <a:t>Ekurhuleni Metro</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21-Jul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u="none" strike="noStrike" dirty="0" smtClean="0">
                          <a:effectLst/>
                        </a:rPr>
                        <a:t>Tlokwe Local </a:t>
                      </a:r>
                      <a:r>
                        <a:rPr lang="en-ZA" sz="1200" u="none" strike="noStrike" dirty="0">
                          <a:effectLst/>
                        </a:rPr>
                        <a:t>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21-Jul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b="0" i="0" u="none" strike="noStrike" dirty="0" err="1" smtClean="0">
                          <a:solidFill>
                            <a:srgbClr val="FFFFFF"/>
                          </a:solidFill>
                          <a:effectLst/>
                          <a:latin typeface="Arial" panose="020B0604020202020204" pitchFamily="34" charset="0"/>
                        </a:rPr>
                        <a:t>Nala</a:t>
                      </a:r>
                      <a:r>
                        <a:rPr lang="en-ZA" sz="1200" b="0" i="0" u="none" strike="noStrike" dirty="0" smtClean="0">
                          <a:solidFill>
                            <a:srgbClr val="FFFFFF"/>
                          </a:solidFill>
                          <a:effectLst/>
                          <a:latin typeface="Arial" panose="020B0604020202020204" pitchFamily="34" charset="0"/>
                        </a:rPr>
                        <a:t> 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22-Jul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u="none" strike="noStrike" dirty="0" err="1" smtClean="0">
                          <a:effectLst/>
                        </a:rPr>
                        <a:t>Setsoto</a:t>
                      </a:r>
                      <a:r>
                        <a:rPr lang="en-ZA" sz="1200" u="none" strike="noStrike" dirty="0" smtClean="0">
                          <a:effectLst/>
                        </a:rPr>
                        <a:t> 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23-Jul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u="none" strike="noStrike" dirty="0" smtClean="0">
                          <a:effectLst/>
                        </a:rPr>
                        <a:t>Overstrand Local </a:t>
                      </a:r>
                      <a:r>
                        <a:rPr lang="en-ZA" sz="1200" u="none" strike="noStrike" dirty="0">
                          <a:effectLst/>
                        </a:rPr>
                        <a:t>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27-Jul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200" u="none" strike="noStrike" dirty="0" smtClean="0">
                          <a:effectLst/>
                        </a:rPr>
                        <a:t>Drakenstein Local Municipality</a:t>
                      </a:r>
                      <a:endParaRPr lang="en-ZA" sz="1200" b="0" i="0" u="none" strike="noStrike" dirty="0" smtClean="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28-Jul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u="none" strike="noStrike" dirty="0" smtClean="0">
                          <a:effectLst/>
                        </a:rPr>
                        <a:t>Berg</a:t>
                      </a:r>
                      <a:r>
                        <a:rPr lang="en-ZA" sz="1200" u="none" strike="noStrike" baseline="0" dirty="0" smtClean="0">
                          <a:effectLst/>
                        </a:rPr>
                        <a:t>rivier</a:t>
                      </a:r>
                      <a:r>
                        <a:rPr lang="en-ZA" sz="1200" u="none" strike="noStrike" dirty="0" smtClean="0">
                          <a:effectLst/>
                        </a:rPr>
                        <a:t> </a:t>
                      </a:r>
                      <a:r>
                        <a:rPr lang="en-ZA" sz="1200" u="none" strike="noStrike" dirty="0">
                          <a:effectLst/>
                        </a:rPr>
                        <a:t>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29-Jul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b="0" i="0" u="none" strike="noStrike" baseline="0" dirty="0" smtClean="0">
                          <a:solidFill>
                            <a:schemeClr val="lt1"/>
                          </a:solidFill>
                          <a:effectLst/>
                          <a:latin typeface="+mn-lt"/>
                        </a:rPr>
                        <a:t>City of Cape Town Metro</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31-Jul</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b="0" i="0" u="none" strike="noStrike" dirty="0" smtClean="0">
                          <a:solidFill>
                            <a:srgbClr val="FFFFFF"/>
                          </a:solidFill>
                          <a:effectLst/>
                          <a:latin typeface="Arial" panose="020B0604020202020204" pitchFamily="34" charset="0"/>
                        </a:rPr>
                        <a:t>City of Johannesburg Metro</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7-Aug</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u="none" strike="noStrike" dirty="0" smtClean="0">
                          <a:effectLst/>
                        </a:rPr>
                        <a:t>City of</a:t>
                      </a:r>
                      <a:r>
                        <a:rPr lang="en-ZA" sz="1200" u="none" strike="noStrike" baseline="0" dirty="0" smtClean="0">
                          <a:effectLst/>
                        </a:rPr>
                        <a:t> Tshwane Metro</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11-</a:t>
                      </a:r>
                      <a:r>
                        <a:rPr lang="en-ZA" sz="1000" u="none" strike="noStrike" baseline="0" dirty="0" smtClean="0">
                          <a:effectLst/>
                        </a:rPr>
                        <a:t>Aug</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b="0" i="0" u="none" strike="noStrike" dirty="0" smtClean="0">
                          <a:solidFill>
                            <a:srgbClr val="FFFFFF"/>
                          </a:solidFill>
                          <a:effectLst/>
                          <a:latin typeface="Arial" panose="020B0604020202020204" pitchFamily="34" charset="0"/>
                        </a:rPr>
                        <a:t>Port Elisabeth</a:t>
                      </a:r>
                      <a:r>
                        <a:rPr lang="en-ZA" sz="1200" b="0" i="0" u="none" strike="noStrike" baseline="0" dirty="0" smtClean="0">
                          <a:solidFill>
                            <a:srgbClr val="FFFFFF"/>
                          </a:solidFill>
                          <a:effectLst/>
                          <a:latin typeface="Arial" panose="020B0604020202020204" pitchFamily="34" charset="0"/>
                        </a:rPr>
                        <a:t> Metro</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12-</a:t>
                      </a:r>
                      <a:r>
                        <a:rPr lang="en-ZA" sz="1000" u="none" strike="noStrike" baseline="0" dirty="0" smtClean="0">
                          <a:effectLst/>
                        </a:rPr>
                        <a:t>Aug</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b="0" i="0" u="none" strike="noStrike" dirty="0" smtClean="0">
                          <a:solidFill>
                            <a:srgbClr val="FFFFFF"/>
                          </a:solidFill>
                          <a:effectLst/>
                          <a:latin typeface="Arial" panose="020B0604020202020204" pitchFamily="34" charset="0"/>
                        </a:rPr>
                        <a:t>Buffalo</a:t>
                      </a:r>
                      <a:r>
                        <a:rPr lang="en-ZA" sz="1200" b="0" i="0" u="none" strike="noStrike" baseline="0" dirty="0" smtClean="0">
                          <a:solidFill>
                            <a:srgbClr val="FFFFFF"/>
                          </a:solidFill>
                          <a:effectLst/>
                          <a:latin typeface="Arial" panose="020B0604020202020204" pitchFamily="34" charset="0"/>
                        </a:rPr>
                        <a:t> City Metro</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algn="ctr" fontAlgn="b"/>
                      <a:r>
                        <a:rPr lang="en-ZA" sz="1000" u="none" strike="noStrike" dirty="0" smtClean="0">
                          <a:effectLst/>
                        </a:rPr>
                        <a:t>13-</a:t>
                      </a:r>
                      <a:r>
                        <a:rPr lang="en-ZA" sz="1000" u="none" strike="noStrike" baseline="0" dirty="0" smtClean="0">
                          <a:effectLst/>
                        </a:rPr>
                        <a:t>Aug</a:t>
                      </a:r>
                      <a:endParaRPr lang="en-ZA" sz="1000" b="0" i="0" u="none" strike="noStrike" dirty="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r h="285750">
                <a:tc>
                  <a:txBody>
                    <a:bodyPr/>
                    <a:lstStyle/>
                    <a:p>
                      <a:pPr algn="l" fontAlgn="b"/>
                      <a:r>
                        <a:rPr lang="en-ZA" sz="1200" b="0" i="0" u="none" strike="noStrike" dirty="0" err="1" smtClean="0">
                          <a:solidFill>
                            <a:srgbClr val="FFFFFF"/>
                          </a:solidFill>
                          <a:effectLst/>
                          <a:latin typeface="Arial" panose="020B0604020202020204" pitchFamily="34" charset="0"/>
                        </a:rPr>
                        <a:t>Mossel</a:t>
                      </a:r>
                      <a:r>
                        <a:rPr lang="en-ZA" sz="1200" b="0" i="0" u="none" strike="noStrike" dirty="0" smtClean="0">
                          <a:solidFill>
                            <a:srgbClr val="FFFFFF"/>
                          </a:solidFill>
                          <a:effectLst/>
                          <a:latin typeface="Arial" panose="020B0604020202020204" pitchFamily="34" charset="0"/>
                        </a:rPr>
                        <a:t> bay Local Municipality</a:t>
                      </a:r>
                      <a:endParaRPr lang="en-ZA" sz="1200" b="0" i="0" u="none" strike="noStrike" dirty="0">
                        <a:solidFill>
                          <a:srgbClr val="FFFFFF"/>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000" u="none" strike="noStrike" dirty="0" smtClean="0">
                          <a:effectLst/>
                        </a:rPr>
                        <a:t>14-</a:t>
                      </a:r>
                      <a:r>
                        <a:rPr lang="en-ZA" sz="1000" u="none" strike="noStrike" baseline="0" dirty="0" smtClean="0">
                          <a:effectLst/>
                        </a:rPr>
                        <a:t>Aug</a:t>
                      </a:r>
                      <a:endParaRPr lang="en-ZA" sz="1000" b="0" i="0" u="none" strike="noStrike" dirty="0" smtClean="0">
                        <a:solidFill>
                          <a:srgbClr val="000000"/>
                        </a:solidFill>
                        <a:effectLst/>
                        <a:latin typeface="Arial" panose="020B0604020202020204" pitchFamily="34" charset="0"/>
                      </a:endParaRPr>
                    </a:p>
                  </a:txBody>
                  <a:tcPr marL="7620" marR="7620" marT="7620" marB="0" anchor="b">
                    <a:cell3D prstMaterial="dkEdge">
                      <a:bevel w="77470" h="12700" prst="softRound"/>
                      <a:lightRig rig="flood" dir="t"/>
                    </a:cell3D>
                    <a:solidFill>
                      <a:srgbClr val="990000"/>
                    </a:solidFill>
                  </a:tcPr>
                </a:tc>
              </a:tr>
            </a:tbl>
          </a:graphicData>
        </a:graphic>
      </p:graphicFrame>
    </p:spTree>
    <p:extLst>
      <p:ext uri="{BB962C8B-B14F-4D97-AF65-F5344CB8AC3E}">
        <p14:creationId xmlns:p14="http://schemas.microsoft.com/office/powerpoint/2010/main" val="3433112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0" y="0"/>
            <a:ext cx="9144000" cy="1142984"/>
          </a:xfrm>
        </p:spPr>
        <p:txBody>
          <a:bodyPr/>
          <a:lstStyle/>
          <a:p>
            <a:pPr algn="ctr"/>
            <a:r>
              <a:rPr lang="en-US" b="1" dirty="0" smtClean="0"/>
              <a:t> </a:t>
            </a:r>
            <a:endParaRPr lang="en-ZA" b="1" dirty="0" smtClean="0"/>
          </a:p>
        </p:txBody>
      </p:sp>
      <p:sp>
        <p:nvSpPr>
          <p:cNvPr id="3" name="Vertical Text Placeholder 2"/>
          <p:cNvSpPr>
            <a:spLocks noGrp="1"/>
          </p:cNvSpPr>
          <p:nvPr>
            <p:ph type="body" orient="vert" idx="1"/>
          </p:nvPr>
        </p:nvSpPr>
        <p:spPr>
          <a:xfrm>
            <a:off x="1676400" y="1151284"/>
            <a:ext cx="8763000" cy="4942012"/>
          </a:xfrm>
        </p:spPr>
        <p:txBody>
          <a:bodyPr vert="horz">
            <a:noAutofit/>
          </a:bodyPr>
          <a:lstStyle/>
          <a:p>
            <a:pPr marL="0" indent="0">
              <a:lnSpc>
                <a:spcPct val="80000"/>
              </a:lnSpc>
              <a:spcBef>
                <a:spcPct val="25000"/>
              </a:spcBef>
              <a:spcAft>
                <a:spcPts val="1200"/>
              </a:spcAft>
              <a:buNone/>
              <a:defRPr/>
            </a:pPr>
            <a:r>
              <a:rPr lang="en-US" sz="1600" dirty="0"/>
              <a:t> </a:t>
            </a:r>
          </a:p>
        </p:txBody>
      </p:sp>
      <p:sp>
        <p:nvSpPr>
          <p:cNvPr id="22532" name="Slide Number Placeholder 3"/>
          <p:cNvSpPr>
            <a:spLocks noGrp="1"/>
          </p:cNvSpPr>
          <p:nvPr>
            <p:ph type="sldNum" sz="quarter" idx="12"/>
          </p:nvPr>
        </p:nvSpPr>
        <p:spPr>
          <a:noFill/>
        </p:spPr>
        <p:txBody>
          <a:bodyPr/>
          <a:lstStyle/>
          <a:p>
            <a:pPr fontAlgn="base">
              <a:spcBef>
                <a:spcPct val="0"/>
              </a:spcBef>
              <a:spcAft>
                <a:spcPct val="0"/>
              </a:spcAft>
            </a:pPr>
            <a:fld id="{919541F1-E6DC-400D-B40C-1599B1AB2A7D}" type="slidenum">
              <a:rPr lang="en-US" smtClean="0">
                <a:latin typeface="Arial Bold Italic" pitchFamily="34" charset="0"/>
                <a:cs typeface="Osaka"/>
              </a:rPr>
              <a:pPr fontAlgn="base">
                <a:spcBef>
                  <a:spcPct val="0"/>
                </a:spcBef>
                <a:spcAft>
                  <a:spcPct val="0"/>
                </a:spcAft>
              </a:pPr>
              <a:t>9</a:t>
            </a:fld>
            <a:endParaRPr lang="en-US" sz="1400" b="0" dirty="0">
              <a:solidFill>
                <a:srgbClr val="000000"/>
              </a:solidFill>
              <a:latin typeface="Arial" pitchFamily="34" charset="0"/>
              <a:cs typeface="Osaka"/>
            </a:endParaRPr>
          </a:p>
        </p:txBody>
      </p:sp>
      <p:sp>
        <p:nvSpPr>
          <p:cNvPr id="7" name="Title 1"/>
          <p:cNvSpPr txBox="1">
            <a:spLocks/>
          </p:cNvSpPr>
          <p:nvPr/>
        </p:nvSpPr>
        <p:spPr>
          <a:xfrm>
            <a:off x="688157" y="255309"/>
            <a:ext cx="11097443"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US" kern="0" dirty="0" smtClean="0"/>
              <a:t>Questions?</a:t>
            </a:r>
            <a:endParaRPr lang="en-ZA" kern="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796311"/>
            <a:ext cx="5715196" cy="4000637"/>
          </a:xfrm>
          <a:prstGeom prst="rect">
            <a:avLst/>
          </a:prstGeom>
        </p:spPr>
      </p:pic>
    </p:spTree>
    <p:extLst>
      <p:ext uri="{BB962C8B-B14F-4D97-AF65-F5344CB8AC3E}">
        <p14:creationId xmlns:p14="http://schemas.microsoft.com/office/powerpoint/2010/main" val="4247486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9b4f51526f4d882b0415eaade27f6971">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B3C531D-DE59-4395-97FC-1BD347A6A737}"/>
</file>

<file path=customXml/itemProps2.xml><?xml version="1.0" encoding="utf-8"?>
<ds:datastoreItem xmlns:ds="http://schemas.openxmlformats.org/officeDocument/2006/customXml" ds:itemID="{8E2D9277-B728-41A9-9EE9-C21827AFDCB5}"/>
</file>

<file path=customXml/itemProps3.xml><?xml version="1.0" encoding="utf-8"?>
<ds:datastoreItem xmlns:ds="http://schemas.openxmlformats.org/officeDocument/2006/customXml" ds:itemID="{16C6E888-0691-4D8E-AAB4-71422478762A}"/>
</file>

<file path=docProps/app.xml><?xml version="1.0" encoding="utf-8"?>
<Properties xmlns="http://schemas.openxmlformats.org/officeDocument/2006/extended-properties" xmlns:vt="http://schemas.openxmlformats.org/officeDocument/2006/docPropsVTypes">
  <TotalTime>6412</TotalTime>
  <Words>1198</Words>
  <Application>Microsoft Office PowerPoint</Application>
  <PresentationFormat>Custom</PresentationFormat>
  <Paragraphs>189</Paragraphs>
  <Slides>10</Slides>
  <Notes>2</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Blank Presentation</vt:lpstr>
      <vt:lpstr>1_Blank Presentation</vt:lpstr>
      <vt:lpstr>     mSCOA ICF  Financial applications and progress in hosting the classification framework – System functionality    </vt:lpstr>
      <vt:lpstr>Legislative  (Bolding for emphasis only)</vt:lpstr>
      <vt:lpstr>What do this mean?</vt:lpstr>
      <vt:lpstr> </vt:lpstr>
      <vt:lpstr> </vt:lpstr>
      <vt:lpstr>General Approaches Taken</vt:lpstr>
      <vt:lpstr>Summary </vt:lpstr>
      <vt:lpstr>Pilots Visits – Self Assessment and Operational Functionality</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mSCOA Segment Item Assets Liabilities</dc:title>
  <dc:creator>Andre Bossert</dc:creator>
  <cp:lastModifiedBy>Carl Stroud</cp:lastModifiedBy>
  <cp:revision>114</cp:revision>
  <dcterms:created xsi:type="dcterms:W3CDTF">2015-02-23T12:36:05Z</dcterms:created>
  <dcterms:modified xsi:type="dcterms:W3CDTF">2015-06-22T03:29:40Z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0x010100F6D77BA75D44BC469ABAE46C07B5E9FF</vt:lpwstr>
  </property>
</Properties>
</file>