
<file path=[Content_Types].xml><?xml version="1.0" encoding="utf-8"?>
<Types xmlns="http://schemas.openxmlformats.org/package/2006/content-types"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72" r:id="rId2"/>
    <p:sldId id="286" r:id="rId3"/>
    <p:sldId id="287" r:id="rId4"/>
    <p:sldId id="288" r:id="rId5"/>
    <p:sldId id="289" r:id="rId6"/>
    <p:sldId id="282" r:id="rId7"/>
    <p:sldId id="283" r:id="rId8"/>
    <p:sldId id="285" r:id="rId9"/>
    <p:sldId id="261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77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AB54A-A735-4258-A7B3-890162D7B82B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D1C02-0C52-48D7-94D9-4F4E2EC8D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0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AEECDED-6B2E-4EE6-8D32-BA9DDE2C294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8713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2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2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9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5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1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0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1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4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8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8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C1FEC-EEA8-40DB-BEB8-059DF266FC0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B67B3-655F-45DF-96C3-FCAF737DC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2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jpeg"/><Relationship Id="rId4" Type="http://schemas.openxmlformats.org/officeDocument/2006/relationships/hyperlink" Target="http://en.wikipedia.org/wiki/File:South_Africa_National_Treasury_logo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za/ur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South_Africa_National_Treasury_logo.p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Powerpoint Presentatio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303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-61141" y="701824"/>
            <a:ext cx="9213850" cy="127937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	</a:t>
            </a:r>
            <a:br>
              <a:rPr lang="en-US" sz="3400" dirty="0" smtClean="0"/>
            </a:br>
            <a:r>
              <a:rPr lang="en-US" sz="3400" dirty="0"/>
              <a:t/>
            </a:r>
            <a:br>
              <a:rPr lang="en-US" sz="3400" dirty="0"/>
            </a:b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>
                <a:solidFill>
                  <a:schemeClr val="bg1"/>
                </a:solidFill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SCOA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ICF: Change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Management and the role of the Provincial Treasury</a:t>
            </a:r>
            <a:endParaRPr lang="en-US" sz="6000" dirty="0" smtClean="0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81000" y="4953000"/>
            <a:ext cx="868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cs typeface="Osaka"/>
              </a:rPr>
              <a:t>Presented by National Treasury: Chief Directorate Local Government Budget </a:t>
            </a:r>
            <a:r>
              <a:rPr lang="en-US" sz="1400" b="1" dirty="0" smtClean="0">
                <a:solidFill>
                  <a:prstClr val="white"/>
                </a:solidFill>
                <a:cs typeface="Osaka"/>
              </a:rPr>
              <a:t>Analysis | 22 June 2015 </a:t>
            </a:r>
            <a:endParaRPr lang="en-US" sz="1400" b="1" dirty="0">
              <a:solidFill>
                <a:prstClr val="white"/>
              </a:solidFill>
              <a:cs typeface="Osaka"/>
            </a:endParaRPr>
          </a:p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cs typeface="Osaka"/>
              </a:rPr>
              <a:t> </a:t>
            </a:r>
            <a:endParaRPr lang="en-US" sz="1400" dirty="0">
              <a:solidFill>
                <a:prstClr val="white"/>
              </a:solidFill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22657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3271909" y="186033"/>
              <a:ext cx="2539541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prstClr val="white"/>
                  </a:solidFill>
                </a:rPr>
                <a:t>Questions</a:t>
              </a:r>
              <a:endParaRPr lang="en-US" sz="4400" b="1" dirty="0">
                <a:solidFill>
                  <a:prstClr val="white"/>
                </a:solidFill>
              </a:endParaRPr>
            </a:p>
          </p:txBody>
        </p:sp>
      </p:grpSp>
      <p:pic>
        <p:nvPicPr>
          <p:cNvPr id="8" name="Picture 7" descr="C:\Users\ajay.INVICTUS\AppData\Local\Microsoft\Windows\Temporary Internet Files\Content.IE5\37J1QPFJ\MC900441498[1].png"/>
          <p:cNvPicPr>
            <a:picLocks noGrp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00200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315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3"/>
          <p:cNvSpPr>
            <a:spLocks noChangeArrowheads="1"/>
          </p:cNvSpPr>
          <p:nvPr/>
        </p:nvSpPr>
        <p:spPr bwMode="auto">
          <a:xfrm>
            <a:off x="561974" y="679787"/>
            <a:ext cx="8618538" cy="223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endParaRPr lang="en-US" sz="9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596429" y="1413875"/>
            <a:ext cx="1311275" cy="92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Aft>
                <a:spcPct val="30000"/>
              </a:spcAft>
              <a:buSzPct val="25000"/>
              <a:buFont typeface="Wingdings" pitchFamily="2" charset="2"/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SzPct val="85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5000"/>
              </a:spcBef>
              <a:spcAft>
                <a:spcPct val="25000"/>
              </a:spcAft>
              <a:buSzPct val="55000"/>
              <a:buFont typeface="Wingdings" pitchFamily="2" charset="2"/>
              <a:buChar char="¡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High Level Planned Activities</a:t>
            </a:r>
          </a:p>
        </p:txBody>
      </p:sp>
      <p:sp>
        <p:nvSpPr>
          <p:cNvPr id="9" name="Rectangle 143"/>
          <p:cNvSpPr>
            <a:spLocks noChangeArrowheads="1"/>
          </p:cNvSpPr>
          <p:nvPr/>
        </p:nvSpPr>
        <p:spPr bwMode="auto">
          <a:xfrm>
            <a:off x="539552" y="2924149"/>
            <a:ext cx="8660877" cy="392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endParaRPr lang="en-US" sz="9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143"/>
          <p:cNvSpPr>
            <a:spLocks noChangeArrowheads="1"/>
          </p:cNvSpPr>
          <p:nvPr/>
        </p:nvSpPr>
        <p:spPr bwMode="auto">
          <a:xfrm>
            <a:off x="539552" y="3856455"/>
            <a:ext cx="1311275" cy="208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Aft>
                <a:spcPct val="30000"/>
              </a:spcAft>
              <a:buSzPct val="25000"/>
              <a:buFont typeface="Wingdings" pitchFamily="2" charset="2"/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SzPct val="85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5000"/>
              </a:spcBef>
              <a:spcAft>
                <a:spcPct val="25000"/>
              </a:spcAft>
              <a:buSzPct val="55000"/>
              <a:buFont typeface="Wingdings" pitchFamily="2" charset="2"/>
              <a:buChar char="¡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Actual</a:t>
            </a:r>
          </a:p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Output &amp; and Planned Activities Leading to 1 July 2017</a:t>
            </a:r>
          </a:p>
        </p:txBody>
      </p:sp>
      <p:sp>
        <p:nvSpPr>
          <p:cNvPr id="11" name="Line 149"/>
          <p:cNvSpPr>
            <a:spLocks noChangeShapeType="1"/>
          </p:cNvSpPr>
          <p:nvPr/>
        </p:nvSpPr>
        <p:spPr bwMode="auto">
          <a:xfrm>
            <a:off x="577279" y="2895600"/>
            <a:ext cx="85312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3" name="Line 149"/>
          <p:cNvSpPr>
            <a:spLocks noChangeShapeType="1"/>
          </p:cNvSpPr>
          <p:nvPr/>
        </p:nvSpPr>
        <p:spPr bwMode="auto">
          <a:xfrm>
            <a:off x="4787900" y="692150"/>
            <a:ext cx="0" cy="61568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4" name="Line 149"/>
          <p:cNvSpPr>
            <a:spLocks noChangeShapeType="1"/>
          </p:cNvSpPr>
          <p:nvPr/>
        </p:nvSpPr>
        <p:spPr bwMode="auto">
          <a:xfrm>
            <a:off x="6227762" y="692150"/>
            <a:ext cx="4647" cy="6165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349625" y="254000"/>
            <a:ext cx="1474788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In progress…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08175" y="254000"/>
            <a:ext cx="1474788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Completed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87900" y="254000"/>
            <a:ext cx="1476375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13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– 24 months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27763" y="254000"/>
            <a:ext cx="1476375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25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– 36 months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667625" y="254000"/>
            <a:ext cx="1476375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37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months and beyond…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08175" y="0"/>
            <a:ext cx="1476375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</a:t>
            </a: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Dec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82963" y="0"/>
            <a:ext cx="1441450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Jan - June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87900" y="0"/>
            <a:ext cx="1477963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15 – June 16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27763" y="0"/>
            <a:ext cx="1477962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16 – June 17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667625" y="0"/>
            <a:ext cx="1476375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1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</a:t>
            </a: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2017……….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Line 149"/>
          <p:cNvSpPr>
            <a:spLocks noChangeShapeType="1"/>
          </p:cNvSpPr>
          <p:nvPr/>
        </p:nvSpPr>
        <p:spPr bwMode="auto">
          <a:xfrm>
            <a:off x="1907704" y="692696"/>
            <a:ext cx="36161" cy="612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39552" y="0"/>
            <a:ext cx="1368152" cy="692696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600" b="1" dirty="0" err="1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mSCOA</a:t>
            </a:r>
            <a:r>
              <a:rPr lang="en-US" altLang="zh-CN" sz="16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Project Phase 4 </a:t>
            </a:r>
            <a:endParaRPr lang="en-US" altLang="zh-CN" sz="16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" name="Rectangle 143"/>
          <p:cNvSpPr>
            <a:spLocks noChangeArrowheads="1"/>
          </p:cNvSpPr>
          <p:nvPr/>
        </p:nvSpPr>
        <p:spPr bwMode="auto">
          <a:xfrm>
            <a:off x="7685812" y="692696"/>
            <a:ext cx="1476000" cy="6192000"/>
          </a:xfrm>
          <a:prstGeom prst="roundRect">
            <a:avLst>
              <a:gd name="adj" fmla="val 9551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92075" tIns="46038" rIns="92075" bIns="46038" anchor="ctr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GO LIVE</a:t>
            </a:r>
          </a:p>
        </p:txBody>
      </p:sp>
      <p:sp>
        <p:nvSpPr>
          <p:cNvPr id="42" name="Rectangle 143"/>
          <p:cNvSpPr>
            <a:spLocks noChangeArrowheads="1"/>
          </p:cNvSpPr>
          <p:nvPr/>
        </p:nvSpPr>
        <p:spPr bwMode="auto">
          <a:xfrm>
            <a:off x="3347864" y="2924944"/>
            <a:ext cx="1478557" cy="16862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AutoNum type="arabicParenR"/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Communications and Change Mgt. Strategy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development:</a:t>
            </a:r>
          </a:p>
          <a:p>
            <a:pPr marL="228600" indent="-2286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PT site visits</a:t>
            </a:r>
          </a:p>
          <a:p>
            <a:pPr marL="228600" indent="-2286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Other forum such as PAG &amp; CFO Forum 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Line 149"/>
          <p:cNvSpPr>
            <a:spLocks noChangeShapeType="1"/>
          </p:cNvSpPr>
          <p:nvPr/>
        </p:nvSpPr>
        <p:spPr bwMode="auto">
          <a:xfrm>
            <a:off x="7663697" y="692696"/>
            <a:ext cx="4647" cy="6165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7" name="Line 149"/>
          <p:cNvSpPr>
            <a:spLocks noChangeShapeType="1"/>
          </p:cNvSpPr>
          <p:nvPr/>
        </p:nvSpPr>
        <p:spPr bwMode="auto">
          <a:xfrm>
            <a:off x="3383711" y="683864"/>
            <a:ext cx="36161" cy="612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5" name="Rectangle 143"/>
          <p:cNvSpPr>
            <a:spLocks noChangeArrowheads="1"/>
          </p:cNvSpPr>
          <p:nvPr/>
        </p:nvSpPr>
        <p:spPr bwMode="auto">
          <a:xfrm>
            <a:off x="1963158" y="888975"/>
            <a:ext cx="1384706" cy="6810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1) Communications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Change Mgt. Strategy development</a:t>
            </a:r>
          </a:p>
        </p:txBody>
      </p:sp>
      <p:sp>
        <p:nvSpPr>
          <p:cNvPr id="56" name="Rectangle 143"/>
          <p:cNvSpPr>
            <a:spLocks noChangeArrowheads="1"/>
          </p:cNvSpPr>
          <p:nvPr/>
        </p:nvSpPr>
        <p:spPr bwMode="auto">
          <a:xfrm>
            <a:off x="1963158" y="1609055"/>
            <a:ext cx="1384706" cy="51077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2) Engage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on database adjustments</a:t>
            </a:r>
          </a:p>
        </p:txBody>
      </p:sp>
      <p:sp>
        <p:nvSpPr>
          <p:cNvPr id="57" name="Rectangle 143"/>
          <p:cNvSpPr>
            <a:spLocks noChangeArrowheads="1"/>
          </p:cNvSpPr>
          <p:nvPr/>
        </p:nvSpPr>
        <p:spPr bwMode="auto">
          <a:xfrm>
            <a:off x="1963158" y="2174081"/>
            <a:ext cx="1384706" cy="34051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3) Support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business processes</a:t>
            </a:r>
          </a:p>
        </p:txBody>
      </p:sp>
      <p:sp>
        <p:nvSpPr>
          <p:cNvPr id="58" name="Rectangle 143"/>
          <p:cNvSpPr>
            <a:spLocks noChangeArrowheads="1"/>
          </p:cNvSpPr>
          <p:nvPr/>
        </p:nvSpPr>
        <p:spPr bwMode="auto">
          <a:xfrm>
            <a:off x="3419872" y="888975"/>
            <a:ext cx="4265940" cy="2755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4) Communications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Change Management Strategy roll-out</a:t>
            </a:r>
          </a:p>
        </p:txBody>
      </p:sp>
      <p:sp>
        <p:nvSpPr>
          <p:cNvPr id="59" name="Rectangle 143"/>
          <p:cNvSpPr>
            <a:spLocks noChangeArrowheads="1"/>
          </p:cNvSpPr>
          <p:nvPr/>
        </p:nvSpPr>
        <p:spPr bwMode="auto">
          <a:xfrm>
            <a:off x="3436607" y="1258888"/>
            <a:ext cx="4231018" cy="1538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 anchor="ctr" anchorCtr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5) Establish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capability gaps throughout process</a:t>
            </a:r>
          </a:p>
        </p:txBody>
      </p:sp>
      <p:sp>
        <p:nvSpPr>
          <p:cNvPr id="60" name="Rectangle 143"/>
          <p:cNvSpPr>
            <a:spLocks noChangeArrowheads="1"/>
          </p:cNvSpPr>
          <p:nvPr/>
        </p:nvSpPr>
        <p:spPr bwMode="auto">
          <a:xfrm>
            <a:off x="4788024" y="1798836"/>
            <a:ext cx="2879030" cy="17025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7) SCOA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Technical Committee Integration</a:t>
            </a:r>
          </a:p>
        </p:txBody>
      </p:sp>
      <p:sp>
        <p:nvSpPr>
          <p:cNvPr id="61" name="Rectangle 143"/>
          <p:cNvSpPr>
            <a:spLocks noChangeArrowheads="1"/>
          </p:cNvSpPr>
          <p:nvPr/>
        </p:nvSpPr>
        <p:spPr bwMode="auto">
          <a:xfrm>
            <a:off x="4786313" y="2103239"/>
            <a:ext cx="2880742" cy="1538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8) Scale-up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interface with municipalities</a:t>
            </a:r>
          </a:p>
        </p:txBody>
      </p:sp>
      <p:sp>
        <p:nvSpPr>
          <p:cNvPr id="62" name="Rectangle 143"/>
          <p:cNvSpPr>
            <a:spLocks noChangeArrowheads="1"/>
          </p:cNvSpPr>
          <p:nvPr/>
        </p:nvSpPr>
        <p:spPr bwMode="auto">
          <a:xfrm>
            <a:off x="3436607" y="1527175"/>
            <a:ext cx="4230447" cy="1538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6) Standardise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practice for issuance of circulars</a:t>
            </a:r>
          </a:p>
        </p:txBody>
      </p:sp>
      <p:sp>
        <p:nvSpPr>
          <p:cNvPr id="63" name="Rectangle 143"/>
          <p:cNvSpPr>
            <a:spLocks noChangeArrowheads="1"/>
          </p:cNvSpPr>
          <p:nvPr/>
        </p:nvSpPr>
        <p:spPr bwMode="auto">
          <a:xfrm>
            <a:off x="4788024" y="2329135"/>
            <a:ext cx="2879030" cy="30777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9) Develop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roll-out capacitation plan based on gaps identified</a:t>
            </a:r>
          </a:p>
        </p:txBody>
      </p:sp>
      <p:sp>
        <p:nvSpPr>
          <p:cNvPr id="64" name="Rectangle 143"/>
          <p:cNvSpPr>
            <a:spLocks noChangeArrowheads="1"/>
          </p:cNvSpPr>
          <p:nvPr/>
        </p:nvSpPr>
        <p:spPr bwMode="auto">
          <a:xfrm>
            <a:off x="3618210" y="4688274"/>
            <a:ext cx="3402062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2) Engage on database adjustments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Rectangle 143"/>
          <p:cNvSpPr>
            <a:spLocks noChangeArrowheads="1"/>
          </p:cNvSpPr>
          <p:nvPr/>
        </p:nvSpPr>
        <p:spPr bwMode="auto">
          <a:xfrm>
            <a:off x="2771799" y="4941168"/>
            <a:ext cx="3460609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3) Support business processes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Rectangle 143"/>
          <p:cNvSpPr>
            <a:spLocks noChangeArrowheads="1"/>
          </p:cNvSpPr>
          <p:nvPr/>
        </p:nvSpPr>
        <p:spPr bwMode="auto">
          <a:xfrm>
            <a:off x="2771800" y="5240913"/>
            <a:ext cx="4895254" cy="1185005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4) Communication and change management roll-out: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ICF, PT engagements, CFO Forums, etc.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 and distribute 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Chart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 and implement FAQ SQL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Databse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(Web based)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9 provincial sessions (2014) Demystifying SCOA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Rectangle 143"/>
          <p:cNvSpPr>
            <a:spLocks noChangeArrowheads="1"/>
          </p:cNvSpPr>
          <p:nvPr/>
        </p:nvSpPr>
        <p:spPr bwMode="auto">
          <a:xfrm>
            <a:off x="1943866" y="6393041"/>
            <a:ext cx="4360552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) Establish capacity gaps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9" name="Rectangle 143"/>
          <p:cNvSpPr>
            <a:spLocks noChangeArrowheads="1"/>
          </p:cNvSpPr>
          <p:nvPr/>
        </p:nvSpPr>
        <p:spPr bwMode="auto">
          <a:xfrm>
            <a:off x="4063719" y="6609065"/>
            <a:ext cx="3599977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6)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Standardise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practice for issuance of circulars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Rectangle 143"/>
          <p:cNvSpPr>
            <a:spLocks noChangeArrowheads="1"/>
          </p:cNvSpPr>
          <p:nvPr/>
        </p:nvSpPr>
        <p:spPr bwMode="auto">
          <a:xfrm>
            <a:off x="6226684" y="2960082"/>
            <a:ext cx="1437012" cy="6129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) SCOA Technical Committee Integration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ectangle 143"/>
          <p:cNvSpPr>
            <a:spLocks noChangeArrowheads="1"/>
          </p:cNvSpPr>
          <p:nvPr/>
        </p:nvSpPr>
        <p:spPr bwMode="auto">
          <a:xfrm>
            <a:off x="4860032" y="3645024"/>
            <a:ext cx="2825780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8) Scale-up interface with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municipalites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" name="Rectangle 143"/>
          <p:cNvSpPr>
            <a:spLocks noChangeArrowheads="1"/>
          </p:cNvSpPr>
          <p:nvPr/>
        </p:nvSpPr>
        <p:spPr bwMode="auto">
          <a:xfrm>
            <a:off x="4860032" y="3944769"/>
            <a:ext cx="2825780" cy="408623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9)Develop and roll-out capacitation plan based on gaps identified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569387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US" altLang="en-US" sz="2500" b="1" dirty="0" err="1">
                <a:solidFill>
                  <a:schemeClr val="bg1"/>
                </a:solidFill>
                <a:cs typeface="Calibri" pitchFamily="34" charset="0"/>
              </a:rPr>
              <a:t>mSCOA</a:t>
            </a:r>
            <a:r>
              <a:rPr lang="en-US" altLang="en-US" sz="2500" b="1" dirty="0">
                <a:solidFill>
                  <a:schemeClr val="bg1"/>
                </a:solidFill>
                <a:cs typeface="Calibri" pitchFamily="34" charset="0"/>
              </a:rPr>
              <a:t> Work Steam 4: Transition and Change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34201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3"/>
          <p:cNvSpPr>
            <a:spLocks noChangeArrowheads="1"/>
          </p:cNvSpPr>
          <p:nvPr/>
        </p:nvSpPr>
        <p:spPr bwMode="auto">
          <a:xfrm>
            <a:off x="561974" y="679787"/>
            <a:ext cx="8618538" cy="2232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endParaRPr lang="en-US" sz="9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596429" y="1413875"/>
            <a:ext cx="1311275" cy="92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Aft>
                <a:spcPct val="30000"/>
              </a:spcAft>
              <a:buSzPct val="25000"/>
              <a:buFont typeface="Wingdings" pitchFamily="2" charset="2"/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SzPct val="85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5000"/>
              </a:spcBef>
              <a:spcAft>
                <a:spcPct val="25000"/>
              </a:spcAft>
              <a:buSzPct val="55000"/>
              <a:buFont typeface="Wingdings" pitchFamily="2" charset="2"/>
              <a:buChar char="¡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High Level Planned Activities</a:t>
            </a:r>
          </a:p>
        </p:txBody>
      </p:sp>
      <p:sp>
        <p:nvSpPr>
          <p:cNvPr id="9" name="Rectangle 143"/>
          <p:cNvSpPr>
            <a:spLocks noChangeArrowheads="1"/>
          </p:cNvSpPr>
          <p:nvPr/>
        </p:nvSpPr>
        <p:spPr bwMode="auto">
          <a:xfrm>
            <a:off x="539552" y="2924149"/>
            <a:ext cx="8660877" cy="392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endParaRPr lang="en-US" sz="9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143"/>
          <p:cNvSpPr>
            <a:spLocks noChangeArrowheads="1"/>
          </p:cNvSpPr>
          <p:nvPr/>
        </p:nvSpPr>
        <p:spPr bwMode="auto">
          <a:xfrm>
            <a:off x="539552" y="3856455"/>
            <a:ext cx="1311275" cy="208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Aft>
                <a:spcPct val="30000"/>
              </a:spcAft>
              <a:buSzPct val="25000"/>
              <a:buFont typeface="Wingdings" pitchFamily="2" charset="2"/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5000"/>
              </a:spcBef>
              <a:spcAft>
                <a:spcPct val="25000"/>
              </a:spcAft>
              <a:buClr>
                <a:schemeClr val="tx1"/>
              </a:buClr>
              <a:buSzPct val="85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5000"/>
              </a:spcBef>
              <a:spcAft>
                <a:spcPct val="25000"/>
              </a:spcAft>
              <a:buSzPct val="55000"/>
              <a:buFont typeface="Wingdings" pitchFamily="2" charset="2"/>
              <a:buChar char="¡"/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25000"/>
              </a:spcAft>
              <a:buChar char="–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Actual</a:t>
            </a:r>
          </a:p>
          <a:p>
            <a:pPr algn="ctr">
              <a:spcBef>
                <a:spcPct val="20000"/>
              </a:spcBef>
              <a:spcAft>
                <a:spcPct val="0"/>
              </a:spcAft>
              <a:buSzTx/>
              <a:buFontTx/>
              <a:buNone/>
            </a:pPr>
            <a:r>
              <a:rPr lang="en-US" altLang="en-US" b="1" i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Output &amp; and Planned Activities Leading to 1 July 2017</a:t>
            </a:r>
          </a:p>
        </p:txBody>
      </p:sp>
      <p:sp>
        <p:nvSpPr>
          <p:cNvPr id="11" name="Line 149"/>
          <p:cNvSpPr>
            <a:spLocks noChangeShapeType="1"/>
          </p:cNvSpPr>
          <p:nvPr/>
        </p:nvSpPr>
        <p:spPr bwMode="auto">
          <a:xfrm>
            <a:off x="577279" y="2895600"/>
            <a:ext cx="85312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3" name="Line 149"/>
          <p:cNvSpPr>
            <a:spLocks noChangeShapeType="1"/>
          </p:cNvSpPr>
          <p:nvPr/>
        </p:nvSpPr>
        <p:spPr bwMode="auto">
          <a:xfrm>
            <a:off x="4787900" y="692150"/>
            <a:ext cx="0" cy="61568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4" name="Line 149"/>
          <p:cNvSpPr>
            <a:spLocks noChangeShapeType="1"/>
          </p:cNvSpPr>
          <p:nvPr/>
        </p:nvSpPr>
        <p:spPr bwMode="auto">
          <a:xfrm>
            <a:off x="6227762" y="692150"/>
            <a:ext cx="4647" cy="6165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349625" y="254000"/>
            <a:ext cx="1474788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In progress…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08175" y="254000"/>
            <a:ext cx="1474788" cy="43815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Completed</a:t>
            </a:r>
            <a:endParaRPr lang="en-US" altLang="zh-CN" sz="1200" b="1" dirty="0">
              <a:solidFill>
                <a:sysClr val="windowText" lastClr="000000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87900" y="254000"/>
            <a:ext cx="1476375" cy="438150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13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– 24 months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27763" y="254000"/>
            <a:ext cx="1476375" cy="43815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25 </a:t>
            </a:r>
            <a:r>
              <a:rPr lang="en-US" altLang="zh-CN" sz="1200" b="1" dirty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– 36 months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667625" y="254000"/>
            <a:ext cx="1476375" cy="43815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37 </a:t>
            </a:r>
            <a:r>
              <a:rPr lang="en-US" altLang="zh-CN" sz="1200" b="1" dirty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months and beyond…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08175" y="0"/>
            <a:ext cx="1476375" cy="295275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 </a:t>
            </a:r>
            <a:r>
              <a:rPr lang="en-US" altLang="zh-CN" sz="1200" b="1" dirty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- </a:t>
            </a: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Dec </a:t>
            </a:r>
            <a:r>
              <a:rPr lang="en-US" altLang="zh-CN" sz="1200" b="1" dirty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82963" y="0"/>
            <a:ext cx="1441450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Jan - June </a:t>
            </a:r>
            <a:r>
              <a:rPr lang="en-US" altLang="zh-CN" sz="1200" b="1" dirty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87900" y="0"/>
            <a:ext cx="1477963" cy="295275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15 – June 16</a:t>
            </a:r>
            <a:endParaRPr lang="en-US" altLang="zh-CN" sz="12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27763" y="0"/>
            <a:ext cx="1477962" cy="295275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16 – June 17</a:t>
            </a:r>
            <a:endParaRPr lang="en-US" altLang="zh-CN" sz="1200" b="1" dirty="0">
              <a:solidFill>
                <a:sysClr val="windowText" lastClr="000000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667625" y="0"/>
            <a:ext cx="1476375" cy="295275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indent="87313" algn="ctr">
              <a:defRPr/>
            </a:pP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1 </a:t>
            </a:r>
            <a:r>
              <a:rPr lang="en-US" altLang="zh-CN" sz="1200" b="1" dirty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July </a:t>
            </a:r>
            <a:r>
              <a:rPr lang="en-US" altLang="zh-CN" sz="1200" b="1" dirty="0" smtClean="0">
                <a:solidFill>
                  <a:sysClr val="windowText" lastClr="000000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2017……….</a:t>
            </a:r>
            <a:endParaRPr lang="en-US" altLang="zh-CN" sz="1200" b="1" dirty="0">
              <a:solidFill>
                <a:sysClr val="windowText" lastClr="000000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Line 149"/>
          <p:cNvSpPr>
            <a:spLocks noChangeShapeType="1"/>
          </p:cNvSpPr>
          <p:nvPr/>
        </p:nvSpPr>
        <p:spPr bwMode="auto">
          <a:xfrm>
            <a:off x="1907704" y="692696"/>
            <a:ext cx="36161" cy="612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39552" y="0"/>
            <a:ext cx="1368152" cy="692696"/>
          </a:xfrm>
          <a:prstGeom prst="rect">
            <a:avLst/>
          </a:prstGeom>
          <a:solidFill>
            <a:srgbClr val="CC0000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zh-CN" sz="1600" b="1" dirty="0" err="1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mSCOA</a:t>
            </a:r>
            <a:r>
              <a:rPr lang="en-US" altLang="zh-CN" sz="1600" b="1" dirty="0" smtClean="0">
                <a:solidFill>
                  <a:srgbClr val="FFFFFF"/>
                </a:solidFill>
                <a:latin typeface="Calibri" pitchFamily="34" charset="0"/>
                <a:ea typeface="ＭＳ Ｐゴシック" charset="0"/>
                <a:cs typeface="ＭＳ Ｐゴシック" charset="0"/>
              </a:rPr>
              <a:t> Project Phase 4 </a:t>
            </a:r>
            <a:endParaRPr lang="en-US" altLang="zh-CN" sz="1600" b="1" dirty="0">
              <a:solidFill>
                <a:srgbClr val="FFFFFF"/>
              </a:solidFill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" name="Rectangle 143"/>
          <p:cNvSpPr>
            <a:spLocks noChangeArrowheads="1"/>
          </p:cNvSpPr>
          <p:nvPr/>
        </p:nvSpPr>
        <p:spPr bwMode="auto">
          <a:xfrm>
            <a:off x="7685812" y="692696"/>
            <a:ext cx="1476000" cy="6192000"/>
          </a:xfrm>
          <a:prstGeom prst="roundRect">
            <a:avLst>
              <a:gd name="adj" fmla="val 9551"/>
            </a:avLst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92075" tIns="46038" rIns="92075" bIns="46038" anchor="ctr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GO LIVE</a:t>
            </a:r>
          </a:p>
        </p:txBody>
      </p:sp>
      <p:sp>
        <p:nvSpPr>
          <p:cNvPr id="42" name="Rectangle 143"/>
          <p:cNvSpPr>
            <a:spLocks noChangeArrowheads="1"/>
          </p:cNvSpPr>
          <p:nvPr/>
        </p:nvSpPr>
        <p:spPr bwMode="auto">
          <a:xfrm>
            <a:off x="3347864" y="2924944"/>
            <a:ext cx="1478557" cy="16862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AutoNum type="arabicParenR"/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Communications and Change Mgt. Strategy 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development:</a:t>
            </a:r>
          </a:p>
          <a:p>
            <a:pPr marL="228600" indent="-2286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PT site visits</a:t>
            </a:r>
          </a:p>
          <a:p>
            <a:pPr marL="228600" indent="-22860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Other forum such as PAG &amp; CFO Forum 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Line 149"/>
          <p:cNvSpPr>
            <a:spLocks noChangeShapeType="1"/>
          </p:cNvSpPr>
          <p:nvPr/>
        </p:nvSpPr>
        <p:spPr bwMode="auto">
          <a:xfrm>
            <a:off x="7663697" y="692696"/>
            <a:ext cx="4647" cy="6165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7" name="Line 149"/>
          <p:cNvSpPr>
            <a:spLocks noChangeShapeType="1"/>
          </p:cNvSpPr>
          <p:nvPr/>
        </p:nvSpPr>
        <p:spPr bwMode="auto">
          <a:xfrm>
            <a:off x="3383711" y="683864"/>
            <a:ext cx="36161" cy="6129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ZA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5" name="Rectangle 143"/>
          <p:cNvSpPr>
            <a:spLocks noChangeArrowheads="1"/>
          </p:cNvSpPr>
          <p:nvPr/>
        </p:nvSpPr>
        <p:spPr bwMode="auto">
          <a:xfrm>
            <a:off x="1963158" y="888975"/>
            <a:ext cx="1384706" cy="6810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1) Communications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Change Mgt. Strategy development</a:t>
            </a:r>
          </a:p>
        </p:txBody>
      </p:sp>
      <p:sp>
        <p:nvSpPr>
          <p:cNvPr id="56" name="Rectangle 143"/>
          <p:cNvSpPr>
            <a:spLocks noChangeArrowheads="1"/>
          </p:cNvSpPr>
          <p:nvPr/>
        </p:nvSpPr>
        <p:spPr bwMode="auto">
          <a:xfrm>
            <a:off x="1963158" y="1609055"/>
            <a:ext cx="1384706" cy="51077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2) Engage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on database adjustments</a:t>
            </a:r>
          </a:p>
        </p:txBody>
      </p:sp>
      <p:sp>
        <p:nvSpPr>
          <p:cNvPr id="57" name="Rectangle 143"/>
          <p:cNvSpPr>
            <a:spLocks noChangeArrowheads="1"/>
          </p:cNvSpPr>
          <p:nvPr/>
        </p:nvSpPr>
        <p:spPr bwMode="auto">
          <a:xfrm>
            <a:off x="1963158" y="2133600"/>
            <a:ext cx="1384706" cy="34051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3) Support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business processes</a:t>
            </a:r>
          </a:p>
        </p:txBody>
      </p:sp>
      <p:sp>
        <p:nvSpPr>
          <p:cNvPr id="58" name="Rectangle 143"/>
          <p:cNvSpPr>
            <a:spLocks noChangeArrowheads="1"/>
          </p:cNvSpPr>
          <p:nvPr/>
        </p:nvSpPr>
        <p:spPr bwMode="auto">
          <a:xfrm>
            <a:off x="3419872" y="888975"/>
            <a:ext cx="4265940" cy="275538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4) Communications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Change Management Strategy roll-out</a:t>
            </a:r>
          </a:p>
        </p:txBody>
      </p:sp>
      <p:sp>
        <p:nvSpPr>
          <p:cNvPr id="59" name="Rectangle 143"/>
          <p:cNvSpPr>
            <a:spLocks noChangeArrowheads="1"/>
          </p:cNvSpPr>
          <p:nvPr/>
        </p:nvSpPr>
        <p:spPr bwMode="auto">
          <a:xfrm>
            <a:off x="3436607" y="1258888"/>
            <a:ext cx="4231018" cy="15388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 anchor="ctr" anchorCtr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5) Establish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capability gaps throughout process</a:t>
            </a:r>
          </a:p>
        </p:txBody>
      </p:sp>
      <p:sp>
        <p:nvSpPr>
          <p:cNvPr id="60" name="Rectangle 143"/>
          <p:cNvSpPr>
            <a:spLocks noChangeArrowheads="1"/>
          </p:cNvSpPr>
          <p:nvPr/>
        </p:nvSpPr>
        <p:spPr bwMode="auto">
          <a:xfrm>
            <a:off x="4788024" y="1798836"/>
            <a:ext cx="2879030" cy="170259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7) SCOA </a:t>
            </a:r>
            <a:r>
              <a:rPr 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Technical Committee Integration</a:t>
            </a:r>
          </a:p>
        </p:txBody>
      </p:sp>
      <p:sp>
        <p:nvSpPr>
          <p:cNvPr id="61" name="Rectangle 143"/>
          <p:cNvSpPr>
            <a:spLocks noChangeArrowheads="1"/>
          </p:cNvSpPr>
          <p:nvPr/>
        </p:nvSpPr>
        <p:spPr bwMode="auto">
          <a:xfrm>
            <a:off x="4786313" y="2103239"/>
            <a:ext cx="2880742" cy="15388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8) Scale-up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interface with municipalities</a:t>
            </a:r>
          </a:p>
        </p:txBody>
      </p:sp>
      <p:sp>
        <p:nvSpPr>
          <p:cNvPr id="62" name="Rectangle 143"/>
          <p:cNvSpPr>
            <a:spLocks noChangeArrowheads="1"/>
          </p:cNvSpPr>
          <p:nvPr/>
        </p:nvSpPr>
        <p:spPr bwMode="auto">
          <a:xfrm>
            <a:off x="3436607" y="1527175"/>
            <a:ext cx="4230447" cy="15388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6) Standardise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practice for issuance of circulars</a:t>
            </a:r>
          </a:p>
        </p:txBody>
      </p:sp>
      <p:sp>
        <p:nvSpPr>
          <p:cNvPr id="63" name="Rectangle 143"/>
          <p:cNvSpPr>
            <a:spLocks noChangeArrowheads="1"/>
          </p:cNvSpPr>
          <p:nvPr/>
        </p:nvSpPr>
        <p:spPr bwMode="auto">
          <a:xfrm>
            <a:off x="4788024" y="2329135"/>
            <a:ext cx="2879030" cy="30777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0" rIns="36000" bIns="0">
            <a:spAutoFit/>
          </a:bodyPr>
          <a:lstStyle/>
          <a:p>
            <a:pPr eaLnBrk="0" hangingPunct="0">
              <a:lnSpc>
                <a:spcPts val="1200"/>
              </a:lnSpc>
              <a:spcBef>
                <a:spcPts val="0"/>
              </a:spcBef>
              <a:defRPr/>
            </a:pPr>
            <a:r>
              <a:rPr lang="en-ZA" altLang="en-US" sz="1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9) Develop </a:t>
            </a:r>
            <a:r>
              <a:rPr lang="en-ZA" altLang="en-US" sz="12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and roll-out capacitation plan based on gaps identified</a:t>
            </a:r>
          </a:p>
        </p:txBody>
      </p:sp>
      <p:sp>
        <p:nvSpPr>
          <p:cNvPr id="64" name="Rectangle 143"/>
          <p:cNvSpPr>
            <a:spLocks noChangeArrowheads="1"/>
          </p:cNvSpPr>
          <p:nvPr/>
        </p:nvSpPr>
        <p:spPr bwMode="auto">
          <a:xfrm>
            <a:off x="3618210" y="4688274"/>
            <a:ext cx="3402062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2) Engage on database adjustments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Rectangle 143"/>
          <p:cNvSpPr>
            <a:spLocks noChangeArrowheads="1"/>
          </p:cNvSpPr>
          <p:nvPr/>
        </p:nvSpPr>
        <p:spPr bwMode="auto">
          <a:xfrm>
            <a:off x="2771799" y="4941168"/>
            <a:ext cx="3460609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3) Support business processes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Rectangle 143"/>
          <p:cNvSpPr>
            <a:spLocks noChangeArrowheads="1"/>
          </p:cNvSpPr>
          <p:nvPr/>
        </p:nvSpPr>
        <p:spPr bwMode="auto">
          <a:xfrm>
            <a:off x="2771800" y="5240913"/>
            <a:ext cx="4895254" cy="1185005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4) Communication and change management roll-out: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ICF, PT engagements, CFO Forums, etc.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 and distribute 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mSCOA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Chart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Develop and implement FAQ SQL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Databse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(Web based)</a:t>
            </a:r>
          </a:p>
          <a:p>
            <a:pPr marL="171450" indent="-171450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9 provincial sessions (2014) Demystifying SCOA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7" name="Rectangle 143"/>
          <p:cNvSpPr>
            <a:spLocks noChangeArrowheads="1"/>
          </p:cNvSpPr>
          <p:nvPr/>
        </p:nvSpPr>
        <p:spPr bwMode="auto">
          <a:xfrm>
            <a:off x="1943866" y="6393041"/>
            <a:ext cx="4360552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) Establish capacity gaps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9" name="Rectangle 143"/>
          <p:cNvSpPr>
            <a:spLocks noChangeArrowheads="1"/>
          </p:cNvSpPr>
          <p:nvPr/>
        </p:nvSpPr>
        <p:spPr bwMode="auto">
          <a:xfrm>
            <a:off x="4063719" y="6609065"/>
            <a:ext cx="3599977" cy="204311"/>
          </a:xfrm>
          <a:prstGeom prst="round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6) </a:t>
            </a:r>
            <a:r>
              <a:rPr lang="en-US" sz="1200" b="1" dirty="0" err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Standardise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practice for issuance of circulars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Rectangle 143"/>
          <p:cNvSpPr>
            <a:spLocks noChangeArrowheads="1"/>
          </p:cNvSpPr>
          <p:nvPr/>
        </p:nvSpPr>
        <p:spPr bwMode="auto">
          <a:xfrm>
            <a:off x="6226684" y="2960082"/>
            <a:ext cx="1437012" cy="61293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) SCOA Technical Committee Integration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Rectangle 143"/>
          <p:cNvSpPr>
            <a:spLocks noChangeArrowheads="1"/>
          </p:cNvSpPr>
          <p:nvPr/>
        </p:nvSpPr>
        <p:spPr bwMode="auto">
          <a:xfrm>
            <a:off x="4860032" y="3645024"/>
            <a:ext cx="2825780" cy="20431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8) Scale-up interface with municipalities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" name="Rectangle 143"/>
          <p:cNvSpPr>
            <a:spLocks noChangeArrowheads="1"/>
          </p:cNvSpPr>
          <p:nvPr/>
        </p:nvSpPr>
        <p:spPr bwMode="auto">
          <a:xfrm>
            <a:off x="4860032" y="3944769"/>
            <a:ext cx="2825780" cy="40862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2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9)Develop and roll-out capacitation plan based on gaps identified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569387" cy="6858000"/>
          </a:xfrm>
          <a:prstGeom prst="rect">
            <a:avLst/>
          </a:prstGeom>
          <a:solidFill>
            <a:srgbClr val="C000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US" altLang="en-US" sz="2500" b="1" dirty="0" err="1">
                <a:solidFill>
                  <a:schemeClr val="bg1"/>
                </a:solidFill>
                <a:cs typeface="Calibri" pitchFamily="34" charset="0"/>
              </a:rPr>
              <a:t>mSCOA</a:t>
            </a:r>
            <a:r>
              <a:rPr lang="en-US" altLang="en-US" sz="2500" b="1" dirty="0">
                <a:solidFill>
                  <a:schemeClr val="bg1"/>
                </a:solidFill>
                <a:cs typeface="Calibri" pitchFamily="34" charset="0"/>
              </a:rPr>
              <a:t> Work Steam 4: Transition and Change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83140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57744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CHANGE AND 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TRANSITION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20040" y="1686580"/>
            <a:ext cx="8595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Embedding change in your head, heart and hand </a:t>
            </a:r>
          </a:p>
        </p:txBody>
      </p:sp>
      <p:pic>
        <p:nvPicPr>
          <p:cNvPr id="8" name="Picture 3" descr="C:\Users\5757\AppData\Local\Microsoft\Windows\Temporary Internet Files\Content.IE5\6ZI84TTV\Connecting Head Heart Hand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652" y="2667000"/>
            <a:ext cx="2890696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14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83279" y="186034"/>
              <a:ext cx="657744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CHANGE AND 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TRANSITION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0446" y="1436906"/>
            <a:ext cx="85953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Embedding change in your head, heart and hand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governance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team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planning and administration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Demystifying SCOA, 2 day non-accredited, FAQ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Risk registers and issue logs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Learning and knowledge management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Communication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Change management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Sustaining the change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10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271158" y="186035"/>
              <a:ext cx="657744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</a:rPr>
                <a:t>CHANGE AND 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TRANSITION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8" name="Picture 7" descr="http://images.flatworldknowledge.com/portolesediasleadsup/portolesediasleadsup-fig12_006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32" y="1066800"/>
            <a:ext cx="8712968" cy="2209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1"/>
          <p:cNvGrpSpPr/>
          <p:nvPr/>
        </p:nvGrpSpPr>
        <p:grpSpPr>
          <a:xfrm>
            <a:off x="251520" y="3276600"/>
            <a:ext cx="8784976" cy="1612976"/>
            <a:chOff x="251520" y="3276600"/>
            <a:chExt cx="8784976" cy="1612976"/>
          </a:xfrm>
        </p:grpSpPr>
        <p:grpSp>
          <p:nvGrpSpPr>
            <p:cNvPr id="10" name="Group 9"/>
            <p:cNvGrpSpPr/>
            <p:nvPr/>
          </p:nvGrpSpPr>
          <p:grpSpPr>
            <a:xfrm>
              <a:off x="251520" y="3276600"/>
              <a:ext cx="8784976" cy="1612976"/>
              <a:chOff x="251520" y="3616224"/>
              <a:chExt cx="8784976" cy="1612976"/>
            </a:xfrm>
          </p:grpSpPr>
          <p:sp>
            <p:nvSpPr>
              <p:cNvPr id="11" name="Rounded Rectangle 10"/>
              <p:cNvSpPr/>
              <p:nvPr/>
            </p:nvSpPr>
            <p:spPr bwMode="auto">
              <a:xfrm>
                <a:off x="251520" y="3616224"/>
                <a:ext cx="1296144" cy="648072"/>
              </a:xfrm>
              <a:prstGeom prst="round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Provincial team: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 bwMode="auto">
              <a:xfrm>
                <a:off x="1763688" y="3618836"/>
                <a:ext cx="2016224" cy="1101314"/>
              </a:xfrm>
              <a:prstGeom prst="round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Governance: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Steering com.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Key decisions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Risk</a:t>
                </a:r>
                <a:r>
                  <a:rPr kumimoji="0" lang="en-US" sz="1600" b="0" i="0" u="none" strike="noStrike" cap="none" normalizeH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 management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 bwMode="auto">
              <a:xfrm>
                <a:off x="6876256" y="3616224"/>
                <a:ext cx="2160240" cy="645460"/>
              </a:xfrm>
              <a:prstGeom prst="round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Sustaining SCOA: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Oversight role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 bwMode="auto">
              <a:xfrm>
                <a:off x="6876256" y="4480320"/>
                <a:ext cx="2160240" cy="648072"/>
              </a:xfrm>
              <a:prstGeom prst="roundRect">
                <a:avLst/>
              </a:prstGeom>
              <a:solidFill>
                <a:srgbClr val="92D05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Templates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Self assessments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 bwMode="auto">
              <a:xfrm>
                <a:off x="3995936" y="3616224"/>
                <a:ext cx="2664296" cy="1612976"/>
              </a:xfrm>
              <a:prstGeom prst="round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Implementation: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Project team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Change and Trans.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Learning &amp; Knowledge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 smtClean="0">
                    <a:latin typeface="Arial" charset="0"/>
                    <a:ea typeface="ＭＳ Ｐゴシック" pitchFamily="1" charset="-128"/>
                  </a:rPr>
                  <a:t>Enablement/ training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Risk</a:t>
                </a:r>
                <a:r>
                  <a:rPr kumimoji="0" lang="en-US" sz="1600" b="0" i="0" u="none" strike="noStrike" cap="none" normalizeH="0" dirty="0" smtClean="0">
                    <a:ln>
                      <a:noFill/>
                    </a:ln>
                    <a:effectLst/>
                    <a:latin typeface="Arial" charset="0"/>
                    <a:ea typeface="ＭＳ Ｐゴシック" pitchFamily="1" charset="-128"/>
                  </a:rPr>
                  <a:t> management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</p:grpSp>
        <p:cxnSp>
          <p:nvCxnSpPr>
            <p:cNvPr id="16" name="Straight Arrow Connector 15"/>
            <p:cNvCxnSpPr>
              <a:stCxn id="11" idx="3"/>
            </p:cNvCxnSpPr>
            <p:nvPr/>
          </p:nvCxnSpPr>
          <p:spPr bwMode="auto">
            <a:xfrm flipV="1">
              <a:off x="1547664" y="3599330"/>
              <a:ext cx="216024" cy="130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2" idx="3"/>
            </p:cNvCxnSpPr>
            <p:nvPr/>
          </p:nvCxnSpPr>
          <p:spPr bwMode="auto">
            <a:xfrm>
              <a:off x="3779912" y="3829869"/>
              <a:ext cx="216024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>
              <a:stCxn id="15" idx="3"/>
              <a:endCxn id="13" idx="1"/>
            </p:cNvCxnSpPr>
            <p:nvPr/>
          </p:nvCxnSpPr>
          <p:spPr bwMode="auto">
            <a:xfrm flipV="1">
              <a:off x="6660232" y="3599330"/>
              <a:ext cx="216024" cy="48375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3" idx="2"/>
              <a:endCxn id="14" idx="0"/>
            </p:cNvCxnSpPr>
            <p:nvPr/>
          </p:nvCxnSpPr>
          <p:spPr bwMode="auto">
            <a:xfrm>
              <a:off x="7956376" y="3922060"/>
              <a:ext cx="0" cy="21863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0" name="Group 19"/>
          <p:cNvGrpSpPr/>
          <p:nvPr/>
        </p:nvGrpSpPr>
        <p:grpSpPr>
          <a:xfrm>
            <a:off x="251520" y="4038600"/>
            <a:ext cx="8784976" cy="2689757"/>
            <a:chOff x="251520" y="3924672"/>
            <a:chExt cx="8784976" cy="2832426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251520" y="5427799"/>
              <a:ext cx="1296144" cy="648072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Municipal team: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2447764" y="5048057"/>
              <a:ext cx="4212468" cy="1709041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Implementation: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Arial" charset="0"/>
                  <a:ea typeface="ＭＳ Ｐゴシック" pitchFamily="1" charset="-128"/>
                </a:rPr>
                <a:t>Project team, planning, preparation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Arial" charset="0"/>
                  <a:ea typeface="ＭＳ Ｐゴシック" pitchFamily="1" charset="-128"/>
                </a:rPr>
                <a:t>Change and Trans.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Arial" charset="0"/>
                  <a:ea typeface="ＭＳ Ｐゴシック" pitchFamily="1" charset="-128"/>
                </a:rPr>
                <a:t>Vendor appointment and management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Arial" charset="0"/>
                  <a:ea typeface="ＭＳ Ｐゴシック" pitchFamily="1" charset="-128"/>
                </a:rPr>
                <a:t>Enablement/ training in municipality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Risk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 management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6876256" y="5184576"/>
              <a:ext cx="2160240" cy="64546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Sustaining SCOA: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Oversight role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6856950" y="6093296"/>
              <a:ext cx="2160240" cy="648072"/>
            </a:xfrm>
            <a:prstGeom prst="round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  <a:ea typeface="ＭＳ Ｐゴシック" pitchFamily="1" charset="-128"/>
                </a:rPr>
                <a:t>Templates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Arial" charset="0"/>
                  <a:ea typeface="ＭＳ Ｐゴシック" pitchFamily="1" charset="-128"/>
                </a:rPr>
                <a:t>Self assessments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ＭＳ Ｐゴシック" pitchFamily="1" charset="-128"/>
              </a:endParaRPr>
            </a:p>
          </p:txBody>
        </p:sp>
        <p:cxnSp>
          <p:nvCxnSpPr>
            <p:cNvPr id="25" name="Straight Arrow Connector 24"/>
            <p:cNvCxnSpPr>
              <a:stCxn id="11" idx="2"/>
              <a:endCxn id="21" idx="0"/>
            </p:cNvCxnSpPr>
            <p:nvPr/>
          </p:nvCxnSpPr>
          <p:spPr bwMode="auto">
            <a:xfrm>
              <a:off x="899592" y="3924672"/>
              <a:ext cx="0" cy="150312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21" idx="3"/>
              <a:endCxn id="12" idx="2"/>
            </p:cNvCxnSpPr>
            <p:nvPr/>
          </p:nvCxnSpPr>
          <p:spPr bwMode="auto">
            <a:xfrm flipV="1">
              <a:off x="1547664" y="4380526"/>
              <a:ext cx="1224136" cy="1371309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Straight Arrow Connector 26"/>
            <p:cNvCxnSpPr>
              <a:stCxn id="12" idx="2"/>
            </p:cNvCxnSpPr>
            <p:nvPr/>
          </p:nvCxnSpPr>
          <p:spPr bwMode="auto">
            <a:xfrm>
              <a:off x="2771800" y="4380526"/>
              <a:ext cx="1224136" cy="57964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Straight Arrow Connector 27"/>
            <p:cNvCxnSpPr>
              <a:stCxn id="22" idx="3"/>
              <a:endCxn id="23" idx="1"/>
            </p:cNvCxnSpPr>
            <p:nvPr/>
          </p:nvCxnSpPr>
          <p:spPr bwMode="auto">
            <a:xfrm flipV="1">
              <a:off x="6660232" y="5507306"/>
              <a:ext cx="216024" cy="39527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3" idx="2"/>
              <a:endCxn id="24" idx="0"/>
            </p:cNvCxnSpPr>
            <p:nvPr/>
          </p:nvCxnSpPr>
          <p:spPr bwMode="auto">
            <a:xfrm flipH="1">
              <a:off x="7937070" y="5830036"/>
              <a:ext cx="19306" cy="26326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74256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1693648" y="186034"/>
              <a:ext cx="575670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</a:rPr>
                <a:t>PROVINCIAL 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FEEDBACK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20294"/>
              </p:ext>
            </p:extLst>
          </p:nvPr>
        </p:nvGraphicFramePr>
        <p:xfrm>
          <a:off x="609600" y="1397000"/>
          <a:ext cx="8001000" cy="42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4724400"/>
              </a:tblGrid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CRITERIA</a:t>
                      </a:r>
                      <a:endParaRPr lang="en-US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RATING</a:t>
                      </a:r>
                      <a:endParaRPr lang="en-US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Project governance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Partially implemented or considered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Project team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Identified but not appointed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Project planning/ admin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Needs attention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ICF and other forums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Well attended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List/ liaison with stakeholders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Lists compiled but not engage as yet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Risk registers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Needs attention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FAQ database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To be communicated and monitored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Training participation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Well attended,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asked for more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2418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Change management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Only started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38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2862910" y="186034"/>
              <a:ext cx="326268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bg1"/>
                  </a:solidFill>
                </a:rPr>
                <a:t>WORKSHOPS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19050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Three presentations: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Change management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Knowledge management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Vision and business case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Three workshop groups: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Vision, core message and business case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Knowledge management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Engagement plan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2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2"/>
          <p:cNvSpPr>
            <a:spLocks noGrp="1" noChangeArrowheads="1"/>
          </p:cNvSpPr>
          <p:nvPr>
            <p:ph type="title"/>
          </p:nvPr>
        </p:nvSpPr>
        <p:spPr>
          <a:xfrm>
            <a:off x="562843" y="1219200"/>
            <a:ext cx="8153400" cy="4495799"/>
          </a:xfrm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en-US" sz="3200" dirty="0" smtClean="0"/>
              <a:t>1. Review previous self-assessment</a:t>
            </a:r>
            <a:br>
              <a:rPr lang="en-US" sz="3200" dirty="0" smtClean="0"/>
            </a:br>
            <a:r>
              <a:rPr lang="en-US" sz="3200" dirty="0" smtClean="0"/>
              <a:t>2. Review specific risks/ issues raised to date</a:t>
            </a:r>
            <a:br>
              <a:rPr lang="en-US" sz="3200" dirty="0" smtClean="0"/>
            </a:br>
            <a:r>
              <a:rPr lang="en-US" sz="3200" dirty="0" smtClean="0"/>
              <a:t>3. Review progress to date, assist as required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4. Communication slides: Engaging and enabling 					the </a:t>
            </a:r>
            <a:r>
              <a:rPr lang="en-US" sz="3200" dirty="0" err="1" smtClean="0"/>
              <a:t>organisation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5. New self assessment</a:t>
            </a:r>
            <a:endParaRPr lang="en-US" sz="4900" dirty="0" smtClean="0"/>
          </a:p>
        </p:txBody>
      </p:sp>
      <p:pic>
        <p:nvPicPr>
          <p:cNvPr id="1026" name="Picture 2" descr="https://encrypted-tbn0.gstatic.com/images?q=tbn:ANd9GcQlWjM1TChGE5vX_RpP6vF-2TfxDg_sunj6NgAMXZlfMT2LWkmOZ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91200"/>
            <a:ext cx="2857500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0" y="0"/>
            <a:ext cx="9144000" cy="1295400"/>
            <a:chOff x="0" y="0"/>
            <a:chExt cx="9144000" cy="129540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33400" y="186033"/>
              <a:ext cx="801655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chemeClr val="bg1"/>
                  </a:solidFill>
                </a:rPr>
                <a:t>AGENDA FOR PROVINCIAL </a:t>
              </a:r>
              <a:r>
                <a:rPr lang="en-US" sz="4400" b="1" dirty="0" smtClean="0">
                  <a:solidFill>
                    <a:schemeClr val="bg1"/>
                  </a:solidFill>
                </a:rPr>
                <a:t>VISITS</a:t>
              </a:r>
              <a:endParaRPr lang="en-US" sz="4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04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DDEBEC1-76A0-48FE-85CD-6978D3D24B39}"/>
</file>

<file path=customXml/itemProps2.xml><?xml version="1.0" encoding="utf-8"?>
<ds:datastoreItem xmlns:ds="http://schemas.openxmlformats.org/officeDocument/2006/customXml" ds:itemID="{3A55CA99-09A8-4547-B758-3476AF509E0A}"/>
</file>

<file path=customXml/itemProps3.xml><?xml version="1.0" encoding="utf-8"?>
<ds:datastoreItem xmlns:ds="http://schemas.openxmlformats.org/officeDocument/2006/customXml" ds:itemID="{49D31A36-CB16-404C-96A2-CE6A1BD8891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732</Words>
  <Application>Microsoft Office PowerPoint</Application>
  <PresentationFormat>On-screen Show (4:3)</PresentationFormat>
  <Paragraphs>166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  MSCOA ICF: Change Management and the role of the Provincial Treasury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Review previous self-assessment 2. Review specific risks/ issues raised to date 3. Review progress to date, assist as required  4. Communication slides: Engaging and enabling      the organisation  5. New self assessment</vt:lpstr>
      <vt:lpstr>PowerPoint Presentation</vt:lpstr>
    </vt:vector>
  </TitlesOfParts>
  <Company>Accenture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mSCOA Project Phase 4:</dc:title>
  <dc:creator>Silma  m koekemoer</dc:creator>
  <cp:lastModifiedBy>Carl Stroud</cp:lastModifiedBy>
  <cp:revision>57</cp:revision>
  <dcterms:created xsi:type="dcterms:W3CDTF">2015-02-04T13:07:53Z</dcterms:created>
  <dcterms:modified xsi:type="dcterms:W3CDTF">2015-06-22T03:18:57Z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