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42" r:id="rId1"/>
    <p:sldMasterId id="2147483846" r:id="rId2"/>
  </p:sldMasterIdLst>
  <p:notesMasterIdLst>
    <p:notesMasterId r:id="rId19"/>
  </p:notesMasterIdLst>
  <p:handoutMasterIdLst>
    <p:handoutMasterId r:id="rId20"/>
  </p:handoutMasterIdLst>
  <p:sldIdLst>
    <p:sldId id="266" r:id="rId3"/>
    <p:sldId id="26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9" r:id="rId14"/>
    <p:sldId id="279" r:id="rId15"/>
    <p:sldId id="280" r:id="rId16"/>
    <p:sldId id="281" r:id="rId17"/>
    <p:sldId id="282" r:id="rId18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F035"/>
    <a:srgbClr val="FF0066"/>
    <a:srgbClr val="CC00CC"/>
    <a:srgbClr val="FFFF00"/>
    <a:srgbClr val="3333FF"/>
    <a:srgbClr val="CC9900"/>
    <a:srgbClr val="008000"/>
    <a:srgbClr val="006699"/>
    <a:srgbClr val="FFFF66"/>
    <a:srgbClr val="391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283" autoAdjust="0"/>
  </p:normalViewPr>
  <p:slideViewPr>
    <p:cSldViewPr>
      <p:cViewPr>
        <p:scale>
          <a:sx n="70" d="100"/>
          <a:sy n="70" d="100"/>
        </p:scale>
        <p:origin x="-1896" y="-4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48000"/>
    </p:cViewPr>
  </p:sorterViewPr>
  <p:notesViewPr>
    <p:cSldViewPr>
      <p:cViewPr>
        <p:scale>
          <a:sx n="80" d="100"/>
          <a:sy n="80" d="100"/>
        </p:scale>
        <p:origin x="-2232" y="-72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2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BFD7E8-39AA-4CE6-9B4E-A492D3FD2243}" type="datetimeFigureOut">
              <a:rPr lang="en-US"/>
              <a:pPr>
                <a:defRPr/>
              </a:pPr>
              <a:t>6/22/2015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B94831F-13B4-42B9-AA28-A7392204C2AD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23964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B2C3AD-B978-40E7-9C01-48A0A50BDFCB}" type="datetimeFigureOut">
              <a:rPr lang="en-US"/>
              <a:pPr>
                <a:defRPr/>
              </a:pPr>
              <a:t>6/22/2015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7EF10F-64F0-42A9-8B0E-1E2CF7DD8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9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763EFC-0A2F-49A8-AB4A-533E74F58F12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763EFC-0A2F-49A8-AB4A-533E74F58F12}" type="slidenum">
              <a:rPr lang="en-US" smtClean="0">
                <a:latin typeface="Arial" pitchFamily="34" charset="0"/>
                <a:ea typeface="ＭＳ Ｐゴシック" pitchFamily="34" charset="-128"/>
              </a:rPr>
              <a:pPr/>
              <a:t>13</a:t>
            </a:fld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owerpoint Presentation T Bann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75" y="0"/>
            <a:ext cx="917733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  SCOA Regulation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D157A-4694-4E60-A073-1587886F55C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 SCOA Regulation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99A0AA3-05D0-4EC4-90B4-DB4AF0CB924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1.  SCOA Regulation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E914F6-D910-4C67-8222-2BC6382952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owerpoint Presentation T Bann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75" y="0"/>
            <a:ext cx="917733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1.  SCOA Regulation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D157A-4694-4E60-A073-1587886F55C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1.  SCOA Regulation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chemeClr val="bg2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CA99A60-AA1C-4461-8F7F-624D263E98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295400"/>
            <a:ext cx="8763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1.  SCOA Regulation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b="1">
                <a:solidFill>
                  <a:schemeClr val="bg2"/>
                </a:solidFill>
                <a:latin typeface="Arial Bold Italic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CA99A60-AA1C-4461-8F7F-624D263E98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" charset="0"/>
          <a:ea typeface="Osak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Arial Bold" pitchFamily="1" charset="0"/>
          <a:ea typeface="Osaka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1" descr="Powerpoint Presentatio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3338" y="-428652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916113"/>
            <a:ext cx="8532813" cy="2160587"/>
          </a:xfrm>
        </p:spPr>
        <p:txBody>
          <a:bodyPr/>
          <a:lstStyle/>
          <a:p>
            <a:pPr algn="ctr"/>
            <a:r>
              <a:rPr lang="en-ZA" sz="3600" dirty="0" err="1" smtClean="0"/>
              <a:t>m</a:t>
            </a:r>
            <a:r>
              <a:rPr lang="en-ZA" sz="3600" dirty="0" err="1" smtClean="0"/>
              <a:t>SCOA</a:t>
            </a:r>
            <a:r>
              <a:rPr lang="en-ZA" sz="3600" dirty="0" smtClean="0"/>
              <a:t> Version 5.4 and changes to the classification framework</a:t>
            </a:r>
            <a:r>
              <a:rPr lang="en-ZA" sz="3600" dirty="0" smtClean="0"/>
              <a:t/>
            </a:r>
            <a:br>
              <a:rPr lang="en-ZA" sz="3600" dirty="0" smtClean="0"/>
            </a:br>
            <a:r>
              <a:rPr lang="en-ZA" sz="3600" dirty="0" smtClean="0"/>
              <a:t/>
            </a:r>
            <a:br>
              <a:rPr lang="en-ZA" sz="3600" dirty="0" smtClean="0"/>
            </a:br>
            <a:r>
              <a:rPr lang="en-ZA" sz="3600" dirty="0" smtClean="0"/>
              <a:t> </a:t>
            </a:r>
            <a:endParaRPr lang="en-US" sz="2800" dirty="0" smtClean="0">
              <a:latin typeface="Arial Bold" pitchFamily="34" charset="0"/>
              <a:ea typeface="Osaka"/>
              <a:cs typeface="Osaka"/>
            </a:endParaRPr>
          </a:p>
        </p:txBody>
      </p:sp>
      <p:sp>
        <p:nvSpPr>
          <p:cNvPr id="10244" name="Rectangle 14"/>
          <p:cNvSpPr>
            <a:spLocks noChangeArrowheads="1"/>
          </p:cNvSpPr>
          <p:nvPr/>
        </p:nvSpPr>
        <p:spPr bwMode="auto">
          <a:xfrm>
            <a:off x="993775" y="4764088"/>
            <a:ext cx="769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ZA" sz="1000" dirty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23528" y="4509120"/>
            <a:ext cx="86899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ea typeface="Osaka"/>
                <a:cs typeface="Osaka"/>
              </a:rPr>
              <a:t>Presented by National Treasury: Chief Directorate Local Government Budget </a:t>
            </a:r>
            <a:r>
              <a:rPr lang="en-US" sz="1400" b="1" dirty="0" smtClean="0">
                <a:solidFill>
                  <a:prstClr val="white"/>
                </a:solidFill>
                <a:ea typeface="Osaka"/>
                <a:cs typeface="Osaka"/>
              </a:rPr>
              <a:t>Analysis | 22 June 2015 </a:t>
            </a:r>
            <a:endParaRPr lang="en-US" sz="1400" b="1" dirty="0">
              <a:solidFill>
                <a:prstClr val="white"/>
              </a:solidFill>
              <a:ea typeface="Osaka"/>
              <a:cs typeface="Osaka"/>
            </a:endParaRPr>
          </a:p>
          <a:p>
            <a:pPr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1400" b="1" dirty="0">
                <a:solidFill>
                  <a:prstClr val="white"/>
                </a:solidFill>
                <a:ea typeface="Osaka"/>
                <a:cs typeface="Osaka"/>
              </a:rPr>
              <a:t> </a:t>
            </a:r>
            <a:endParaRPr lang="en-US" sz="1400" dirty="0">
              <a:solidFill>
                <a:prstClr val="white"/>
              </a:solidFill>
              <a:ea typeface="Osaka"/>
              <a:cs typeface="Osak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Project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" y="1071546"/>
          <a:ext cx="9143999" cy="19173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214446"/>
                <a:gridCol w="1214413"/>
              </a:tblGrid>
              <a:tr h="843579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299428">
                <a:tc>
                  <a:txBody>
                    <a:bodyPr/>
                    <a:lstStyle/>
                    <a:p>
                      <a:r>
                        <a:rPr lang="en-ZA" dirty="0" smtClean="0"/>
                        <a:t>Buildings changed to include “other structures”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 smtClean="0"/>
                        <a:t>Description</a:t>
                      </a:r>
                    </a:p>
                    <a:p>
                      <a:endParaRPr lang="en-ZA" sz="1600" dirty="0"/>
                    </a:p>
                  </a:txBody>
                  <a:tcPr/>
                </a:tc>
              </a:tr>
              <a:tr h="43373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Operating</a:t>
                      </a:r>
                      <a:r>
                        <a:rPr lang="en-ZA" baseline="0" dirty="0" smtClean="0"/>
                        <a:t> Cost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Changed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Revenue  (Continue)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" y="1071546"/>
          <a:ext cx="9143999" cy="36057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214446"/>
                <a:gridCol w="1214413"/>
              </a:tblGrid>
              <a:tr h="843579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299428">
                <a:tc>
                  <a:txBody>
                    <a:bodyPr/>
                    <a:lstStyle/>
                    <a:p>
                      <a:r>
                        <a:rPr lang="en-ZA" dirty="0" smtClean="0"/>
                        <a:t>Fines,</a:t>
                      </a:r>
                      <a:r>
                        <a:rPr lang="en-ZA" baseline="0" dirty="0" smtClean="0"/>
                        <a:t> Penalties and Forfeits:  Fines – Pound Fees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Changed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600" dirty="0"/>
                    </a:p>
                  </a:txBody>
                  <a:tcPr/>
                </a:tc>
              </a:tr>
              <a:tr h="43373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Licences or Permits: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Activities</a:t>
                      </a:r>
                      <a:r>
                        <a:rPr lang="en-ZA" baseline="0" dirty="0" smtClean="0"/>
                        <a:t> on Public Roads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Drivers Licence Application and Duplicate Licence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Learner Licence Application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Deleted/ Combined</a:t>
                      </a:r>
                    </a:p>
                  </a:txBody>
                  <a:tcPr/>
                </a:tc>
              </a:tr>
              <a:tr h="65905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Transfers and Subsidies:  Unspecified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General</a:t>
            </a:r>
            <a:endParaRPr lang="en-US" sz="2800" b="1" dirty="0" smtClean="0">
              <a:latin typeface="Arial Bold" pitchFamily="34" charset="0"/>
              <a:ea typeface="Osaka"/>
              <a:cs typeface="Osaka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r>
              <a:rPr lang="en-ZA" sz="2800" b="1" dirty="0" smtClean="0"/>
              <a:t>Reconsider posting and breakdown</a:t>
            </a:r>
          </a:p>
          <a:p>
            <a:pPr>
              <a:buFont typeface="Wingdings" pitchFamily="2" charset="2"/>
              <a:buChar char="Ø"/>
            </a:pPr>
            <a:r>
              <a:rPr lang="en-ZA" sz="2800" b="1" dirty="0" smtClean="0"/>
              <a:t>Application</a:t>
            </a:r>
          </a:p>
          <a:p>
            <a:pPr>
              <a:buFont typeface="Wingdings" pitchFamily="2" charset="2"/>
              <a:buChar char="Ø"/>
            </a:pPr>
            <a:r>
              <a:rPr lang="en-ZA" sz="2800" b="1" dirty="0" smtClean="0"/>
              <a:t>Changes have been incorporated until 11 June 2015</a:t>
            </a:r>
          </a:p>
          <a:p>
            <a:pPr>
              <a:buFont typeface="Wingdings" pitchFamily="2" charset="2"/>
              <a:buChar char="Ø"/>
            </a:pPr>
            <a:r>
              <a:rPr lang="en-ZA" sz="2800" b="1" dirty="0" smtClean="0"/>
              <a:t>FAQ lock down 3 July 2015 for influencing Version 5.4</a:t>
            </a:r>
          </a:p>
          <a:p>
            <a:pPr>
              <a:buFont typeface="Wingdings" pitchFamily="2" charset="2"/>
              <a:buChar char="Ø"/>
            </a:pPr>
            <a:r>
              <a:rPr lang="en-ZA" sz="2800" b="1" dirty="0" smtClean="0"/>
              <a:t>Version 5.4 to be released by 24 July 2015</a:t>
            </a: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1" descr="Powerpoint Presentatio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77338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1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916113"/>
            <a:ext cx="8532813" cy="2160587"/>
          </a:xfrm>
        </p:spPr>
        <p:txBody>
          <a:bodyPr/>
          <a:lstStyle/>
          <a:p>
            <a:pPr algn="ctr"/>
            <a:r>
              <a:rPr lang="en-ZA" sz="3600" dirty="0" smtClean="0"/>
              <a:t>MSCOA :  Position Paper Status Report</a:t>
            </a:r>
            <a:br>
              <a:rPr lang="en-ZA" sz="3600" dirty="0" smtClean="0"/>
            </a:br>
            <a:r>
              <a:rPr lang="en-ZA" sz="3600" dirty="0" smtClean="0"/>
              <a:t/>
            </a:r>
            <a:br>
              <a:rPr lang="en-ZA" sz="3600" dirty="0" smtClean="0"/>
            </a:br>
            <a:r>
              <a:rPr lang="en-ZA" sz="3600" dirty="0" smtClean="0"/>
              <a:t> </a:t>
            </a:r>
            <a:endParaRPr lang="en-US" sz="2800" dirty="0" smtClean="0">
              <a:latin typeface="Arial Bold" pitchFamily="34" charset="0"/>
              <a:ea typeface="Osaka"/>
              <a:cs typeface="Osaka"/>
            </a:endParaRPr>
          </a:p>
        </p:txBody>
      </p:sp>
      <p:sp>
        <p:nvSpPr>
          <p:cNvPr id="10244" name="Rectangle 14"/>
          <p:cNvSpPr>
            <a:spLocks noChangeArrowheads="1"/>
          </p:cNvSpPr>
          <p:nvPr/>
        </p:nvSpPr>
        <p:spPr bwMode="auto">
          <a:xfrm>
            <a:off x="993775" y="4764088"/>
            <a:ext cx="7696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ZA" sz="1000" dirty="0"/>
          </a:p>
        </p:txBody>
      </p:sp>
    </p:spTree>
    <p:extLst>
      <p:ext uri="{BB962C8B-B14F-4D97-AF65-F5344CB8AC3E}">
        <p14:creationId xmlns:p14="http://schemas.microsoft.com/office/powerpoint/2010/main" val="22498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Discussion Paper/Position Paper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8915400" cy="5453079"/>
          </a:xfrm>
        </p:spPr>
        <p:txBody>
          <a:bodyPr/>
          <a:lstStyle/>
          <a:p>
            <a:endParaRPr lang="en-ZA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00108"/>
            <a:ext cx="9001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ZA" dirty="0" smtClean="0"/>
          </a:p>
          <a:p>
            <a:endParaRPr lang="en-ZA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071546"/>
          <a:ext cx="9144000" cy="62579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954470">
                <a:tc>
                  <a:txBody>
                    <a:bodyPr/>
                    <a:lstStyle/>
                    <a:p>
                      <a:r>
                        <a:rPr lang="en-ZA" sz="2400" dirty="0" smtClean="0"/>
                        <a:t>Discussion Paper</a:t>
                      </a:r>
                      <a:endParaRPr lang="en-Z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ZA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Position Paper</a:t>
                      </a:r>
                    </a:p>
                  </a:txBody>
                  <a:tcPr/>
                </a:tc>
              </a:tr>
              <a:tr h="4831984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dirty="0" smtClean="0"/>
                        <a:t>	No Legal</a:t>
                      </a:r>
                      <a:r>
                        <a:rPr lang="en-ZA" baseline="0" dirty="0" smtClean="0"/>
                        <a:t> Status 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Part of the “Project Documents”</a:t>
                      </a:r>
                    </a:p>
                    <a:p>
                      <a:pPr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	Not replacing NT guidelines, circulars, practice notes or implementation guidelines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r>
                        <a:rPr lang="en-ZA" baseline="0" dirty="0" smtClean="0"/>
                        <a:t>Consolidate information for various source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Checklist for compliance to the Standards of GRAP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Recording revision of reporting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Linking mSCOA Posting Level accounts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FAQ to date not concluded addressed 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Internal acceptance prior to consultation with stakeholders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End result may result in revision of NT documents or incorporation in circulars</a:t>
                      </a:r>
                    </a:p>
                    <a:p>
                      <a:pPr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dirty="0" smtClean="0"/>
                        <a:t>No Legal</a:t>
                      </a:r>
                      <a:r>
                        <a:rPr lang="en-ZA" baseline="0" dirty="0" smtClean="0"/>
                        <a:t> Status 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Part of the “Project Documents”</a:t>
                      </a:r>
                    </a:p>
                    <a:p>
                      <a:pPr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	Not replacing NT guidelines, circulars, practice notes or implementation guidelines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r>
                        <a:rPr lang="en-ZA" baseline="0" dirty="0" smtClean="0"/>
                        <a:t>Consolidate information for various sources/opinions/views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r>
                        <a:rPr lang="en-ZA" baseline="0" dirty="0" smtClean="0"/>
                        <a:t>Defining terminology relating to the subject matter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r>
                        <a:rPr lang="en-ZA" baseline="0" dirty="0" smtClean="0"/>
                        <a:t>FAQ to date not concluded addressed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r>
                        <a:rPr lang="en-ZA" baseline="0" dirty="0" smtClean="0"/>
                        <a:t>Document the position taken by National Treasury on subject matter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Internal acceptance prior to consultation with stakeholders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71438" algn="l"/>
                          <a:tab pos="450850" algn="l"/>
                        </a:tabLst>
                      </a:pPr>
                      <a:r>
                        <a:rPr lang="en-ZA" baseline="0" dirty="0" smtClean="0"/>
                        <a:t>End result may result in revision of NT documents or incorporation in circulars</a:t>
                      </a:r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endParaRPr lang="en-ZA" baseline="0" dirty="0" smtClean="0"/>
                    </a:p>
                    <a:p>
                      <a:pPr marL="450850" indent="-450850">
                        <a:buFont typeface="Wingdings" pitchFamily="2" charset="2"/>
                        <a:buChar char="Ø"/>
                        <a:tabLst>
                          <a:tab pos="450850" algn="l"/>
                        </a:tabLst>
                      </a:pPr>
                      <a:endParaRPr lang="en-ZA" baseline="0" dirty="0" smtClean="0"/>
                    </a:p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6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Discussion Paper and Status</a:t>
            </a:r>
            <a:endParaRPr lang="en-Z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D157A-4694-4E60-A073-1587886F55C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000110"/>
          <a:ext cx="9144000" cy="54514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  <a:gridCol w="3048000"/>
              </a:tblGrid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Subject Matter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Status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Timeline for Completion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Employee</a:t>
                      </a:r>
                      <a:r>
                        <a:rPr lang="en-ZA" baseline="0" dirty="0" smtClean="0"/>
                        <a:t> Related Cost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Approval by Technical Work</a:t>
                      </a:r>
                      <a:r>
                        <a:rPr lang="en-ZA" baseline="0" dirty="0" smtClean="0"/>
                        <a:t> Group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September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Provisions, Contingent Liabilities and Liabilities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September 2015</a:t>
                      </a:r>
                    </a:p>
                    <a:p>
                      <a:endParaRPr lang="en-ZA" dirty="0"/>
                    </a:p>
                  </a:txBody>
                  <a:tcPr/>
                </a:tc>
              </a:tr>
              <a:tr h="341322">
                <a:tc>
                  <a:txBody>
                    <a:bodyPr/>
                    <a:lstStyle/>
                    <a:p>
                      <a:r>
                        <a:rPr lang="en-ZA" dirty="0" smtClean="0"/>
                        <a:t>Inventory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September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Transfers</a:t>
                      </a:r>
                      <a:r>
                        <a:rPr lang="en-ZA" baseline="0" dirty="0" smtClean="0"/>
                        <a:t> and Subsidies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September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Exchange versus non-exchange and</a:t>
                      </a:r>
                      <a:r>
                        <a:rPr lang="en-ZA" baseline="0" dirty="0" smtClean="0"/>
                        <a:t> related matters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September 2015</a:t>
                      </a:r>
                    </a:p>
                    <a:p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Fixed and Intangible Assets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September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Reserves and Funds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September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Any matters not</a:t>
                      </a:r>
                      <a:r>
                        <a:rPr lang="en-ZA" baseline="0" dirty="0" smtClean="0"/>
                        <a:t> listed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September 2015</a:t>
                      </a:r>
                      <a:endParaRPr lang="en-ZA" dirty="0"/>
                    </a:p>
                  </a:txBody>
                  <a:tcPr/>
                </a:tc>
              </a:tr>
              <a:tr h="414050">
                <a:tc>
                  <a:txBody>
                    <a:bodyPr/>
                    <a:lstStyle/>
                    <a:p>
                      <a:r>
                        <a:rPr lang="en-ZA" dirty="0" smtClean="0"/>
                        <a:t>Reports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To be drafted</a:t>
                      </a:r>
                    </a:p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October 2015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186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Position Paper and Status</a:t>
            </a:r>
            <a:endParaRPr lang="en-Z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D157A-4694-4E60-A073-1587886F55C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000110"/>
          <a:ext cx="9144000" cy="59156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  <a:gridCol w="3048000"/>
              </a:tblGrid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Subject Matter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Status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Timeline for Completion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Short</a:t>
                      </a:r>
                      <a:r>
                        <a:rPr lang="en-ZA" baseline="0" dirty="0" smtClean="0"/>
                        <a:t> Codes and Mapping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Finalised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ICF</a:t>
                      </a:r>
                      <a:r>
                        <a:rPr lang="en-ZA" baseline="0" dirty="0" smtClean="0"/>
                        <a:t> 22 June 2015</a:t>
                      </a:r>
                      <a:endParaRPr lang="en-ZA" dirty="0"/>
                    </a:p>
                  </a:txBody>
                  <a:tcPr/>
                </a:tc>
              </a:tr>
              <a:tr h="2528586">
                <a:tc>
                  <a:txBody>
                    <a:bodyPr/>
                    <a:lstStyle/>
                    <a:p>
                      <a:r>
                        <a:rPr lang="en-ZA" dirty="0" smtClean="0"/>
                        <a:t>Reporting including: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General Ledger Detail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Materiality and Reporting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Comparatives and Restatements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Correction of Prior Periods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Municipal</a:t>
                      </a:r>
                      <a:r>
                        <a:rPr lang="en-ZA" baseline="0" dirty="0" smtClean="0"/>
                        <a:t> Entities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Month and Year-end Closure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Partially Drafted</a:t>
                      </a:r>
                      <a:r>
                        <a:rPr lang="en-ZA" baseline="0" dirty="0" smtClean="0"/>
                        <a:t> </a:t>
                      </a:r>
                    </a:p>
                    <a:p>
                      <a:r>
                        <a:rPr lang="en-ZA" baseline="0" dirty="0" smtClean="0"/>
                        <a:t>Additional sections to Technical Work Group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August</a:t>
                      </a:r>
                      <a:r>
                        <a:rPr lang="en-ZA" baseline="0" dirty="0" smtClean="0"/>
                        <a:t>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NERSA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October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DWA including Water Balance</a:t>
                      </a:r>
                      <a:r>
                        <a:rPr lang="en-ZA" baseline="0" dirty="0" smtClean="0"/>
                        <a:t> Reporting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October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VAT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October 2015</a:t>
                      </a:r>
                      <a:endParaRPr lang="en-ZA" dirty="0"/>
                    </a:p>
                  </a:txBody>
                  <a:tcPr/>
                </a:tc>
              </a:tr>
              <a:tr h="450218">
                <a:tc>
                  <a:txBody>
                    <a:bodyPr/>
                    <a:lstStyle/>
                    <a:p>
                      <a:r>
                        <a:rPr lang="en-ZA" dirty="0" smtClean="0"/>
                        <a:t>Cost of Free Basic Services  and Revenue Cost of Free Basic Services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Research taking place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August 2015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529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Costing Segment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1545"/>
          <a:ext cx="9143999" cy="17561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3372"/>
                <a:gridCol w="1357322"/>
                <a:gridCol w="1398889"/>
                <a:gridCol w="1172879"/>
                <a:gridCol w="1071537"/>
              </a:tblGrid>
              <a:tr h="839202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916925">
                <a:tc>
                  <a:txBody>
                    <a:bodyPr/>
                    <a:lstStyle/>
                    <a:p>
                      <a:r>
                        <a:rPr lang="en-ZA" dirty="0" smtClean="0"/>
                        <a:t>Split between</a:t>
                      </a:r>
                      <a:r>
                        <a:rPr lang="en-ZA" baseline="0" dirty="0" smtClean="0"/>
                        <a:t> “recoveries and charges”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Function Segment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1544"/>
          <a:ext cx="9143999" cy="38919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3372"/>
                <a:gridCol w="1357322"/>
                <a:gridCol w="1398889"/>
                <a:gridCol w="1172879"/>
                <a:gridCol w="1071537"/>
              </a:tblGrid>
              <a:tr h="1005133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r>
                        <a:rPr lang="en-ZA" dirty="0" smtClean="0"/>
                        <a:t>Change “applicability</a:t>
                      </a:r>
                      <a:r>
                        <a:rPr lang="en-ZA" baseline="0" dirty="0" smtClean="0"/>
                        <a:t>” Non-core – Community and Social Services for: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Libraries and Archives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Museums and Art Galleries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District Municipalities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</a:t>
                      </a:r>
                      <a:endParaRPr lang="en-ZA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Consider</a:t>
                      </a:r>
                      <a:r>
                        <a:rPr lang="en-ZA" baseline="0" dirty="0" smtClean="0"/>
                        <a:t> changing: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Waste Management – Street Cleansing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Public Safety – Cleansing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ZA" baseline="0" dirty="0" smtClean="0"/>
                        <a:t>[Research needed]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Funding Segment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1544"/>
          <a:ext cx="9143999" cy="44405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43372"/>
                <a:gridCol w="1357322"/>
                <a:gridCol w="1398889"/>
                <a:gridCol w="1172879"/>
                <a:gridCol w="1071537"/>
              </a:tblGrid>
              <a:tr h="1005133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r>
                        <a:rPr lang="en-ZA" dirty="0" smtClean="0"/>
                        <a:t>Accounts changed for Equitable Share: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Basic</a:t>
                      </a:r>
                      <a:r>
                        <a:rPr lang="en-ZA" baseline="0" dirty="0" smtClean="0"/>
                        <a:t> Services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Institutional Component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Community Services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Revenue Adjustment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Correction and Stabilisation Factor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</a:t>
                      </a:r>
                      <a:endParaRPr lang="en-ZA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Research/Information</a:t>
                      </a:r>
                      <a:r>
                        <a:rPr lang="en-ZA" baseline="0" dirty="0" smtClean="0"/>
                        <a:t> needed: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Posting Level District Municipality and Provincial Government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DORA – Capital versus Operational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Liabilities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1544"/>
          <a:ext cx="9143999" cy="59474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143008"/>
                <a:gridCol w="1285851"/>
              </a:tblGrid>
              <a:tr h="1153196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419639">
                <a:tc>
                  <a:txBody>
                    <a:bodyPr/>
                    <a:lstStyle/>
                    <a:p>
                      <a:r>
                        <a:rPr lang="en-ZA" b="1" dirty="0" smtClean="0"/>
                        <a:t>Current</a:t>
                      </a:r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570307">
                <a:tc>
                  <a:txBody>
                    <a:bodyPr/>
                    <a:lstStyle/>
                    <a:p>
                      <a:r>
                        <a:rPr lang="en-ZA" dirty="0" smtClean="0"/>
                        <a:t>Transfers and Subsidies –</a:t>
                      </a:r>
                      <a:r>
                        <a:rPr lang="en-ZA" baseline="0" dirty="0" smtClean="0"/>
                        <a:t>unspecified”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Breakdown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358855">
                <a:tc>
                  <a:txBody>
                    <a:bodyPr/>
                    <a:lstStyle/>
                    <a:p>
                      <a:r>
                        <a:rPr lang="en-ZA" dirty="0" smtClean="0"/>
                        <a:t>Defined</a:t>
                      </a:r>
                      <a:r>
                        <a:rPr lang="en-ZA" baseline="0" dirty="0" smtClean="0"/>
                        <a:t> Benefit Obligations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358855">
                <a:tc>
                  <a:txBody>
                    <a:bodyPr/>
                    <a:lstStyle/>
                    <a:p>
                      <a:r>
                        <a:rPr lang="en-ZA" i="1" dirty="0" smtClean="0"/>
                        <a:t>Pending:</a:t>
                      </a:r>
                      <a:r>
                        <a:rPr lang="en-ZA" i="1" baseline="0" dirty="0" smtClean="0"/>
                        <a:t>  VAT Accounts </a:t>
                      </a:r>
                      <a:endParaRPr lang="en-ZA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Expand?</a:t>
                      </a:r>
                      <a:endParaRPr lang="en-ZA" dirty="0"/>
                    </a:p>
                  </a:txBody>
                  <a:tcPr/>
                </a:tc>
              </a:tr>
              <a:tr h="41963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b="1" dirty="0" smtClean="0"/>
                        <a:t>Current and Non-current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481935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Borrowing:  "non-annuity loans”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Deleted</a:t>
                      </a:r>
                      <a:endParaRPr lang="en-ZA" dirty="0"/>
                    </a:p>
                  </a:txBody>
                  <a:tcPr/>
                </a:tc>
              </a:tr>
              <a:tr h="73765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Other Current Financial</a:t>
                      </a:r>
                      <a:r>
                        <a:rPr lang="en-ZA" baseline="0" dirty="0" smtClean="0"/>
                        <a:t> Liabilities: </a:t>
                      </a:r>
                      <a:r>
                        <a:rPr lang="en-ZA" dirty="0" smtClean="0"/>
                        <a:t>Concessionary</a:t>
                      </a:r>
                      <a:r>
                        <a:rPr lang="en-ZA" baseline="0" dirty="0" smtClean="0"/>
                        <a:t> Loans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136382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Provision and Impairment: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Litigation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Trading Services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“Bonus”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Added</a:t>
                      </a:r>
                    </a:p>
                    <a:p>
                      <a:r>
                        <a:rPr lang="en-ZA" dirty="0" smtClean="0"/>
                        <a:t>Deleted</a:t>
                      </a:r>
                    </a:p>
                    <a:p>
                      <a:r>
                        <a:rPr lang="en-ZA" sz="1600" dirty="0" smtClean="0"/>
                        <a:t>Description</a:t>
                      </a:r>
                      <a:endParaRPr lang="en-ZA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Current Assets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1544"/>
          <a:ext cx="9143999" cy="70923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214446"/>
                <a:gridCol w="1214413"/>
              </a:tblGrid>
              <a:tr h="1005133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637943">
                <a:tc>
                  <a:txBody>
                    <a:bodyPr/>
                    <a:lstStyle/>
                    <a:p>
                      <a:r>
                        <a:rPr lang="en-ZA" dirty="0" smtClean="0"/>
                        <a:t>Current Portion of Non-current Receivables/Non-current Receivables:</a:t>
                      </a:r>
                    </a:p>
                    <a:p>
                      <a:r>
                        <a:rPr lang="en-ZA" dirty="0" smtClean="0"/>
                        <a:t>Staff Loans/Recoveries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Description</a:t>
                      </a:r>
                      <a:endParaRPr lang="en-ZA" sz="1600" dirty="0"/>
                    </a:p>
                  </a:txBody>
                  <a:tcPr/>
                </a:tc>
              </a:tr>
              <a:tr h="87798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Receivables from Non-exchange: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Monthly Billing changed to include:  “interest”.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Trade and</a:t>
                      </a:r>
                      <a:r>
                        <a:rPr lang="en-ZA" baseline="0" dirty="0" smtClean="0"/>
                        <a:t> Other Receivables from Exchange Transactions: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Trading and Customer Service Debtors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Intercompany/Parent Subsidiary Transactions – Impairment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Deposits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Transfers and Subsidies - Unspecified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Change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Non-current Assets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1544"/>
          <a:ext cx="9143999" cy="65436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214446"/>
                <a:gridCol w="1214413"/>
              </a:tblGrid>
              <a:tr h="1005133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637943">
                <a:tc>
                  <a:txBody>
                    <a:bodyPr/>
                    <a:lstStyle/>
                    <a:p>
                      <a:r>
                        <a:rPr lang="en-ZA" dirty="0" smtClean="0"/>
                        <a:t>Investments:  Listed/Unlisted Bonds and</a:t>
                      </a:r>
                      <a:r>
                        <a:rPr lang="en-ZA" baseline="0" dirty="0" smtClean="0"/>
                        <a:t> Securities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Description</a:t>
                      </a:r>
                      <a:endParaRPr lang="en-ZA" sz="1600" dirty="0"/>
                    </a:p>
                  </a:txBody>
                  <a:tcPr/>
                </a:tc>
              </a:tr>
              <a:tr h="87798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Receivables from Non-exchange: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Monthly Billing changed to include:  “interest”.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Trade and</a:t>
                      </a:r>
                      <a:r>
                        <a:rPr lang="en-ZA" baseline="0" dirty="0" smtClean="0"/>
                        <a:t> Other Receivables from Exchange Transactions: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Trading and Customer Service Debtors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Intercompany/Parent Subsidiary Transactions – Impairment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Deposits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Transfers and Subsidies - Unspecified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Change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142376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Expenditure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" y="1071547"/>
          <a:ext cx="9143999" cy="57864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214446"/>
                <a:gridCol w="1214413"/>
              </a:tblGrid>
              <a:tr h="843579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656117">
                <a:tc>
                  <a:txBody>
                    <a:bodyPr/>
                    <a:lstStyle/>
                    <a:p>
                      <a:r>
                        <a:rPr lang="en-ZA" dirty="0" smtClean="0"/>
                        <a:t>Bulk Purchase:</a:t>
                      </a:r>
                      <a:r>
                        <a:rPr lang="en-ZA" baseline="0" dirty="0" smtClean="0"/>
                        <a:t>  Green Electricity and Renewable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Description</a:t>
                      </a:r>
                      <a:endParaRPr lang="en-ZA" sz="1600" dirty="0"/>
                    </a:p>
                  </a:txBody>
                  <a:tcPr/>
                </a:tc>
              </a:tr>
              <a:tr h="94977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Outside Services: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Accounting and Auditing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Transport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sz="1600" dirty="0" smtClean="0"/>
                        <a:t>Description</a:t>
                      </a:r>
                    </a:p>
                    <a:p>
                      <a:r>
                        <a:rPr lang="en-ZA" sz="1600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  <a:tr h="65905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Consultants and Professional Services:  Accounting and Auditing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 smtClean="0"/>
                        <a:t>Description</a:t>
                      </a:r>
                      <a:endParaRPr lang="en-ZA" dirty="0"/>
                    </a:p>
                  </a:txBody>
                  <a:tcPr/>
                </a:tc>
              </a:tr>
              <a:tr h="121850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Contractors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Maintenance</a:t>
                      </a:r>
                      <a:r>
                        <a:rPr lang="en-ZA" baseline="0" dirty="0" smtClean="0"/>
                        <a:t> and Unspecified Assets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Electrical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Yes</a:t>
                      </a:r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Yes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145943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Depreciation and Amortisation:</a:t>
                      </a:r>
                      <a:r>
                        <a:rPr lang="en-ZA" baseline="0" dirty="0" smtClean="0"/>
                        <a:t>  Infrastructure Electricity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 smtClean="0"/>
                        <a:t>Description</a:t>
                      </a:r>
                    </a:p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/>
            </a:r>
            <a:br>
              <a:rPr lang="en-US" sz="2800" b="1" dirty="0" smtClean="0">
                <a:latin typeface="Arial Bold" pitchFamily="34" charset="0"/>
                <a:ea typeface="Osaka"/>
                <a:cs typeface="Osaka"/>
              </a:rPr>
            </a:br>
            <a:r>
              <a:rPr lang="en-US" sz="2800" b="1" dirty="0" smtClean="0">
                <a:latin typeface="Arial Bold" pitchFamily="34" charset="0"/>
                <a:ea typeface="Osaka"/>
                <a:cs typeface="Osaka"/>
              </a:rPr>
              <a:t>Item Segment – Expenditure  (Continue)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071546"/>
            <a:ext cx="9144000" cy="545307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ZA" b="1" dirty="0" smtClean="0"/>
          </a:p>
          <a:p>
            <a:pPr lvl="1">
              <a:buFont typeface="Wingdings" pitchFamily="2" charset="2"/>
              <a:buChar char="Ø"/>
            </a:pPr>
            <a:endParaRPr lang="en-ZA" sz="2800" b="1" dirty="0" smtClean="0"/>
          </a:p>
          <a:p>
            <a:pPr>
              <a:buFont typeface="Wingdings" pitchFamily="2" charset="2"/>
              <a:buChar char="Ø"/>
            </a:pPr>
            <a:endParaRPr lang="en-ZA" sz="2800" b="1" dirty="0" smtClean="0"/>
          </a:p>
          <a:p>
            <a:pPr marL="412750" indent="-412750"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ZA" sz="2400" dirty="0" smtClean="0"/>
          </a:p>
          <a:p>
            <a:pPr marL="0" indent="0">
              <a:buFontTx/>
              <a:buNone/>
              <a:defRPr/>
            </a:pPr>
            <a:endParaRPr lang="en-GB" sz="2800" dirty="0" smtClean="0">
              <a:ea typeface="Osaka" pitchFamily="1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" y="1071547"/>
          <a:ext cx="9143999" cy="41543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9058"/>
                <a:gridCol w="1428760"/>
                <a:gridCol w="1357322"/>
                <a:gridCol w="1214446"/>
                <a:gridCol w="1214413"/>
              </a:tblGrid>
              <a:tr h="843579"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Change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Posting Level and Breakdown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Principle/ Application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Definition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Account</a:t>
                      </a:r>
                      <a:endParaRPr lang="en-ZA" sz="1600" dirty="0"/>
                    </a:p>
                  </a:txBody>
                  <a:tcPr/>
                </a:tc>
              </a:tr>
              <a:tr h="656117">
                <a:tc>
                  <a:txBody>
                    <a:bodyPr/>
                    <a:lstStyle/>
                    <a:p>
                      <a:r>
                        <a:rPr lang="en-ZA" dirty="0" smtClean="0"/>
                        <a:t>Inventory: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Consumables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Agricultural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Added/Deleted</a:t>
                      </a:r>
                      <a:endParaRPr lang="en-ZA" sz="1600" dirty="0"/>
                    </a:p>
                  </a:txBody>
                  <a:tcPr/>
                </a:tc>
              </a:tr>
              <a:tr h="94977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Operational</a:t>
                      </a:r>
                      <a:r>
                        <a:rPr lang="en-ZA" baseline="0" dirty="0" smtClean="0"/>
                        <a:t> Cost:</a:t>
                      </a:r>
                      <a:endParaRPr lang="en-ZA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dirty="0" smtClean="0"/>
                        <a:t>Cash</a:t>
                      </a:r>
                      <a:r>
                        <a:rPr lang="en-ZA" baseline="0" dirty="0" smtClean="0"/>
                        <a:t> Discount/Insurance Claims/Office Decorations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Indigent Relief/Hire Charges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ZA" baseline="0" dirty="0" smtClean="0"/>
                        <a:t>Statutory Payments other than Income Taxes</a:t>
                      </a:r>
                      <a:endParaRPr lang="en-Z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Changed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Added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 smtClean="0"/>
                        <a:t>Description</a:t>
                      </a:r>
                    </a:p>
                    <a:p>
                      <a:endParaRPr lang="en-ZA" dirty="0" smtClean="0"/>
                    </a:p>
                  </a:txBody>
                  <a:tcPr/>
                </a:tc>
              </a:tr>
              <a:tr h="659051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n-ZA" dirty="0" smtClean="0"/>
                        <a:t>Transfers and Subsidies:  Unspecified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dirty="0" smtClean="0"/>
                        <a:t>Added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Blank Presentatio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Blank Presentatio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77BA75D44BC469ABAE46C07B5E9FF" ma:contentTypeVersion="1" ma:contentTypeDescription="Create a new document." ma:contentTypeScope="" ma:versionID="9b4f51526f4d882b0415eaade27f697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DD597FC-F447-4979-9EA5-C5E7C2F5DA9E}"/>
</file>

<file path=customXml/itemProps2.xml><?xml version="1.0" encoding="utf-8"?>
<ds:datastoreItem xmlns:ds="http://schemas.openxmlformats.org/officeDocument/2006/customXml" ds:itemID="{8D1FDDFE-A0E1-48B4-BCFD-AB2CF034A5D2}"/>
</file>

<file path=customXml/itemProps3.xml><?xml version="1.0" encoding="utf-8"?>
<ds:datastoreItem xmlns:ds="http://schemas.openxmlformats.org/officeDocument/2006/customXml" ds:itemID="{078E1FC2-3313-4FC7-BFEA-FD2224580FBB}"/>
</file>

<file path=docProps/app.xml><?xml version="1.0" encoding="utf-8"?>
<Properties xmlns="http://schemas.openxmlformats.org/officeDocument/2006/extended-properties" xmlns:vt="http://schemas.openxmlformats.org/officeDocument/2006/docPropsVTypes">
  <Template>pptB797.tmp</Template>
  <TotalTime>7890</TotalTime>
  <Words>706</Words>
  <Application>Microsoft Office PowerPoint</Application>
  <PresentationFormat>On-screen Show (4:3)</PresentationFormat>
  <Paragraphs>339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11_Blank Presentation</vt:lpstr>
      <vt:lpstr>12_Blank Presentation</vt:lpstr>
      <vt:lpstr>mSCOA Version 5.4 and changes to the classification framework   </vt:lpstr>
      <vt:lpstr> Costing Segment</vt:lpstr>
      <vt:lpstr> Function Segment</vt:lpstr>
      <vt:lpstr> Funding Segment</vt:lpstr>
      <vt:lpstr> Item Segment – Liabilities</vt:lpstr>
      <vt:lpstr> Item Segment – Current Assets</vt:lpstr>
      <vt:lpstr> Item Segment – Non-current Assets</vt:lpstr>
      <vt:lpstr> Item Segment – Expenditure</vt:lpstr>
      <vt:lpstr> Item Segment – Expenditure  (Continue)</vt:lpstr>
      <vt:lpstr> Item Segment – Project</vt:lpstr>
      <vt:lpstr> Item Segment – Revenue  (Continue)</vt:lpstr>
      <vt:lpstr> General</vt:lpstr>
      <vt:lpstr>MSCOA :  Position Paper Status Report   </vt:lpstr>
      <vt:lpstr> Discussion Paper/Position Paper</vt:lpstr>
      <vt:lpstr>Discussion Paper and Status</vt:lpstr>
      <vt:lpstr>Position Paper and Status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Venter</dc:creator>
  <cp:lastModifiedBy>Carl Stroud</cp:lastModifiedBy>
  <cp:revision>531</cp:revision>
  <cp:lastPrinted>2013-09-23T06:42:02Z</cp:lastPrinted>
  <dcterms:created xsi:type="dcterms:W3CDTF">2011-11-16T07:49:28Z</dcterms:created>
  <dcterms:modified xsi:type="dcterms:W3CDTF">2015-06-22T06:35:39Z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0x010100F6D77BA75D44BC469ABAE46C07B5E9FF</vt:lpwstr>
  </property>
</Properties>
</file>