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customXml/itemProps1.xml" ContentType="application/vnd.openxmlformats-officedocument.customXmlProperties+xml"/>
  <Default Extension="rels" ContentType="application/vnd.openxmlformats-package.relationships+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theme/theme4.xml" ContentType="application/vnd.openxmlformats-officedocument.theme+xml"/>
  <Override PartName="/ppt/notesSlides/notesSlide1.xml" ContentType="application/vnd.openxmlformats-officedocument.presentationml.notesSlide+xml"/>
  <Override PartName="/ppt/notesSlides/notesSlide3.xml" ContentType="application/vnd.openxmlformats-officedocument.presentationml.notesSlide+xml"/>
  <Override PartName="/customXml/itemProps2.xml" ContentType="application/vnd.openxmlformats-officedocument.customXmlProperties+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Default Extension="jpeg" ContentType="image/jpeg"/>
  <Override PartName="/ppt/slides/slide1.xml" ContentType="application/vnd.openxmlformats-officedocument.presentationml.slide+xml"/>
  <Override PartName="/ppt/slideLayouts/slideLayout3.xml" ContentType="application/vnd.openxmlformats-officedocument.presentationml.slideLayout+xml"/>
  <Override PartName="/ppt/slideLayouts/slideLayout16.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handoutMasterIdLst>
    <p:handoutMasterId r:id="rId15"/>
  </p:handoutMasterIdLst>
  <p:sldIdLst>
    <p:sldId id="274" r:id="rId3"/>
    <p:sldId id="440" r:id="rId4"/>
    <p:sldId id="441" r:id="rId5"/>
    <p:sldId id="452" r:id="rId6"/>
    <p:sldId id="453" r:id="rId7"/>
    <p:sldId id="454" r:id="rId8"/>
    <p:sldId id="455" r:id="rId9"/>
    <p:sldId id="456" r:id="rId10"/>
    <p:sldId id="457" r:id="rId11"/>
    <p:sldId id="458" r:id="rId12"/>
    <p:sldId id="462"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99"/>
    <a:srgbClr val="FF5050"/>
    <a:srgbClr val="A2238E"/>
    <a:srgbClr val="00ADEF"/>
    <a:srgbClr val="EC008B"/>
    <a:srgbClr val="007096"/>
    <a:srgbClr val="3333CC"/>
    <a:srgbClr val="00FF99"/>
    <a:srgbClr val="6666FF"/>
    <a:srgbClr val="00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574" autoAdjust="0"/>
    <p:restoredTop sz="94624" autoAdjust="0"/>
  </p:normalViewPr>
  <p:slideViewPr>
    <p:cSldViewPr>
      <p:cViewPr>
        <p:scale>
          <a:sx n="80" d="100"/>
          <a:sy n="80" d="100"/>
        </p:scale>
        <p:origin x="-984" y="162"/>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52" d="100"/>
          <a:sy n="52" d="100"/>
        </p:scale>
        <p:origin x="-2892" y="-10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customXml" Target="../customXml/item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 Id="rId22"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cs typeface="+mn-cs"/>
              </a:defRPr>
            </a:lvl1pPr>
          </a:lstStyle>
          <a:p>
            <a:pPr>
              <a:defRPr/>
            </a:pPr>
            <a:endParaRPr lang="en-ZA"/>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cs typeface="+mn-cs"/>
              </a:defRPr>
            </a:lvl1pPr>
          </a:lstStyle>
          <a:p>
            <a:pPr>
              <a:defRPr/>
            </a:pPr>
            <a:fld id="{C8B2B2F9-2B39-49C3-AE11-F9DC444DF3D1}" type="datetimeFigureOut">
              <a:rPr lang="en-US"/>
              <a:pPr>
                <a:defRPr/>
              </a:pPr>
              <a:t>9/16/2015</a:t>
            </a:fld>
            <a:endParaRPr lang="en-ZA"/>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cs typeface="+mn-cs"/>
              </a:defRPr>
            </a:lvl1pPr>
          </a:lstStyle>
          <a:p>
            <a:pPr>
              <a:defRPr/>
            </a:pPr>
            <a:endParaRPr lang="en-ZA"/>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cs typeface="+mn-cs"/>
              </a:defRPr>
            </a:lvl1pPr>
          </a:lstStyle>
          <a:p>
            <a:pPr>
              <a:defRPr/>
            </a:pPr>
            <a:fld id="{46B1E945-7CC0-428A-944E-65D1EBC3D8A5}" type="slidenum">
              <a:rPr lang="en-ZA"/>
              <a:pPr>
                <a:defRPr/>
              </a:pPr>
              <a:t>‹#›</a:t>
            </a:fld>
            <a:endParaRPr lang="en-ZA"/>
          </a:p>
        </p:txBody>
      </p:sp>
    </p:spTree>
    <p:extLst>
      <p:ext uri="{BB962C8B-B14F-4D97-AF65-F5344CB8AC3E}">
        <p14:creationId xmlns:p14="http://schemas.microsoft.com/office/powerpoint/2010/main" val="3379604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099E65D-9A52-4ECD-ACF8-6D4967CAAB75}" type="datetimeFigureOut">
              <a:rPr lang="en-US"/>
              <a:pPr>
                <a:defRPr/>
              </a:pPr>
              <a:t>9/16/2015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703828CB-1795-40E3-9428-736C760067F8}" type="slidenum">
              <a:rPr lang="en-US"/>
              <a:pPr>
                <a:defRPr/>
              </a:pPr>
              <a:t>‹#›</a:t>
            </a:fld>
            <a:endParaRPr lang="en-US"/>
          </a:p>
        </p:txBody>
      </p:sp>
    </p:spTree>
    <p:extLst>
      <p:ext uri="{BB962C8B-B14F-4D97-AF65-F5344CB8AC3E}">
        <p14:creationId xmlns:p14="http://schemas.microsoft.com/office/powerpoint/2010/main" val="116794396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3B84609-1252-4BD2-A725-F8FBFFF83F85}" type="slidenum">
              <a:rPr lang="en-US" smtClean="0"/>
              <a:pPr fontAlgn="base">
                <a:spcBef>
                  <a:spcPct val="0"/>
                </a:spcBef>
                <a:spcAft>
                  <a:spcPct val="0"/>
                </a:spcAft>
                <a:defRPr/>
              </a:pPr>
              <a:t>1</a:t>
            </a:fld>
            <a:endParaRPr lang="en-US" smtClean="0"/>
          </a:p>
        </p:txBody>
      </p:sp>
      <p:sp>
        <p:nvSpPr>
          <p:cNvPr id="512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10</a:t>
            </a:fld>
            <a:endParaRPr lang="en-GB">
              <a:solidFill>
                <a:prstClr val="black"/>
              </a:solidFil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11</a:t>
            </a:fld>
            <a:endParaRPr lang="en-GB">
              <a:solidFill>
                <a:prstClr val="black"/>
              </a:solidFil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2</a:t>
            </a:fld>
            <a:endParaRPr lang="en-GB">
              <a:solidFill>
                <a:prstClr val="black"/>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3</a:t>
            </a:fld>
            <a:endParaRPr lang="en-GB">
              <a:solidFill>
                <a:prstClr val="black"/>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4</a:t>
            </a:fld>
            <a:endParaRPr lang="en-GB">
              <a:solidFill>
                <a:prstClr val="black"/>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5</a:t>
            </a:fld>
            <a:endParaRPr lang="en-GB">
              <a:solidFill>
                <a:prstClr val="black"/>
              </a:solidFil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6</a:t>
            </a:fld>
            <a:endParaRPr lang="en-GB">
              <a:solidFill>
                <a:prstClr val="black"/>
              </a:solidFil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7</a:t>
            </a:fld>
            <a:endParaRPr lang="en-GB">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8</a:t>
            </a:fld>
            <a:endParaRPr lang="en-GB">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ZA" smtClean="0"/>
          </a:p>
        </p:txBody>
      </p:sp>
      <p:sp>
        <p:nvSpPr>
          <p:cNvPr id="26628" name="Footer Placeholder 3"/>
          <p:cNvSpPr>
            <a:spLocks noGrp="1"/>
          </p:cNvSpPr>
          <p:nvPr>
            <p:ph type="ftr" sz="quarter" idx="4"/>
          </p:nvPr>
        </p:nvSpPr>
        <p:spPr/>
        <p:txBody>
          <a:bodyPr/>
          <a:lstStyle/>
          <a:p>
            <a:pPr defTabSz="899574">
              <a:defRPr/>
            </a:pPr>
            <a:r>
              <a:rPr lang="en-GB">
                <a:solidFill>
                  <a:prstClr val="black"/>
                </a:solidFill>
              </a:rPr>
              <a:t>National Treasury</a:t>
            </a:r>
          </a:p>
        </p:txBody>
      </p:sp>
      <p:sp>
        <p:nvSpPr>
          <p:cNvPr id="26629" name="Slide Number Placeholder 4"/>
          <p:cNvSpPr>
            <a:spLocks noGrp="1"/>
          </p:cNvSpPr>
          <p:nvPr>
            <p:ph type="sldNum" sz="quarter" idx="5"/>
          </p:nvPr>
        </p:nvSpPr>
        <p:spPr/>
        <p:txBody>
          <a:bodyPr/>
          <a:lstStyle/>
          <a:p>
            <a:pPr defTabSz="899574">
              <a:defRPr/>
            </a:pPr>
            <a:fld id="{5286169E-F38C-4DBD-8D72-2A9B33E5EB77}" type="slidenum">
              <a:rPr lang="en-GB">
                <a:solidFill>
                  <a:prstClr val="black"/>
                </a:solidFill>
              </a:rPr>
              <a:pPr defTabSz="899574">
                <a:defRPr/>
              </a:pPr>
              <a:t>9</a:t>
            </a:fld>
            <a:endParaRPr lang="en-GB">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6"/>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1C86862-3E24-4A02-B7D0-9753FF824332}" type="datetimeFigureOut">
              <a:rPr lang="en-US"/>
              <a:pPr>
                <a:defRPr/>
              </a:pPr>
              <a:t>9/16/2015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6A682063-CD4F-4D7C-B069-AE8A3C386250}" type="slidenum">
              <a:rPr lang="en-US"/>
              <a:pPr>
                <a:defRPr/>
              </a:pPr>
              <a:t>‹#›</a:t>
            </a:fld>
            <a:endParaRPr lang="en-US"/>
          </a:p>
        </p:txBody>
      </p:sp>
    </p:spTree>
    <p:extLst>
      <p:ext uri="{BB962C8B-B14F-4D97-AF65-F5344CB8AC3E}">
        <p14:creationId xmlns:p14="http://schemas.microsoft.com/office/powerpoint/2010/main" val="38819366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75526FE9-EDDA-46F0-9696-8618A2DE77D7}" type="datetimeFigureOut">
              <a:rPr lang="en-US"/>
              <a:pPr>
                <a:defRPr/>
              </a:pPr>
              <a:t>9/16/2015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476E48E-4407-49C6-820A-65E614F7C8E1}" type="slidenum">
              <a:rPr lang="en-US"/>
              <a:pPr>
                <a:defRPr/>
              </a:pPr>
              <a:t>‹#›</a:t>
            </a:fld>
            <a:endParaRPr lang="en-US"/>
          </a:p>
        </p:txBody>
      </p:sp>
    </p:spTree>
    <p:extLst>
      <p:ext uri="{BB962C8B-B14F-4D97-AF65-F5344CB8AC3E}">
        <p14:creationId xmlns:p14="http://schemas.microsoft.com/office/powerpoint/2010/main" val="412773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06967EA-C19F-478B-9FED-1B53DE181031}" type="datetimeFigureOut">
              <a:rPr lang="en-US"/>
              <a:pPr>
                <a:defRPr/>
              </a:pPr>
              <a:t>9/16/2015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EB936335-DABF-4758-9059-1167C331695F}" type="slidenum">
              <a:rPr lang="en-US"/>
              <a:pPr>
                <a:defRPr/>
              </a:pPr>
              <a:t>‹#›</a:t>
            </a:fld>
            <a:endParaRPr lang="en-US"/>
          </a:p>
        </p:txBody>
      </p:sp>
    </p:spTree>
    <p:extLst>
      <p:ext uri="{BB962C8B-B14F-4D97-AF65-F5344CB8AC3E}">
        <p14:creationId xmlns:p14="http://schemas.microsoft.com/office/powerpoint/2010/main" val="36868394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6147"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fontAlgn="auto">
              <a:spcBef>
                <a:spcPts val="0"/>
              </a:spcBef>
              <a:spcAft>
                <a:spcPts val="0"/>
              </a:spcAft>
              <a:defRPr/>
            </a:lvl1pPr>
          </a:lstStyle>
          <a:p>
            <a:pPr>
              <a:defRPr/>
            </a:pPr>
            <a:endParaRPr lang="en-US"/>
          </a:p>
        </p:txBody>
      </p:sp>
      <p:sp>
        <p:nvSpPr>
          <p:cNvPr id="5" name="Rectangle 5"/>
          <p:cNvSpPr>
            <a:spLocks noGrp="1" noChangeArrowheads="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Rectangle 6"/>
          <p:cNvSpPr>
            <a:spLocks noGrp="1" noChangeArrowheads="1"/>
          </p:cNvSpPr>
          <p:nvPr>
            <p:ph type="sldNum" sz="quarter" idx="12"/>
          </p:nvPr>
        </p:nvSpPr>
        <p:spPr>
          <a:xfrm>
            <a:off x="6553200" y="6248400"/>
            <a:ext cx="1905000" cy="457200"/>
          </a:xfrm>
        </p:spPr>
        <p:txBody>
          <a:bodyPr/>
          <a:lstStyle>
            <a:lvl1pPr fontAlgn="auto">
              <a:spcBef>
                <a:spcPts val="0"/>
              </a:spcBef>
              <a:spcAft>
                <a:spcPts val="0"/>
              </a:spcAft>
              <a:defRPr sz="1400" b="0">
                <a:solidFill>
                  <a:srgbClr val="000000"/>
                </a:solidFill>
                <a:latin typeface="+mn-lt"/>
              </a:defRPr>
            </a:lvl1pPr>
          </a:lstStyle>
          <a:p>
            <a:pPr>
              <a:defRPr/>
            </a:pPr>
            <a:fld id="{355006C7-D23A-4899-9BB2-C2B6B23E10F5}" type="slidenum">
              <a:rPr lang="en-US"/>
              <a:pPr>
                <a:defRPr/>
              </a:pPr>
              <a:t>‹#›</a:t>
            </a:fld>
            <a:endParaRPr lang="en-US"/>
          </a:p>
        </p:txBody>
      </p:sp>
    </p:spTree>
    <p:extLst>
      <p:ext uri="{BB962C8B-B14F-4D97-AF65-F5344CB8AC3E}">
        <p14:creationId xmlns:p14="http://schemas.microsoft.com/office/powerpoint/2010/main" val="106513900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1457D364-0D4B-4A39-B399-BF6BCF0A3E9E}"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5692695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8954554A-CFBE-4CB6-ACDA-316038C4167D}"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32249870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52401"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10101" y="1295400"/>
            <a:ext cx="4305300" cy="4572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fontAlgn="auto">
              <a:spcBef>
                <a:spcPts val="0"/>
              </a:spcBef>
              <a:spcAft>
                <a:spcPts val="0"/>
              </a:spcAft>
              <a:defRPr/>
            </a:lvl1pPr>
          </a:lstStyle>
          <a:p>
            <a:pPr>
              <a:defRPr/>
            </a:pPr>
            <a:fld id="{ECB099E3-E8B9-45E8-9B35-39E9421747E9}"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7457790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8" name="Footer Placeholder 7"/>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9" name="Slide Number Placeholder 8"/>
          <p:cNvSpPr>
            <a:spLocks noGrp="1"/>
          </p:cNvSpPr>
          <p:nvPr>
            <p:ph type="sldNum" sz="quarter" idx="12"/>
          </p:nvPr>
        </p:nvSpPr>
        <p:spPr/>
        <p:txBody>
          <a:bodyPr/>
          <a:lstStyle>
            <a:lvl1pPr fontAlgn="auto">
              <a:spcBef>
                <a:spcPts val="0"/>
              </a:spcBef>
              <a:spcAft>
                <a:spcPts val="0"/>
              </a:spcAft>
              <a:defRPr/>
            </a:lvl1pPr>
          </a:lstStyle>
          <a:p>
            <a:pPr>
              <a:defRPr/>
            </a:pPr>
            <a:fld id="{8A70CDC4-F369-4658-9F80-09B8FA116F31}"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1382134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4" name="Footer Placeholder 3"/>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5" name="Slide Number Placeholder 4"/>
          <p:cNvSpPr>
            <a:spLocks noGrp="1"/>
          </p:cNvSpPr>
          <p:nvPr>
            <p:ph type="sldNum" sz="quarter" idx="12"/>
          </p:nvPr>
        </p:nvSpPr>
        <p:spPr/>
        <p:txBody>
          <a:bodyPr/>
          <a:lstStyle>
            <a:lvl1pPr fontAlgn="auto">
              <a:spcBef>
                <a:spcPts val="0"/>
              </a:spcBef>
              <a:spcAft>
                <a:spcPts val="0"/>
              </a:spcAft>
              <a:defRPr/>
            </a:lvl1pPr>
          </a:lstStyle>
          <a:p>
            <a:pPr>
              <a:defRPr/>
            </a:pPr>
            <a:fld id="{91321D72-09C2-4136-8C0C-65442D342BF2}"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5501475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3" name="Footer Placeholder 2"/>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4" name="Slide Number Placeholder 3"/>
          <p:cNvSpPr>
            <a:spLocks noGrp="1"/>
          </p:cNvSpPr>
          <p:nvPr>
            <p:ph type="sldNum" sz="quarter" idx="12"/>
          </p:nvPr>
        </p:nvSpPr>
        <p:spPr/>
        <p:txBody>
          <a:bodyPr/>
          <a:lstStyle>
            <a:lvl1pPr fontAlgn="auto">
              <a:spcBef>
                <a:spcPts val="0"/>
              </a:spcBef>
              <a:spcAft>
                <a:spcPts val="0"/>
              </a:spcAft>
              <a:defRPr/>
            </a:lvl1pPr>
          </a:lstStyle>
          <a:p>
            <a:pPr>
              <a:defRPr/>
            </a:pPr>
            <a:fld id="{0493F1DA-6E9C-4917-8822-CC53EC274FB1}"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16706990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fontAlgn="auto">
              <a:spcBef>
                <a:spcPts val="0"/>
              </a:spcBef>
              <a:spcAft>
                <a:spcPts val="0"/>
              </a:spcAft>
              <a:defRPr/>
            </a:lvl1pPr>
          </a:lstStyle>
          <a:p>
            <a:pPr>
              <a:defRPr/>
            </a:pPr>
            <a:fld id="{ADC098EA-C6A8-4991-8110-0CC37DC86BCA}"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1921932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2A89E4E3-84E9-4116-A311-3458C3BB6BC0}" type="datetimeFigureOut">
              <a:rPr lang="en-US"/>
              <a:pPr>
                <a:defRPr/>
              </a:pPr>
              <a:t>9/16/2015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59DA7F73-CE6F-4A6C-B345-9BBDB9570FE4}" type="slidenum">
              <a:rPr lang="en-US"/>
              <a:pPr>
                <a:defRPr/>
              </a:pPr>
              <a:t>‹#›</a:t>
            </a:fld>
            <a:endParaRPr lang="en-US"/>
          </a:p>
        </p:txBody>
      </p:sp>
    </p:spTree>
    <p:extLst>
      <p:ext uri="{BB962C8B-B14F-4D97-AF65-F5344CB8AC3E}">
        <p14:creationId xmlns:p14="http://schemas.microsoft.com/office/powerpoint/2010/main" val="13778600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6" name="Footer Placeholder 5"/>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7" name="Slide Number Placeholder 6"/>
          <p:cNvSpPr>
            <a:spLocks noGrp="1"/>
          </p:cNvSpPr>
          <p:nvPr>
            <p:ph type="sldNum" sz="quarter" idx="12"/>
          </p:nvPr>
        </p:nvSpPr>
        <p:spPr/>
        <p:txBody>
          <a:bodyPr/>
          <a:lstStyle>
            <a:lvl1pPr fontAlgn="auto">
              <a:spcBef>
                <a:spcPts val="0"/>
              </a:spcBef>
              <a:spcAft>
                <a:spcPts val="0"/>
              </a:spcAft>
              <a:defRPr/>
            </a:lvl1pPr>
          </a:lstStyle>
          <a:p>
            <a:pPr>
              <a:defRPr/>
            </a:pPr>
            <a:fld id="{884BD75E-397D-487A-A732-1AC88FE2CBFD}"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3143635506"/>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59D1DAEC-DA6F-4804-88F0-C1095FA9D5C2}"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7005701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76200"/>
            <a:ext cx="2190751"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52400" y="76200"/>
            <a:ext cx="6419851"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fontAlgn="auto">
              <a:spcBef>
                <a:spcPts val="0"/>
              </a:spcBef>
              <a:spcAft>
                <a:spcPts val="0"/>
              </a:spcAft>
              <a:defRPr/>
            </a:lvl1pPr>
          </a:lstStyle>
          <a:p>
            <a:pPr>
              <a:defRPr/>
            </a:pPr>
            <a:endParaRPr lang="en-US"/>
          </a:p>
        </p:txBody>
      </p:sp>
      <p:sp>
        <p:nvSpPr>
          <p:cNvPr id="5" name="Footer Placeholder 4"/>
          <p:cNvSpPr>
            <a:spLocks noGrp="1"/>
          </p:cNvSpPr>
          <p:nvPr>
            <p:ph type="ftr" sz="quarter" idx="11"/>
          </p:nvPr>
        </p:nvSpPr>
        <p:spPr/>
        <p:txBody>
          <a:bodyPr/>
          <a:lstStyle>
            <a:lvl1pPr fontAlgn="auto">
              <a:spcBef>
                <a:spcPts val="0"/>
              </a:spcBef>
              <a:spcAft>
                <a:spcPts val="0"/>
              </a:spcAft>
              <a:defRPr/>
            </a:lvl1pPr>
          </a:lstStyle>
          <a:p>
            <a:pPr>
              <a:defRPr/>
            </a:pPr>
            <a:endParaRPr lang="en-US"/>
          </a:p>
        </p:txBody>
      </p:sp>
      <p:sp>
        <p:nvSpPr>
          <p:cNvPr id="6" name="Slide Number Placeholder 5"/>
          <p:cNvSpPr>
            <a:spLocks noGrp="1"/>
          </p:cNvSpPr>
          <p:nvPr>
            <p:ph type="sldNum" sz="quarter" idx="12"/>
          </p:nvPr>
        </p:nvSpPr>
        <p:spPr/>
        <p:txBody>
          <a:bodyPr/>
          <a:lstStyle>
            <a:lvl1pPr fontAlgn="auto">
              <a:spcBef>
                <a:spcPts val="0"/>
              </a:spcBef>
              <a:spcAft>
                <a:spcPts val="0"/>
              </a:spcAft>
              <a:defRPr/>
            </a:lvl1pPr>
          </a:lstStyle>
          <a:p>
            <a:pPr>
              <a:defRPr/>
            </a:pPr>
            <a:fld id="{55B232C6-2F08-4E81-87E3-7F0921DDD102}" type="slidenum">
              <a:rPr lang="en-US"/>
              <a:pPr>
                <a:defRPr/>
              </a:pPr>
              <a:t>‹#›</a:t>
            </a:fld>
            <a:endParaRPr lang="en-US" sz="1400" b="0">
              <a:solidFill>
                <a:srgbClr val="000000"/>
              </a:solidFill>
              <a:latin typeface="Arial"/>
            </a:endParaRPr>
          </a:p>
        </p:txBody>
      </p:sp>
    </p:spTree>
    <p:extLst>
      <p:ext uri="{BB962C8B-B14F-4D97-AF65-F5344CB8AC3E}">
        <p14:creationId xmlns:p14="http://schemas.microsoft.com/office/powerpoint/2010/main" val="39697255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FE0307FE-038C-43F1-8C0A-015A2FDF202A}" type="datetimeFigureOut">
              <a:rPr lang="en-US"/>
              <a:pPr>
                <a:defRPr/>
              </a:pPr>
              <a:t>9/16/2015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67A1A63-9FC5-4F92-AE16-9ED6A630D823}" type="slidenum">
              <a:rPr lang="en-US"/>
              <a:pPr>
                <a:defRPr/>
              </a:pPr>
              <a:t>‹#›</a:t>
            </a:fld>
            <a:endParaRPr lang="en-US"/>
          </a:p>
        </p:txBody>
      </p:sp>
    </p:spTree>
    <p:extLst>
      <p:ext uri="{BB962C8B-B14F-4D97-AF65-F5344CB8AC3E}">
        <p14:creationId xmlns:p14="http://schemas.microsoft.com/office/powerpoint/2010/main" val="20557824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49F18A5B-0427-49B6-851C-B42B3301E06F}" type="datetimeFigureOut">
              <a:rPr lang="en-US"/>
              <a:pPr>
                <a:defRPr/>
              </a:pPr>
              <a:t>9/16/2015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A99C54F-B5AF-4C9B-BE59-DD6458C3AD86}" type="slidenum">
              <a:rPr lang="en-US"/>
              <a:pPr>
                <a:defRPr/>
              </a:pPr>
              <a:t>‹#›</a:t>
            </a:fld>
            <a:endParaRPr lang="en-US"/>
          </a:p>
        </p:txBody>
      </p:sp>
    </p:spTree>
    <p:extLst>
      <p:ext uri="{BB962C8B-B14F-4D97-AF65-F5344CB8AC3E}">
        <p14:creationId xmlns:p14="http://schemas.microsoft.com/office/powerpoint/2010/main" val="1879909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CC96B9E8-EF04-4797-8F31-E77BD8A865FC}" type="datetimeFigureOut">
              <a:rPr lang="en-US"/>
              <a:pPr>
                <a:defRPr/>
              </a:pPr>
              <a:t>9/16/2015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C6816A66-7217-49D1-9A6C-DACA9618F380}" type="slidenum">
              <a:rPr lang="en-US"/>
              <a:pPr>
                <a:defRPr/>
              </a:pPr>
              <a:t>‹#›</a:t>
            </a:fld>
            <a:endParaRPr lang="en-US"/>
          </a:p>
        </p:txBody>
      </p:sp>
    </p:spTree>
    <p:extLst>
      <p:ext uri="{BB962C8B-B14F-4D97-AF65-F5344CB8AC3E}">
        <p14:creationId xmlns:p14="http://schemas.microsoft.com/office/powerpoint/2010/main" val="266156801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F10EAA9A-D0D0-4B44-9FC9-52CF729F3517}" type="datetimeFigureOut">
              <a:rPr lang="en-US"/>
              <a:pPr>
                <a:defRPr/>
              </a:pPr>
              <a:t>9/16/2015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FAC9C9D7-C5D6-4168-8D40-DC629CDB757D}" type="slidenum">
              <a:rPr lang="en-US"/>
              <a:pPr>
                <a:defRPr/>
              </a:pPr>
              <a:t>‹#›</a:t>
            </a:fld>
            <a:endParaRPr lang="en-US"/>
          </a:p>
        </p:txBody>
      </p:sp>
    </p:spTree>
    <p:extLst>
      <p:ext uri="{BB962C8B-B14F-4D97-AF65-F5344CB8AC3E}">
        <p14:creationId xmlns:p14="http://schemas.microsoft.com/office/powerpoint/2010/main" val="1985785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7A0FB21D-5F86-4817-AB8C-30237A5C1C86}" type="datetimeFigureOut">
              <a:rPr lang="en-US"/>
              <a:pPr>
                <a:defRPr/>
              </a:pPr>
              <a:t>9/16/2015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606DDC-BD5D-4394-A75F-C994ED6A7164}" type="slidenum">
              <a:rPr lang="en-US"/>
              <a:pPr>
                <a:defRPr/>
              </a:pPr>
              <a:t>‹#›</a:t>
            </a:fld>
            <a:endParaRPr lang="en-US"/>
          </a:p>
        </p:txBody>
      </p:sp>
    </p:spTree>
    <p:extLst>
      <p:ext uri="{BB962C8B-B14F-4D97-AF65-F5344CB8AC3E}">
        <p14:creationId xmlns:p14="http://schemas.microsoft.com/office/powerpoint/2010/main" val="907268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1"/>
            <a:ext cx="511175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65C52D1-34FF-47E1-B9A2-65F0179630C6}" type="datetimeFigureOut">
              <a:rPr lang="en-US"/>
              <a:pPr>
                <a:defRPr/>
              </a:pPr>
              <a:t>9/16/2015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494FDE0B-8480-497E-844F-04A5AF477CAB}" type="slidenum">
              <a:rPr lang="en-US"/>
              <a:pPr>
                <a:defRPr/>
              </a:pPr>
              <a:t>‹#›</a:t>
            </a:fld>
            <a:endParaRPr lang="en-US"/>
          </a:p>
        </p:txBody>
      </p:sp>
    </p:spTree>
    <p:extLst>
      <p:ext uri="{BB962C8B-B14F-4D97-AF65-F5344CB8AC3E}">
        <p14:creationId xmlns:p14="http://schemas.microsoft.com/office/powerpoint/2010/main" val="5742820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1"/>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9"/>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B677FA09-DE12-4F52-90BB-1908C0AC4083}" type="datetimeFigureOut">
              <a:rPr lang="en-US"/>
              <a:pPr>
                <a:defRPr/>
              </a:pPr>
              <a:t>9/16/2015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5FCA120C-3CAA-4CF0-8666-E41236099862}" type="slidenum">
              <a:rPr lang="en-US"/>
              <a:pPr>
                <a:defRPr/>
              </a:pPr>
              <a:t>‹#›</a:t>
            </a:fld>
            <a:endParaRPr lang="en-US"/>
          </a:p>
        </p:txBody>
      </p:sp>
    </p:spTree>
    <p:extLst>
      <p:ext uri="{BB962C8B-B14F-4D97-AF65-F5344CB8AC3E}">
        <p14:creationId xmlns:p14="http://schemas.microsoft.com/office/powerpoint/2010/main" val="2583367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image" Target="../media/image2.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EE24BED1-B72E-45B4-B745-E1E89E06B3E9}" type="datetimeFigureOut">
              <a:rPr lang="en-US"/>
              <a:pPr>
                <a:defRPr/>
              </a:pPr>
              <a:t>9/16/2015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A03C71DA-F872-4962-B88F-A4FC380E40CE}"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4013" r:id="rId1"/>
    <p:sldLayoutId id="2147484014" r:id="rId2"/>
    <p:sldLayoutId id="2147484015" r:id="rId3"/>
    <p:sldLayoutId id="2147484016" r:id="rId4"/>
    <p:sldLayoutId id="2147484017" r:id="rId5"/>
    <p:sldLayoutId id="2147484018" r:id="rId6"/>
    <p:sldLayoutId id="2147484019" r:id="rId7"/>
    <p:sldLayoutId id="2147484020" r:id="rId8"/>
    <p:sldLayoutId id="2147484021" r:id="rId9"/>
    <p:sldLayoutId id="2147484022" r:id="rId10"/>
    <p:sldLayoutId id="2147484023"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050" name="Picture 8" descr="Powerpoint Presentation Banner"/>
          <p:cNvPicPr>
            <a:picLocks noChangeAspect="1" noChangeArrowheads="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0" y="5961063"/>
            <a:ext cx="9144000" cy="896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1" name="Picture 9" descr="Powerpoint Presentation T Banner"/>
          <p:cNvPicPr>
            <a:picLocks noChangeAspect="1" noChangeArrowheads="1"/>
          </p:cNvPicPr>
          <p:nvPr userDrawn="1"/>
        </p:nvPicPr>
        <p:blipFill>
          <a:blip r:embed="rId14">
            <a:extLst>
              <a:ext uri="{28A0092B-C50C-407E-A947-70E740481C1C}">
                <a14:useLocalDpi xmlns:a14="http://schemas.microsoft.com/office/drawing/2010/main" val="0"/>
              </a:ext>
            </a:extLst>
          </a:blip>
          <a:srcRect/>
          <a:stretch>
            <a:fillRect/>
          </a:stretch>
        </p:blipFill>
        <p:spPr bwMode="auto">
          <a:xfrm>
            <a:off x="-15875" y="0"/>
            <a:ext cx="9177338"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2" name="Rectangle 2"/>
          <p:cNvSpPr>
            <a:spLocks noGrp="1" noChangeArrowheads="1"/>
          </p:cNvSpPr>
          <p:nvPr>
            <p:ph type="title"/>
          </p:nvPr>
        </p:nvSpPr>
        <p:spPr bwMode="auto">
          <a:xfrm>
            <a:off x="152400" y="76200"/>
            <a:ext cx="7772400"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3" name="Rectangle 3"/>
          <p:cNvSpPr>
            <a:spLocks noGrp="1" noChangeArrowheads="1"/>
          </p:cNvSpPr>
          <p:nvPr>
            <p:ph type="body" idx="1"/>
          </p:nvPr>
        </p:nvSpPr>
        <p:spPr bwMode="auto">
          <a:xfrm>
            <a:off x="152400" y="1295400"/>
            <a:ext cx="8763000" cy="457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4" name="Rectangle 4"/>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0" hangingPunct="0">
              <a:defRPr sz="1400">
                <a:solidFill>
                  <a:srgbClr val="000000"/>
                </a:solidFill>
                <a:latin typeface="Arial" charset="0"/>
                <a:ea typeface="+mn-ea"/>
                <a:cs typeface="+mn-cs"/>
              </a:defRPr>
            </a:lvl1pPr>
          </a:lstStyle>
          <a:p>
            <a:pPr>
              <a:defRPr/>
            </a:pPr>
            <a:endParaRPr lang="en-US"/>
          </a:p>
        </p:txBody>
      </p:sp>
      <p:sp>
        <p:nvSpPr>
          <p:cNvPr id="5125" name="Rectangle 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0" hangingPunct="0">
              <a:defRPr sz="1400">
                <a:solidFill>
                  <a:srgbClr val="000000"/>
                </a:solidFill>
                <a:latin typeface="Arial" charset="0"/>
                <a:ea typeface="+mn-ea"/>
                <a:cs typeface="+mn-cs"/>
              </a:defRPr>
            </a:lvl1pPr>
          </a:lstStyle>
          <a:p>
            <a:pPr>
              <a:defRPr/>
            </a:pPr>
            <a:endParaRPr lang="en-US"/>
          </a:p>
        </p:txBody>
      </p:sp>
      <p:sp>
        <p:nvSpPr>
          <p:cNvPr id="5126" name="Rectangle 6"/>
          <p:cNvSpPr>
            <a:spLocks noGrp="1" noChangeArrowheads="1"/>
          </p:cNvSpPr>
          <p:nvPr>
            <p:ph type="sldNum" sz="quarter" idx="4"/>
          </p:nvPr>
        </p:nvSpPr>
        <p:spPr bwMode="auto">
          <a:xfrm>
            <a:off x="6934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0" hangingPunct="0">
              <a:defRPr sz="1000" b="1">
                <a:solidFill>
                  <a:srgbClr val="808080"/>
                </a:solidFill>
                <a:latin typeface="Arial Bold Italic" pitchFamily="1" charset="0"/>
                <a:ea typeface="+mn-ea"/>
                <a:cs typeface="+mn-cs"/>
              </a:defRPr>
            </a:lvl1pPr>
          </a:lstStyle>
          <a:p>
            <a:pPr>
              <a:defRPr/>
            </a:pPr>
            <a:fld id="{40659CBA-6EBD-4453-BCC5-FE4F543A9BC6}" type="slidenum">
              <a:rPr lang="en-US"/>
              <a:pPr>
                <a:defRPr/>
              </a:pPr>
              <a:t>‹#›</a:t>
            </a:fld>
            <a:endParaRPr lang="en-US" sz="1400"/>
          </a:p>
        </p:txBody>
      </p:sp>
    </p:spTree>
  </p:cSld>
  <p:clrMap bg1="lt1" tx1="dk1" bg2="lt2" tx2="dk2" accent1="accent1" accent2="accent2" accent3="accent3" accent4="accent4" accent5="accent5" accent6="accent6" hlink="hlink" folHlink="folHlink"/>
  <p:sldLayoutIdLst>
    <p:sldLayoutId id="2147484024" r:id="rId1"/>
    <p:sldLayoutId id="2147484025" r:id="rId2"/>
    <p:sldLayoutId id="2147484026" r:id="rId3"/>
    <p:sldLayoutId id="2147484027" r:id="rId4"/>
    <p:sldLayoutId id="2147484028" r:id="rId5"/>
    <p:sldLayoutId id="2147484029" r:id="rId6"/>
    <p:sldLayoutId id="2147484030" r:id="rId7"/>
    <p:sldLayoutId id="2147484031" r:id="rId8"/>
    <p:sldLayoutId id="2147484032" r:id="rId9"/>
    <p:sldLayoutId id="2147484033" r:id="rId10"/>
    <p:sldLayoutId id="2147484034" r:id="rId11"/>
  </p:sldLayoutIdLst>
  <p:hf hdr="0" ftr="0" dt="0"/>
  <p:txStyles>
    <p:titleStyle>
      <a:lvl1pPr algn="l" rtl="0" eaLnBrk="0" fontAlgn="base" hangingPunct="0">
        <a:spcBef>
          <a:spcPct val="0"/>
        </a:spcBef>
        <a:spcAft>
          <a:spcPct val="0"/>
        </a:spcAft>
        <a:defRPr sz="3000">
          <a:solidFill>
            <a:schemeClr val="bg1"/>
          </a:solidFill>
          <a:latin typeface="+mj-lt"/>
          <a:ea typeface="+mj-ea"/>
          <a:cs typeface="Osaka"/>
        </a:defRPr>
      </a:lvl1pPr>
      <a:lvl2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2pPr>
      <a:lvl3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3pPr>
      <a:lvl4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4pPr>
      <a:lvl5pPr algn="l" rtl="0" eaLnBrk="0" fontAlgn="base" hangingPunct="0">
        <a:spcBef>
          <a:spcPct val="0"/>
        </a:spcBef>
        <a:spcAft>
          <a:spcPct val="0"/>
        </a:spcAft>
        <a:defRPr sz="3000">
          <a:solidFill>
            <a:schemeClr val="bg1"/>
          </a:solidFill>
          <a:latin typeface="Arial Bold" pitchFamily="1" charset="0"/>
          <a:ea typeface="Osaka" pitchFamily="1" charset="-128"/>
          <a:cs typeface="Osaka"/>
        </a:defRPr>
      </a:lvl5pPr>
      <a:lvl6pPr marL="457200" algn="l" rtl="0" fontAlgn="base">
        <a:spcBef>
          <a:spcPct val="0"/>
        </a:spcBef>
        <a:spcAft>
          <a:spcPct val="0"/>
        </a:spcAft>
        <a:defRPr sz="3000">
          <a:solidFill>
            <a:schemeClr val="bg1"/>
          </a:solidFill>
          <a:latin typeface="Arial Bold" pitchFamily="1" charset="0"/>
          <a:ea typeface="Osaka" pitchFamily="1" charset="-128"/>
        </a:defRPr>
      </a:lvl6pPr>
      <a:lvl7pPr marL="914400" algn="l" rtl="0" fontAlgn="base">
        <a:spcBef>
          <a:spcPct val="0"/>
        </a:spcBef>
        <a:spcAft>
          <a:spcPct val="0"/>
        </a:spcAft>
        <a:defRPr sz="3000">
          <a:solidFill>
            <a:schemeClr val="bg1"/>
          </a:solidFill>
          <a:latin typeface="Arial Bold" pitchFamily="1" charset="0"/>
          <a:ea typeface="Osaka" pitchFamily="1" charset="-128"/>
        </a:defRPr>
      </a:lvl7pPr>
      <a:lvl8pPr marL="1371600" algn="l" rtl="0" fontAlgn="base">
        <a:spcBef>
          <a:spcPct val="0"/>
        </a:spcBef>
        <a:spcAft>
          <a:spcPct val="0"/>
        </a:spcAft>
        <a:defRPr sz="3000">
          <a:solidFill>
            <a:schemeClr val="bg1"/>
          </a:solidFill>
          <a:latin typeface="Arial Bold" pitchFamily="1" charset="0"/>
          <a:ea typeface="Osaka" pitchFamily="1" charset="-128"/>
        </a:defRPr>
      </a:lvl8pPr>
      <a:lvl9pPr marL="1828800" algn="l" rtl="0" fontAlgn="base">
        <a:spcBef>
          <a:spcPct val="0"/>
        </a:spcBef>
        <a:spcAft>
          <a:spcPct val="0"/>
        </a:spcAft>
        <a:defRPr sz="3000">
          <a:solidFill>
            <a:schemeClr val="bg1"/>
          </a:solidFill>
          <a:latin typeface="Arial Bold" pitchFamily="1" charset="0"/>
          <a:ea typeface="Osaka" pitchFamily="1" charset="-128"/>
        </a:defRPr>
      </a:lvl9pPr>
    </p:titleStyle>
    <p:bodyStyle>
      <a:lvl1pPr marL="342900" indent="-342900" algn="l" rtl="0" eaLnBrk="0" fontAlgn="base" hangingPunct="0">
        <a:spcBef>
          <a:spcPct val="20000"/>
        </a:spcBef>
        <a:spcAft>
          <a:spcPct val="0"/>
        </a:spcAft>
        <a:buChar char="•"/>
        <a:defRPr sz="2000">
          <a:solidFill>
            <a:schemeClr val="tx1"/>
          </a:solidFill>
          <a:latin typeface="+mn-lt"/>
          <a:ea typeface="+mn-ea"/>
          <a:cs typeface="Osaka"/>
        </a:defRPr>
      </a:lvl1pPr>
      <a:lvl2pPr marL="742950" indent="-285750" algn="l" rtl="0" eaLnBrk="0" fontAlgn="base" hangingPunct="0">
        <a:spcBef>
          <a:spcPct val="20000"/>
        </a:spcBef>
        <a:spcAft>
          <a:spcPct val="0"/>
        </a:spcAft>
        <a:buChar char="–"/>
        <a:defRPr sz="2000">
          <a:solidFill>
            <a:schemeClr val="tx1"/>
          </a:solidFill>
          <a:latin typeface="+mn-lt"/>
          <a:ea typeface="+mn-ea"/>
          <a:cs typeface="Osaka"/>
        </a:defRPr>
      </a:lvl2pPr>
      <a:lvl3pPr marL="1143000" indent="-228600" algn="l" rtl="0" eaLnBrk="0" fontAlgn="base" hangingPunct="0">
        <a:spcBef>
          <a:spcPct val="20000"/>
        </a:spcBef>
        <a:spcAft>
          <a:spcPct val="0"/>
        </a:spcAft>
        <a:buChar char="•"/>
        <a:defRPr sz="2000">
          <a:solidFill>
            <a:schemeClr val="tx1"/>
          </a:solidFill>
          <a:latin typeface="+mn-lt"/>
          <a:ea typeface="+mn-ea"/>
          <a:cs typeface="Osaka"/>
        </a:defRPr>
      </a:lvl3pPr>
      <a:lvl4pPr marL="1600200" indent="-228600" algn="l" rtl="0" eaLnBrk="0" fontAlgn="base" hangingPunct="0">
        <a:spcBef>
          <a:spcPct val="20000"/>
        </a:spcBef>
        <a:spcAft>
          <a:spcPct val="0"/>
        </a:spcAft>
        <a:buChar char="–"/>
        <a:defRPr sz="2000">
          <a:solidFill>
            <a:schemeClr val="tx1"/>
          </a:solidFill>
          <a:latin typeface="+mn-lt"/>
          <a:ea typeface="+mn-ea"/>
          <a:cs typeface="Osaka"/>
        </a:defRPr>
      </a:lvl4pPr>
      <a:lvl5pPr marL="2057400" indent="-228600" algn="l" rtl="0" eaLnBrk="0" fontAlgn="base" hangingPunct="0">
        <a:spcBef>
          <a:spcPct val="20000"/>
        </a:spcBef>
        <a:spcAft>
          <a:spcPct val="0"/>
        </a:spcAft>
        <a:buChar char="»"/>
        <a:defRPr sz="2000">
          <a:solidFill>
            <a:schemeClr val="tx1"/>
          </a:solidFill>
          <a:latin typeface="+mn-lt"/>
          <a:ea typeface="+mn-ea"/>
          <a:cs typeface="Osak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1" descr="Powerpoint Presentation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3338"/>
            <a:ext cx="9177338" cy="689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7" name="Rectangle 12"/>
          <p:cNvSpPr>
            <a:spLocks noGrp="1" noChangeArrowheads="1"/>
          </p:cNvSpPr>
          <p:nvPr>
            <p:ph type="ctrTitle" idx="4294967295"/>
          </p:nvPr>
        </p:nvSpPr>
        <p:spPr>
          <a:xfrm>
            <a:off x="322263" y="908050"/>
            <a:ext cx="8532812" cy="1728862"/>
          </a:xfrm>
        </p:spPr>
        <p:txBody>
          <a:bodyPr rtlCol="0">
            <a:normAutofit/>
          </a:bodyPr>
          <a:lstStyle/>
          <a:p>
            <a:pPr eaLnBrk="1" fontAlgn="auto" hangingPunct="1">
              <a:spcAft>
                <a:spcPts val="0"/>
              </a:spcAft>
              <a:defRPr/>
            </a:pPr>
            <a:r>
              <a:rPr lang="en-ZA" sz="3600" dirty="0" smtClean="0">
                <a:solidFill>
                  <a:schemeClr val="bg1"/>
                </a:solidFill>
                <a:latin typeface="Arial Bold" pitchFamily="34" charset="0"/>
                <a:ea typeface="Osaka"/>
                <a:cs typeface="Osaka"/>
              </a:rPr>
              <a:t>mSCOA</a:t>
            </a:r>
            <a:br>
              <a:rPr lang="en-ZA" sz="3600" dirty="0" smtClean="0">
                <a:solidFill>
                  <a:schemeClr val="bg1"/>
                </a:solidFill>
                <a:latin typeface="Arial Bold" pitchFamily="34" charset="0"/>
                <a:ea typeface="Osaka"/>
                <a:cs typeface="Osaka"/>
              </a:rPr>
            </a:br>
            <a:r>
              <a:rPr lang="en-ZA" sz="3600" dirty="0" smtClean="0">
                <a:solidFill>
                  <a:schemeClr val="bg1"/>
                </a:solidFill>
                <a:latin typeface="Arial Bold" pitchFamily="34" charset="0"/>
                <a:ea typeface="Osaka"/>
                <a:cs typeface="Osaka"/>
              </a:rPr>
              <a:t>FAQ DB and Changes to Tables</a:t>
            </a:r>
            <a:endParaRPr lang="en-US" sz="2800" dirty="0" smtClean="0">
              <a:latin typeface="Arial Bold" pitchFamily="1" charset="0"/>
              <a:ea typeface="Osaka" pitchFamily="1" charset="-128"/>
            </a:endParaRPr>
          </a:p>
        </p:txBody>
      </p:sp>
      <p:sp>
        <p:nvSpPr>
          <p:cNvPr id="14340" name="Rectangle 14"/>
          <p:cNvSpPr>
            <a:spLocks noChangeArrowheads="1"/>
          </p:cNvSpPr>
          <p:nvPr/>
        </p:nvSpPr>
        <p:spPr bwMode="auto">
          <a:xfrm>
            <a:off x="993775" y="4764088"/>
            <a:ext cx="76962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r">
              <a:spcBef>
                <a:spcPct val="20000"/>
              </a:spcBef>
            </a:pPr>
            <a:r>
              <a:rPr lang="en-US" sz="1200" b="1">
                <a:solidFill>
                  <a:schemeClr val="bg1"/>
                </a:solidFill>
                <a:latin typeface="Calibri" pitchFamily="34" charset="0"/>
                <a:ea typeface="Osaka"/>
                <a:cs typeface="Osaka"/>
              </a:rPr>
              <a:t>Presented by National Treasury: Chief Directorate Local Government Budget </a:t>
            </a:r>
            <a:r>
              <a:rPr lang="en-US" sz="1200" b="1" smtClean="0">
                <a:solidFill>
                  <a:schemeClr val="bg1"/>
                </a:solidFill>
                <a:latin typeface="Calibri" pitchFamily="34" charset="0"/>
                <a:ea typeface="Osaka"/>
                <a:cs typeface="Osaka"/>
              </a:rPr>
              <a:t>Analysis</a:t>
            </a:r>
            <a:endParaRPr lang="en-US" sz="1200">
              <a:solidFill>
                <a:schemeClr val="bg1"/>
              </a:solidFill>
              <a:latin typeface="Calibri" pitchFamily="34" charset="0"/>
              <a:ea typeface="Osaka"/>
              <a:cs typeface="Osaka"/>
            </a:endParaRPr>
          </a:p>
        </p:txBody>
      </p:sp>
      <p:sp>
        <p:nvSpPr>
          <p:cNvPr id="5" name="Rectangle 12"/>
          <p:cNvSpPr txBox="1">
            <a:spLocks noChangeArrowheads="1"/>
          </p:cNvSpPr>
          <p:nvPr/>
        </p:nvSpPr>
        <p:spPr bwMode="auto">
          <a:xfrm>
            <a:off x="474663" y="3039777"/>
            <a:ext cx="8532812" cy="1728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ctr" anchorCtr="0" compatLnSpc="1">
            <a:prstTxWarp prst="textNoShape">
              <a:avLst/>
            </a:prstTxWarp>
            <a:normAutofit/>
          </a:bodyPr>
          <a:lst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a:lstStyle>
          <a:p>
            <a:pPr eaLnBrk="1" fontAlgn="auto" hangingPunct="1">
              <a:spcAft>
                <a:spcPts val="0"/>
              </a:spcAft>
              <a:defRPr/>
            </a:pPr>
            <a:r>
              <a:rPr lang="en-ZA" sz="3600" dirty="0" smtClean="0">
                <a:solidFill>
                  <a:schemeClr val="bg1"/>
                </a:solidFill>
                <a:latin typeface="Arial Bold" pitchFamily="34" charset="0"/>
                <a:ea typeface="Osaka"/>
              </a:rPr>
              <a:t>9 September 2015</a:t>
            </a:r>
            <a:endParaRPr lang="en-US" sz="2800" dirty="0" smtClean="0">
              <a:latin typeface="Arial Bold" pitchFamily="1" charset="0"/>
              <a:ea typeface="Osaka" pitchFamily="1" charset="-128"/>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2.7 Project - </a:t>
            </a:r>
            <a:r>
              <a:rPr lang="en-ZA" dirty="0" smtClean="0"/>
              <a:t>Revised Structure for Project Segment</a:t>
            </a:r>
            <a:endParaRPr lang="en-US" b="1" dirty="0" smtClean="0"/>
          </a:p>
        </p:txBody>
      </p:sp>
      <p:sp>
        <p:nvSpPr>
          <p:cNvPr id="5" name="Content Placeholder 4"/>
          <p:cNvSpPr>
            <a:spLocks noGrp="1"/>
          </p:cNvSpPr>
          <p:nvPr>
            <p:ph idx="1"/>
          </p:nvPr>
        </p:nvSpPr>
        <p:spPr/>
        <p:txBody>
          <a:bodyPr/>
          <a:lstStyle/>
          <a:p>
            <a:pPr marL="0" indent="0">
              <a:buNone/>
            </a:pPr>
            <a:r>
              <a:rPr lang="en-ZA" b="1" dirty="0" smtClean="0"/>
              <a:t>Decision taken at PSC:  </a:t>
            </a:r>
            <a:r>
              <a:rPr lang="en-ZA" dirty="0" smtClean="0"/>
              <a:t>Proposal to be considered by the Project Steering Committee on aligning Project Segment to the Cities Infrastructure Reporting Model.  The classification and definition will be in contradiction with the Economic Reporting Format and the Design Principle adopted for the Segment in mSCOA.</a:t>
            </a:r>
          </a:p>
          <a:p>
            <a:pPr marL="0" indent="0">
              <a:buNone/>
            </a:pPr>
            <a:endParaRPr lang="en-ZA" dirty="0" smtClean="0"/>
          </a:p>
          <a:p>
            <a:pPr marL="0" indent="0">
              <a:buNone/>
            </a:pPr>
            <a:r>
              <a:rPr lang="en-ZA" b="1" dirty="0" smtClean="0"/>
              <a:t>Progress to Date:</a:t>
            </a:r>
          </a:p>
          <a:p>
            <a:pPr marL="457200" indent="-457200">
              <a:buFont typeface="+mj-lt"/>
              <a:buAutoNum type="arabicPeriod"/>
            </a:pPr>
            <a:r>
              <a:rPr lang="en-ZA" dirty="0" smtClean="0"/>
              <a:t>Met with the i@Consulting Team</a:t>
            </a:r>
          </a:p>
          <a:p>
            <a:pPr marL="457200" indent="-457200">
              <a:buFont typeface="+mj-lt"/>
              <a:buAutoNum type="arabicPeriod"/>
            </a:pPr>
            <a:r>
              <a:rPr lang="en-ZA" dirty="0" smtClean="0"/>
              <a:t>Received documents that need to be studied to propose a revised structure</a:t>
            </a:r>
          </a:p>
          <a:p>
            <a:pPr marL="457200" indent="-457200">
              <a:buFont typeface="+mj-lt"/>
              <a:buAutoNum type="arabicPeriod"/>
            </a:pPr>
            <a:r>
              <a:rPr lang="en-ZA" dirty="0" smtClean="0"/>
              <a:t>Impact on High-level classification used in Item Segment</a:t>
            </a:r>
          </a:p>
          <a:p>
            <a:pPr marL="457200" indent="-457200">
              <a:buFont typeface="+mj-lt"/>
              <a:buAutoNum type="arabicPeriod"/>
            </a:pPr>
            <a:r>
              <a:rPr lang="en-ZA" dirty="0" smtClean="0"/>
              <a:t>Stakeholder consultation needed, e.g. NERSA and DWA</a:t>
            </a:r>
          </a:p>
          <a:p>
            <a:pPr marL="457200" indent="-457200">
              <a:buFont typeface="+mj-lt"/>
              <a:buAutoNum type="arabicPeriod"/>
            </a:pPr>
            <a:r>
              <a:rPr lang="en-ZA" dirty="0" smtClean="0"/>
              <a:t>Not to update Version 5.4 only later version </a:t>
            </a:r>
          </a:p>
          <a:p>
            <a:pPr marL="457200" indent="-457200">
              <a:buFont typeface="+mj-lt"/>
              <a:buAutoNum type="arabicPeriod"/>
            </a:pPr>
            <a:r>
              <a:rPr lang="en-ZA" dirty="0" smtClean="0"/>
              <a:t>FAQ’s received to date to be taken-up in Version 5.4</a:t>
            </a:r>
          </a:p>
          <a:p>
            <a:pPr marL="457200" indent="-457200">
              <a:buFont typeface="+mj-lt"/>
              <a:buAutoNum type="arabicPeriod"/>
            </a:pPr>
            <a:endParaRPr lang="en-ZA" dirty="0" smtClean="0"/>
          </a:p>
          <a:p>
            <a:pPr marL="457200" indent="-457200">
              <a:buNone/>
            </a:pPr>
            <a:endParaRPr lang="en-ZA" dirty="0" smtClean="0"/>
          </a:p>
          <a:p>
            <a:pPr lvl="2"/>
            <a:endParaRPr lang="en-ZA" dirty="0" smtClean="0"/>
          </a:p>
          <a:p>
            <a:pPr lvl="2"/>
            <a:endParaRPr lang="en-ZA" dirty="0"/>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ZA" b="1" dirty="0" smtClean="0"/>
              <a:t>Priorities and Work Plan towards ICF</a:t>
            </a:r>
            <a:endParaRPr lang="en-US" b="1" dirty="0" smtClean="0"/>
          </a:p>
        </p:txBody>
      </p:sp>
      <p:sp>
        <p:nvSpPr>
          <p:cNvPr id="5" name="Content Placeholder 4"/>
          <p:cNvSpPr>
            <a:spLocks noGrp="1"/>
          </p:cNvSpPr>
          <p:nvPr>
            <p:ph idx="1"/>
          </p:nvPr>
        </p:nvSpPr>
        <p:spPr>
          <a:xfrm>
            <a:off x="152400" y="1142984"/>
            <a:ext cx="8763000" cy="4724416"/>
          </a:xfrm>
        </p:spPr>
        <p:txBody>
          <a:bodyPr/>
          <a:lstStyle/>
          <a:p>
            <a:pPr marL="0" indent="0">
              <a:buNone/>
            </a:pPr>
            <a:r>
              <a:rPr lang="en-ZA" b="1" smtClean="0"/>
              <a:t>Work-in-Progress</a:t>
            </a:r>
          </a:p>
          <a:p>
            <a:pPr marL="0" indent="0">
              <a:buNone/>
            </a:pPr>
            <a:endParaRPr lang="en-ZA" b="1" dirty="0" smtClean="0"/>
          </a:p>
          <a:p>
            <a:pPr marL="457200" indent="-457200">
              <a:buFont typeface="+mj-lt"/>
              <a:buAutoNum type="arabicPeriod"/>
            </a:pPr>
            <a:r>
              <a:rPr lang="en-ZA" b="1" dirty="0" smtClean="0"/>
              <a:t>FAQ DB</a:t>
            </a:r>
          </a:p>
          <a:p>
            <a:pPr marL="857250" lvl="1" indent="-457200">
              <a:buFont typeface="+mj-lt"/>
              <a:buAutoNum type="arabicPeriod"/>
            </a:pPr>
            <a:r>
              <a:rPr lang="en-ZA" dirty="0" smtClean="0"/>
              <a:t>Complete “queries logged” </a:t>
            </a:r>
          </a:p>
          <a:p>
            <a:pPr marL="857250" lvl="1" indent="-457200">
              <a:buFont typeface="+mj-lt"/>
              <a:buAutoNum type="arabicPeriod"/>
            </a:pPr>
            <a:r>
              <a:rPr lang="en-ZA" dirty="0" smtClean="0"/>
              <a:t>Complete “in-progress” based on the decision taken at the meeting</a:t>
            </a:r>
          </a:p>
          <a:p>
            <a:pPr marL="857250" lvl="1" indent="-457200">
              <a:buFont typeface="+mj-lt"/>
              <a:buAutoNum type="arabicPeriod"/>
            </a:pPr>
            <a:r>
              <a:rPr lang="en-ZA" dirty="0" smtClean="0"/>
              <a:t>Follow-up on “Consultation in Progress”</a:t>
            </a:r>
          </a:p>
          <a:p>
            <a:pPr marL="857250" lvl="1" indent="-457200">
              <a:buFont typeface="+mj-lt"/>
              <a:buAutoNum type="arabicPeriod"/>
            </a:pPr>
            <a:r>
              <a:rPr lang="en-ZA" dirty="0" smtClean="0"/>
              <a:t>Test updated Version of DB and inform User Manual</a:t>
            </a:r>
          </a:p>
          <a:p>
            <a:pPr marL="857250" lvl="1" indent="-457200">
              <a:buNone/>
            </a:pPr>
            <a:endParaRPr lang="en-ZA" dirty="0" smtClean="0"/>
          </a:p>
          <a:p>
            <a:pPr marL="457200" indent="-457200">
              <a:buFont typeface="+mj-lt"/>
              <a:buAutoNum type="arabicPeriod"/>
            </a:pPr>
            <a:r>
              <a:rPr lang="en-ZA" b="1" dirty="0" smtClean="0"/>
              <a:t> PSD and mSCOA Tables</a:t>
            </a:r>
          </a:p>
          <a:p>
            <a:pPr marL="857250" lvl="1" indent="-457200">
              <a:buFont typeface="+mj-lt"/>
              <a:buAutoNum type="arabicPeriod"/>
            </a:pPr>
            <a:r>
              <a:rPr lang="en-ZA" dirty="0" smtClean="0"/>
              <a:t>Complete Item</a:t>
            </a:r>
          </a:p>
          <a:p>
            <a:pPr marL="857250" lvl="1" indent="-457200">
              <a:buFont typeface="+mj-lt"/>
              <a:buAutoNum type="arabicPeriod"/>
            </a:pPr>
            <a:r>
              <a:rPr lang="en-ZA" dirty="0" smtClean="0"/>
              <a:t>Project update Version 5.4</a:t>
            </a:r>
          </a:p>
          <a:p>
            <a:pPr marL="857250" lvl="1" indent="-457200">
              <a:buFont typeface="+mj-lt"/>
              <a:buAutoNum type="arabicPeriod"/>
            </a:pPr>
            <a:endParaRPr lang="en-ZA" dirty="0" smtClean="0"/>
          </a:p>
          <a:p>
            <a:pPr marL="457200" indent="-457200">
              <a:buFont typeface="+mj-lt"/>
              <a:buAutoNum type="arabicPeriod"/>
            </a:pPr>
            <a:endParaRPr lang="en-ZA" dirty="0" smtClean="0"/>
          </a:p>
          <a:p>
            <a:pPr lvl="2"/>
            <a:endParaRPr lang="en-ZA" dirty="0" smtClean="0"/>
          </a:p>
          <a:p>
            <a:pPr lvl="2"/>
            <a:endParaRPr lang="en-ZA" dirty="0"/>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Agenda Item 1 Technical Work Stream</a:t>
            </a:r>
          </a:p>
        </p:txBody>
      </p:sp>
      <p:sp>
        <p:nvSpPr>
          <p:cNvPr id="2" name="Content Placeholder 1"/>
          <p:cNvSpPr>
            <a:spLocks noGrp="1"/>
          </p:cNvSpPr>
          <p:nvPr>
            <p:ph idx="1"/>
          </p:nvPr>
        </p:nvSpPr>
        <p:spPr>
          <a:xfrm>
            <a:off x="0" y="1142984"/>
            <a:ext cx="8915400" cy="5429288"/>
          </a:xfrm>
        </p:spPr>
        <p:txBody>
          <a:bodyPr/>
          <a:lstStyle/>
          <a:p>
            <a:pPr marL="958850" lvl="1" indent="-508000">
              <a:buNone/>
            </a:pPr>
            <a:r>
              <a:rPr lang="en-ZA" b="1" dirty="0" smtClean="0"/>
              <a:t>Status FAQ DB @ 1 September 2015</a:t>
            </a:r>
          </a:p>
          <a:p>
            <a:pPr marL="958850" lvl="1" indent="-508000">
              <a:buNone/>
            </a:pPr>
            <a:endParaRPr lang="en-ZA" b="1" dirty="0" smtClean="0"/>
          </a:p>
          <a:p>
            <a:pPr marL="958850" lvl="1" indent="-508000">
              <a:buNone/>
            </a:pPr>
            <a:r>
              <a:rPr lang="en-ZA" b="1" dirty="0" smtClean="0"/>
              <a:t>Changes to mSCOA Tables</a:t>
            </a:r>
          </a:p>
          <a:p>
            <a:pPr marL="960437" lvl="1" indent="-457200">
              <a:buFont typeface="Wingdings" pitchFamily="2" charset="2"/>
              <a:buChar char="q"/>
            </a:pPr>
            <a:r>
              <a:rPr lang="en-ZA" dirty="0" smtClean="0"/>
              <a:t>Function – Circulated</a:t>
            </a:r>
          </a:p>
          <a:p>
            <a:pPr marL="960437" lvl="1" indent="-457200">
              <a:buFont typeface="Wingdings" pitchFamily="2" charset="2"/>
              <a:buChar char="q"/>
            </a:pPr>
            <a:r>
              <a:rPr lang="en-ZA" dirty="0" smtClean="0"/>
              <a:t>Funding - Circulated</a:t>
            </a:r>
          </a:p>
          <a:p>
            <a:pPr marL="960437" lvl="1" indent="-457200">
              <a:buFont typeface="Wingdings" pitchFamily="2" charset="2"/>
              <a:buChar char="q"/>
            </a:pPr>
            <a:r>
              <a:rPr lang="en-ZA" dirty="0" smtClean="0"/>
              <a:t>Costing - Circulated</a:t>
            </a:r>
          </a:p>
          <a:p>
            <a:pPr marL="960437" lvl="1" indent="-457200">
              <a:buFont typeface="Wingdings" pitchFamily="2" charset="2"/>
              <a:buChar char="q"/>
            </a:pPr>
            <a:r>
              <a:rPr lang="en-ZA" dirty="0" smtClean="0"/>
              <a:t>Regional – Circulate</a:t>
            </a:r>
          </a:p>
          <a:p>
            <a:pPr marL="960437" lvl="1" indent="-457200">
              <a:buFont typeface="Wingdings" pitchFamily="2" charset="2"/>
              <a:buChar char="q"/>
            </a:pPr>
            <a:r>
              <a:rPr lang="en-ZA" dirty="0" smtClean="0"/>
              <a:t>Item – WIP</a:t>
            </a:r>
          </a:p>
          <a:p>
            <a:pPr marL="960437" lvl="1" indent="-457200">
              <a:buFont typeface="Wingdings" pitchFamily="2" charset="2"/>
              <a:buChar char="q"/>
            </a:pPr>
            <a:r>
              <a:rPr lang="en-ZA" dirty="0" smtClean="0"/>
              <a:t>Project – Proposed Changes</a:t>
            </a:r>
          </a:p>
          <a:p>
            <a:pPr marL="914400" lvl="1" indent="-411163">
              <a:buNone/>
            </a:pPr>
            <a:endParaRPr lang="en-ZA" b="1" dirty="0" smtClean="0"/>
          </a:p>
          <a:p>
            <a:pPr marL="1360487" lvl="2" indent="-457200">
              <a:buNone/>
            </a:pPr>
            <a:endParaRPr lang="en-ZA" dirty="0" smtClean="0"/>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FAQ DB</a:t>
            </a:r>
          </a:p>
        </p:txBody>
      </p:sp>
      <p:sp>
        <p:nvSpPr>
          <p:cNvPr id="4" name="Content Placeholder 3"/>
          <p:cNvSpPr>
            <a:spLocks noGrp="1"/>
          </p:cNvSpPr>
          <p:nvPr>
            <p:ph idx="1"/>
          </p:nvPr>
        </p:nvSpPr>
        <p:spPr/>
        <p:txBody>
          <a:bodyPr/>
          <a:lstStyle/>
          <a:p>
            <a:pPr>
              <a:buNone/>
            </a:pPr>
            <a:r>
              <a:rPr lang="en-ZA" dirty="0" smtClean="0"/>
              <a:t>Changes made to FAQ DB </a:t>
            </a:r>
          </a:p>
          <a:p>
            <a:pPr>
              <a:buNone/>
            </a:pPr>
            <a:endParaRPr lang="en-ZA" dirty="0" smtClean="0"/>
          </a:p>
          <a:p>
            <a:pPr>
              <a:buNone/>
            </a:pPr>
            <a:r>
              <a:rPr lang="en-ZA" dirty="0" smtClean="0"/>
              <a:t>Status as @ 9 September 2015</a:t>
            </a:r>
          </a:p>
          <a:p>
            <a:r>
              <a:rPr lang="en-ZA" dirty="0" smtClean="0"/>
              <a:t>Total Queries received to Date:  434</a:t>
            </a:r>
          </a:p>
          <a:p>
            <a:r>
              <a:rPr lang="en-ZA" dirty="0" smtClean="0"/>
              <a:t>Completed:  344</a:t>
            </a:r>
          </a:p>
          <a:p>
            <a:r>
              <a:rPr lang="en-ZA" dirty="0" smtClean="0"/>
              <a:t>Rejected:  30</a:t>
            </a:r>
          </a:p>
          <a:p>
            <a:r>
              <a:rPr lang="en-ZA" dirty="0" smtClean="0"/>
              <a:t>Consultation In-progress: 48</a:t>
            </a:r>
          </a:p>
          <a:p>
            <a:r>
              <a:rPr lang="en-ZA" dirty="0" smtClean="0"/>
              <a:t>In-progress:  11</a:t>
            </a:r>
          </a:p>
          <a:p>
            <a:r>
              <a:rPr lang="en-ZA" dirty="0" smtClean="0"/>
              <a:t>Logged:  6</a:t>
            </a:r>
          </a:p>
          <a:p>
            <a:endParaRPr lang="en-ZA" dirty="0" smtClean="0"/>
          </a:p>
          <a:p>
            <a:pPr>
              <a:buNone/>
            </a:pPr>
            <a:r>
              <a:rPr lang="en-ZA" dirty="0" smtClean="0"/>
              <a:t>Special request on queries</a:t>
            </a:r>
          </a:p>
          <a:p>
            <a:endParaRPr lang="en-ZA" dirty="0"/>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2.2  Changes to mSCOA Tables:  Function</a:t>
            </a:r>
          </a:p>
        </p:txBody>
      </p:sp>
      <p:sp>
        <p:nvSpPr>
          <p:cNvPr id="4" name="Content Placeholder 3"/>
          <p:cNvSpPr>
            <a:spLocks noGrp="1"/>
          </p:cNvSpPr>
          <p:nvPr>
            <p:ph idx="1"/>
          </p:nvPr>
        </p:nvSpPr>
        <p:spPr/>
        <p:txBody>
          <a:bodyPr/>
          <a:lstStyle/>
          <a:p>
            <a:r>
              <a:rPr lang="en-ZA" dirty="0" smtClean="0"/>
              <a:t>Summary of Changes:</a:t>
            </a:r>
          </a:p>
          <a:p>
            <a:pPr lvl="1"/>
            <a:r>
              <a:rPr lang="en-ZA" dirty="0" smtClean="0"/>
              <a:t>Update of Definitions for all functions but specifically improving the definitions for:</a:t>
            </a:r>
          </a:p>
          <a:p>
            <a:pPr lvl="2"/>
            <a:r>
              <a:rPr lang="en-ZA" dirty="0" smtClean="0"/>
              <a:t>Core vs non-Core on Aged Care</a:t>
            </a:r>
          </a:p>
          <a:p>
            <a:pPr lvl="2"/>
            <a:r>
              <a:rPr lang="en-ZA" dirty="0" smtClean="0"/>
              <a:t>Animal Care and Diseases</a:t>
            </a:r>
          </a:p>
          <a:p>
            <a:pPr lvl="2"/>
            <a:r>
              <a:rPr lang="en-ZA" dirty="0" smtClean="0"/>
              <a:t>Electricity and Gas Distribution</a:t>
            </a:r>
          </a:p>
          <a:p>
            <a:pPr lvl="2"/>
            <a:r>
              <a:rPr lang="en-ZA" dirty="0" smtClean="0"/>
              <a:t>Central City Improvements District</a:t>
            </a:r>
          </a:p>
          <a:p>
            <a:pPr lvl="2"/>
            <a:r>
              <a:rPr lang="en-ZA" dirty="0" smtClean="0"/>
              <a:t>Civil Defence</a:t>
            </a:r>
          </a:p>
          <a:p>
            <a:pPr lvl="2"/>
            <a:r>
              <a:rPr lang="en-ZA" dirty="0" smtClean="0"/>
              <a:t>Police Forces, Traffic and Street Parking Controls</a:t>
            </a:r>
          </a:p>
          <a:p>
            <a:endParaRPr lang="en-ZA" b="1" i="1" dirty="0" smtClean="0">
              <a:solidFill>
                <a:srgbClr val="333399"/>
              </a:solidFill>
            </a:endParaRPr>
          </a:p>
          <a:p>
            <a:r>
              <a:rPr lang="en-ZA" b="1" i="1" dirty="0" smtClean="0">
                <a:solidFill>
                  <a:srgbClr val="333399"/>
                </a:solidFill>
              </a:rPr>
              <a:t>Code Structures still to be updated</a:t>
            </a:r>
            <a:endParaRPr lang="en-ZA" b="1" i="1" dirty="0">
              <a:solidFill>
                <a:srgbClr val="333399"/>
              </a:solidFill>
            </a:endParaRPr>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2.3  Changes to mSCOA Tables:  Funding</a:t>
            </a:r>
          </a:p>
        </p:txBody>
      </p:sp>
      <p:sp>
        <p:nvSpPr>
          <p:cNvPr id="4" name="Content Placeholder 3"/>
          <p:cNvSpPr>
            <a:spLocks noGrp="1"/>
          </p:cNvSpPr>
          <p:nvPr>
            <p:ph idx="1"/>
          </p:nvPr>
        </p:nvSpPr>
        <p:spPr/>
        <p:txBody>
          <a:bodyPr/>
          <a:lstStyle/>
          <a:p>
            <a:r>
              <a:rPr lang="en-ZA" dirty="0" smtClean="0"/>
              <a:t>Added posting levels to District Municipalities/Provincial Government – Western and Eastern Cape </a:t>
            </a:r>
          </a:p>
          <a:p>
            <a:pPr lvl="2"/>
            <a:endParaRPr lang="en-ZA" dirty="0" smtClean="0"/>
          </a:p>
          <a:p>
            <a:r>
              <a:rPr lang="en-ZA" b="1" i="1" dirty="0" smtClean="0">
                <a:solidFill>
                  <a:srgbClr val="333399"/>
                </a:solidFill>
              </a:rPr>
              <a:t>Code Structures still to be updated</a:t>
            </a:r>
            <a:endParaRPr lang="en-ZA" b="1" i="1" dirty="0">
              <a:solidFill>
                <a:srgbClr val="333399"/>
              </a:solidFill>
            </a:endParaRPr>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2.4  Changes to mSCOA Tables:  Costing</a:t>
            </a:r>
          </a:p>
        </p:txBody>
      </p:sp>
      <p:sp>
        <p:nvSpPr>
          <p:cNvPr id="4" name="Content Placeholder 3"/>
          <p:cNvSpPr>
            <a:spLocks noGrp="1"/>
          </p:cNvSpPr>
          <p:nvPr>
            <p:ph idx="1"/>
          </p:nvPr>
        </p:nvSpPr>
        <p:spPr/>
        <p:txBody>
          <a:bodyPr/>
          <a:lstStyle/>
          <a:p>
            <a:r>
              <a:rPr lang="en-ZA" dirty="0" smtClean="0"/>
              <a:t>Changed structure to distinguish between Charges and Recoveries</a:t>
            </a:r>
          </a:p>
          <a:p>
            <a:endParaRPr lang="en-ZA" b="1" i="1" dirty="0" smtClean="0">
              <a:solidFill>
                <a:srgbClr val="333399"/>
              </a:solidFill>
            </a:endParaRPr>
          </a:p>
          <a:p>
            <a:r>
              <a:rPr lang="en-ZA" b="1" i="1" dirty="0" smtClean="0">
                <a:solidFill>
                  <a:srgbClr val="333399"/>
                </a:solidFill>
              </a:rPr>
              <a:t>Code Structures still to be updated</a:t>
            </a:r>
            <a:endParaRPr lang="en-ZA" b="1" i="1" dirty="0">
              <a:solidFill>
                <a:srgbClr val="333399"/>
              </a:solidFill>
            </a:endParaRPr>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2.5  Changes to mSCOA Tables:  Regional</a:t>
            </a:r>
          </a:p>
        </p:txBody>
      </p:sp>
      <p:sp>
        <p:nvSpPr>
          <p:cNvPr id="4" name="Content Placeholder 3"/>
          <p:cNvSpPr>
            <a:spLocks noGrp="1"/>
          </p:cNvSpPr>
          <p:nvPr>
            <p:ph idx="1"/>
          </p:nvPr>
        </p:nvSpPr>
        <p:spPr/>
        <p:txBody>
          <a:bodyPr/>
          <a:lstStyle/>
          <a:p>
            <a:endParaRPr lang="en-ZA" dirty="0" smtClean="0"/>
          </a:p>
          <a:p>
            <a:r>
              <a:rPr lang="en-ZA" dirty="0" smtClean="0"/>
              <a:t>Added regional indicators for:</a:t>
            </a:r>
          </a:p>
          <a:p>
            <a:pPr lvl="1"/>
            <a:r>
              <a:rPr lang="en-ZA" dirty="0" smtClean="0"/>
              <a:t>Senqu</a:t>
            </a:r>
          </a:p>
          <a:p>
            <a:pPr lvl="1"/>
            <a:r>
              <a:rPr lang="en-ZA" dirty="0" smtClean="0"/>
              <a:t>Ethekweni</a:t>
            </a:r>
          </a:p>
          <a:p>
            <a:pPr lvl="1"/>
            <a:r>
              <a:rPr lang="en-ZA" dirty="0" smtClean="0"/>
              <a:t>Elias Motsoaledi</a:t>
            </a:r>
          </a:p>
          <a:p>
            <a:pPr lvl="1"/>
            <a:r>
              <a:rPr lang="en-ZA" dirty="0" smtClean="0"/>
              <a:t>Greater Giyani</a:t>
            </a:r>
          </a:p>
          <a:p>
            <a:pPr lvl="1"/>
            <a:r>
              <a:rPr lang="en-ZA" dirty="0" smtClean="0"/>
              <a:t>Add more for Steve Tshwete</a:t>
            </a:r>
          </a:p>
          <a:p>
            <a:endParaRPr lang="en-ZA" b="1" i="1" dirty="0" smtClean="0">
              <a:solidFill>
                <a:srgbClr val="333399"/>
              </a:solidFill>
            </a:endParaRPr>
          </a:p>
          <a:p>
            <a:r>
              <a:rPr lang="en-ZA" b="1" i="1" dirty="0" smtClean="0">
                <a:solidFill>
                  <a:srgbClr val="333399"/>
                </a:solidFill>
              </a:rPr>
              <a:t>Code Structures still to be updated</a:t>
            </a:r>
            <a:endParaRPr lang="en-ZA" b="1" i="1" dirty="0">
              <a:solidFill>
                <a:srgbClr val="333399"/>
              </a:solidFill>
            </a:endParaRPr>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2.6 Changes to mSCOA Tables:  Item (WIP)</a:t>
            </a:r>
          </a:p>
        </p:txBody>
      </p:sp>
      <p:sp>
        <p:nvSpPr>
          <p:cNvPr id="4" name="Content Placeholder 3"/>
          <p:cNvSpPr>
            <a:spLocks noGrp="1"/>
          </p:cNvSpPr>
          <p:nvPr>
            <p:ph idx="1"/>
          </p:nvPr>
        </p:nvSpPr>
        <p:spPr/>
        <p:txBody>
          <a:bodyPr/>
          <a:lstStyle/>
          <a:p>
            <a:pPr lvl="1"/>
            <a:r>
              <a:rPr lang="en-ZA" dirty="0" smtClean="0"/>
              <a:t>Liabilities: split impairment and provisions</a:t>
            </a:r>
          </a:p>
          <a:p>
            <a:pPr lvl="1"/>
            <a:endParaRPr lang="en-ZA" dirty="0" smtClean="0"/>
          </a:p>
          <a:p>
            <a:pPr lvl="1"/>
            <a:r>
              <a:rPr lang="en-ZA" dirty="0" smtClean="0"/>
              <a:t>Assets:  </a:t>
            </a:r>
          </a:p>
          <a:p>
            <a:pPr lvl="2"/>
            <a:r>
              <a:rPr lang="en-ZA" dirty="0" smtClean="0"/>
              <a:t>Updated property rates with changes made to revenue </a:t>
            </a:r>
          </a:p>
          <a:p>
            <a:pPr lvl="2"/>
            <a:r>
              <a:rPr lang="en-ZA" dirty="0" smtClean="0"/>
              <a:t>Added libraries and Zoo, Marine and Other Animals</a:t>
            </a:r>
          </a:p>
          <a:p>
            <a:pPr lvl="2"/>
            <a:r>
              <a:rPr lang="en-ZA" dirty="0" smtClean="0"/>
              <a:t>Impairment moved to separate category with analysis of movement</a:t>
            </a:r>
          </a:p>
          <a:p>
            <a:pPr lvl="1"/>
            <a:endParaRPr lang="en-ZA" dirty="0" smtClean="0"/>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152400" y="76200"/>
            <a:ext cx="8452048" cy="838200"/>
          </a:xfrm>
        </p:spPr>
        <p:txBody>
          <a:bodyPr/>
          <a:lstStyle/>
          <a:p>
            <a:pPr eaLnBrk="1" hangingPunct="1"/>
            <a:r>
              <a:rPr lang="en-US" b="1" dirty="0" smtClean="0"/>
              <a:t>2.6 Changes to mSCOA Tables:  Item (WIP)</a:t>
            </a:r>
          </a:p>
        </p:txBody>
      </p:sp>
      <p:sp>
        <p:nvSpPr>
          <p:cNvPr id="4" name="Content Placeholder 3"/>
          <p:cNvSpPr>
            <a:spLocks noGrp="1"/>
          </p:cNvSpPr>
          <p:nvPr>
            <p:ph idx="1"/>
          </p:nvPr>
        </p:nvSpPr>
        <p:spPr>
          <a:xfrm>
            <a:off x="152400" y="1142984"/>
            <a:ext cx="8763000" cy="4724416"/>
          </a:xfrm>
        </p:spPr>
        <p:txBody>
          <a:bodyPr/>
          <a:lstStyle/>
          <a:p>
            <a:pPr lvl="1"/>
            <a:r>
              <a:rPr lang="en-ZA" dirty="0" smtClean="0"/>
              <a:t>Net Assets:  Still to add Reserves and Funds </a:t>
            </a:r>
          </a:p>
          <a:p>
            <a:pPr lvl="1"/>
            <a:endParaRPr lang="en-ZA" dirty="0" smtClean="0"/>
          </a:p>
          <a:p>
            <a:pPr lvl="1"/>
            <a:r>
              <a:rPr lang="en-ZA" dirty="0" smtClean="0"/>
              <a:t>Revenue:  </a:t>
            </a:r>
          </a:p>
          <a:p>
            <a:pPr lvl="2"/>
            <a:r>
              <a:rPr lang="en-ZA" dirty="0" smtClean="0"/>
              <a:t>Licence and Permits – changed to be exchange and non-exchange</a:t>
            </a:r>
          </a:p>
          <a:p>
            <a:pPr lvl="2"/>
            <a:r>
              <a:rPr lang="en-ZA" dirty="0" smtClean="0"/>
              <a:t>Property Rates - changes made to provide for Municipal Property Rates Amendment Act</a:t>
            </a:r>
          </a:p>
          <a:p>
            <a:pPr lvl="2"/>
            <a:r>
              <a:rPr lang="en-ZA" dirty="0" smtClean="0"/>
              <a:t>Transfers and Subsidies:</a:t>
            </a:r>
          </a:p>
          <a:p>
            <a:pPr lvl="3"/>
            <a:r>
              <a:rPr lang="en-ZA" dirty="0" smtClean="0"/>
              <a:t>Added posting level for District Municipalities and Provincial Government  [provided – track information to complete the classification]</a:t>
            </a:r>
          </a:p>
          <a:p>
            <a:pPr lvl="3"/>
            <a:r>
              <a:rPr lang="en-ZA" dirty="0" smtClean="0"/>
              <a:t>Added “unspecified” </a:t>
            </a:r>
          </a:p>
          <a:p>
            <a:pPr lvl="1"/>
            <a:r>
              <a:rPr lang="en-ZA" dirty="0" smtClean="0"/>
              <a:t>Expenditure:  </a:t>
            </a:r>
          </a:p>
          <a:p>
            <a:pPr lvl="2"/>
            <a:r>
              <a:rPr lang="en-ZA" dirty="0" smtClean="0"/>
              <a:t>Applied principle as decided on for NERSA </a:t>
            </a:r>
          </a:p>
          <a:p>
            <a:pPr lvl="2"/>
            <a:r>
              <a:rPr lang="en-ZA" dirty="0" smtClean="0"/>
              <a:t>Depreciation - add additional categories</a:t>
            </a:r>
          </a:p>
        </p:txBody>
      </p:sp>
    </p:spTree>
    <p:extLst>
      <p:ext uri="{BB962C8B-B14F-4D97-AF65-F5344CB8AC3E}">
        <p14:creationId xmlns:p14="http://schemas.microsoft.com/office/powerpoint/2010/main" val="2393365560"/>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Arial Bold"/>
        <a:ea typeface="Osaka"/>
        <a:cs typeface=""/>
      </a:majorFont>
      <a:minorFont>
        <a:latin typeface="Arial"/>
        <a:ea typeface="Osaka"/>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ea typeface="ＭＳ Ｐゴシック" pitchFamily="1" charset="-128"/>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6D77BA75D44BC469ABAE46C07B5E9FF" ma:contentTypeVersion="1" ma:contentTypeDescription="Create a new document." ma:contentTypeScope="" ma:versionID="9b4f51526f4d882b0415eaade27f6971">
  <xsd:schema xmlns:xsd="http://www.w3.org/2001/XMLSchema" xmlns:p="http://schemas.microsoft.com/office/2006/metadata/properties" xmlns:ns1="http://schemas.microsoft.com/sharepoint/v3" targetNamespace="http://schemas.microsoft.com/office/2006/metadata/properties" ma:root="true" ma:fieldsID="ddb0c952b897a810c8a4e377cff6bff8"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dms="http://schemas.microsoft.com/office/2006/documentManagement/types" targetNamespace="http://schemas.microsoft.com/sharepoint/v3" elementFormDefault="qualified">
    <xsd:import namespace="http://schemas.microsoft.com/office/2006/documentManagement/type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9A2D4C34-333A-4A06-B91F-1E32020F7BAF}"/>
</file>

<file path=customXml/itemProps2.xml><?xml version="1.0" encoding="utf-8"?>
<ds:datastoreItem xmlns:ds="http://schemas.openxmlformats.org/officeDocument/2006/customXml" ds:itemID="{4165C613-AA2D-4760-9A1C-5CF636AB9A34}"/>
</file>

<file path=customXml/itemProps3.xml><?xml version="1.0" encoding="utf-8"?>
<ds:datastoreItem xmlns:ds="http://schemas.openxmlformats.org/officeDocument/2006/customXml" ds:itemID="{49B6D298-F5E4-42DF-BADE-22A9B98927E5}"/>
</file>

<file path=docProps/app.xml><?xml version="1.0" encoding="utf-8"?>
<Properties xmlns="http://schemas.openxmlformats.org/officeDocument/2006/extended-properties" xmlns:vt="http://schemas.openxmlformats.org/officeDocument/2006/docPropsVTypes">
  <TotalTime>14388</TotalTime>
  <Words>550</Words>
  <Application>Microsoft Office PowerPoint</Application>
  <PresentationFormat>On-screen Show (4:3)</PresentationFormat>
  <Paragraphs>120</Paragraphs>
  <Slides>11</Slides>
  <Notes>11</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Blank Presentation</vt:lpstr>
      <vt:lpstr>mSCOA FAQ DB and Changes to Tables</vt:lpstr>
      <vt:lpstr>Agenda Item 1 Technical Work Stream</vt:lpstr>
      <vt:lpstr>FAQ DB</vt:lpstr>
      <vt:lpstr>2.2  Changes to mSCOA Tables:  Function</vt:lpstr>
      <vt:lpstr>2.3  Changes to mSCOA Tables:  Funding</vt:lpstr>
      <vt:lpstr>2.4  Changes to mSCOA Tables:  Costing</vt:lpstr>
      <vt:lpstr>2.5  Changes to mSCOA Tables:  Regional</vt:lpstr>
      <vt:lpstr>2.6 Changes to mSCOA Tables:  Item (WIP)</vt:lpstr>
      <vt:lpstr>2.6 Changes to mSCOA Tables:  Item (WIP)</vt:lpstr>
      <vt:lpstr>2.7 Project - Revised Structure for Project Segment</vt:lpstr>
      <vt:lpstr>Priorities and Work Plan towards ICF</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Kevin Venter</dc:creator>
  <cp:lastModifiedBy>Trisja Weiss</cp:lastModifiedBy>
  <cp:revision>480</cp:revision>
  <dcterms:created xsi:type="dcterms:W3CDTF">2011-11-16T07:49:28Z</dcterms:created>
  <dcterms:modified xsi:type="dcterms:W3CDTF">2015-09-16T20:19:30Z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0x010100F6D77BA75D44BC469ABAE46C07B5E9FF</vt:lpwstr>
  </property>
</Properties>
</file>