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customXml/itemProps1.xml" ContentType="application/vnd.openxmlformats-officedocument.customXmlProperties+xml"/>
  <Default Extension="rels" ContentType="application/vnd.openxmlformats-package.relationship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Default Extension="png" ContentType="image/png"/>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5.xml" ContentType="application/vnd.openxmlformats-officedocument.presentationml.slideLayout+xml"/>
  <Default Extension="jpeg" ContentType="image/jpeg"/>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842" r:id="rId1"/>
    <p:sldMasterId id="2147483846" r:id="rId2"/>
    <p:sldMasterId id="2147483848" r:id="rId3"/>
  </p:sldMasterIdLst>
  <p:notesMasterIdLst>
    <p:notesMasterId r:id="rId34"/>
  </p:notesMasterIdLst>
  <p:handoutMasterIdLst>
    <p:handoutMasterId r:id="rId35"/>
  </p:handoutMasterIdLst>
  <p:sldIdLst>
    <p:sldId id="266" r:id="rId4"/>
    <p:sldId id="267" r:id="rId5"/>
    <p:sldId id="269" r:id="rId6"/>
    <p:sldId id="280" r:id="rId7"/>
    <p:sldId id="281" r:id="rId8"/>
    <p:sldId id="282"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3" r:id="rId23"/>
    <p:sldId id="304" r:id="rId24"/>
    <p:sldId id="305" r:id="rId25"/>
    <p:sldId id="283" r:id="rId26"/>
    <p:sldId id="285" r:id="rId27"/>
    <p:sldId id="284" r:id="rId28"/>
    <p:sldId id="287" r:id="rId29"/>
    <p:sldId id="286" r:id="rId30"/>
    <p:sldId id="288" r:id="rId31"/>
    <p:sldId id="289" r:id="rId32"/>
    <p:sldId id="278" r:id="rId33"/>
  </p:sldIdLst>
  <p:sldSz cx="9144000" cy="6858000" type="screen4x3"/>
  <p:notesSz cx="6669088" cy="9926638"/>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F035"/>
    <a:srgbClr val="FF0066"/>
    <a:srgbClr val="CC00CC"/>
    <a:srgbClr val="FFFF00"/>
    <a:srgbClr val="3333FF"/>
    <a:srgbClr val="CC9900"/>
    <a:srgbClr val="008000"/>
    <a:srgbClr val="006699"/>
    <a:srgbClr val="FFFF66"/>
    <a:srgbClr val="391A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9283" autoAdjust="0"/>
  </p:normalViewPr>
  <p:slideViewPr>
    <p:cSldViewPr>
      <p:cViewPr varScale="1">
        <p:scale>
          <a:sx n="78" d="100"/>
          <a:sy n="78" d="100"/>
        </p:scale>
        <p:origin x="-924"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90" d="100"/>
        <a:sy n="90" d="100"/>
      </p:scale>
      <p:origin x="0" y="48000"/>
    </p:cViewPr>
  </p:sorterViewPr>
  <p:notesViewPr>
    <p:cSldViewPr>
      <p:cViewPr>
        <p:scale>
          <a:sx n="80" d="100"/>
          <a:sy n="80" d="100"/>
        </p:scale>
        <p:origin x="-2232" y="-72"/>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notesMaster" Target="notesMasters/notesMaster1.xml"/><Relationship Id="rId42" Type="http://schemas.openxmlformats.org/officeDocument/2006/relationships/customXml" Target="../customXml/item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40" Type="http://schemas.openxmlformats.org/officeDocument/2006/relationships/customXml" Target="../customXml/item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pPr>
              <a:defRPr/>
            </a:pPr>
            <a:endParaRPr lang="en-ZA" dirty="0"/>
          </a:p>
        </p:txBody>
      </p:sp>
      <p:sp>
        <p:nvSpPr>
          <p:cNvPr id="3" name="Date Placeholder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pPr>
              <a:defRPr/>
            </a:pPr>
            <a:fld id="{87BFD7E8-39AA-4CE6-9B4E-A492D3FD2243}" type="datetimeFigureOut">
              <a:rPr lang="en-US"/>
              <a:pPr>
                <a:defRPr/>
              </a:pPr>
              <a:t>9/16/2015</a:t>
            </a:fld>
            <a:endParaRPr lang="en-ZA" dirty="0"/>
          </a:p>
        </p:txBody>
      </p:sp>
      <p:sp>
        <p:nvSpPr>
          <p:cNvPr id="4" name="Footer Placeholder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pPr>
              <a:defRPr/>
            </a:pPr>
            <a:endParaRPr lang="en-ZA" dirty="0"/>
          </a:p>
        </p:txBody>
      </p:sp>
      <p:sp>
        <p:nvSpPr>
          <p:cNvPr id="5" name="Slide Number Placeholder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pPr>
              <a:defRPr/>
            </a:pPr>
            <a:fld id="{9B94831F-13B4-42B9-AA28-A7392204C2AD}" type="slidenum">
              <a:rPr lang="en-ZA"/>
              <a:pPr>
                <a:defRPr/>
              </a:pPr>
              <a:t>‹#›</a:t>
            </a:fld>
            <a:endParaRPr lang="en-ZA" dirty="0"/>
          </a:p>
        </p:txBody>
      </p:sp>
    </p:spTree>
    <p:extLst>
      <p:ext uri="{BB962C8B-B14F-4D97-AF65-F5344CB8AC3E}">
        <p14:creationId xmlns:p14="http://schemas.microsoft.com/office/powerpoint/2010/main" val="15239645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BB2C3AD-B978-40E7-9C01-48A0A50BDFCB}" type="datetimeFigureOut">
              <a:rPr lang="en-US"/>
              <a:pPr>
                <a:defRPr/>
              </a:pPr>
              <a:t>9/16/2015</a:t>
            </a:fld>
            <a:endParaRPr lang="en-US" dirty="0"/>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17EF10F-64F0-42A9-8B0E-1E2CF7DD8BCE}" type="slidenum">
              <a:rPr lang="en-US"/>
              <a:pPr>
                <a:defRPr/>
              </a:pPr>
              <a:t>‹#›</a:t>
            </a:fld>
            <a:endParaRPr lang="en-US" dirty="0"/>
          </a:p>
        </p:txBody>
      </p:sp>
    </p:spTree>
    <p:extLst>
      <p:ext uri="{BB962C8B-B14F-4D97-AF65-F5344CB8AC3E}">
        <p14:creationId xmlns:p14="http://schemas.microsoft.com/office/powerpoint/2010/main" val="1495795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BE763EFC-0A2F-49A8-AB4A-533E74F58F12}" type="slidenum">
              <a:rPr lang="en-US" smtClean="0">
                <a:latin typeface="Arial" pitchFamily="34" charset="0"/>
                <a:ea typeface="ＭＳ Ｐゴシック" pitchFamily="34" charset="-128"/>
              </a:rPr>
              <a:pPr/>
              <a:t>1</a:t>
            </a:fld>
            <a:endParaRPr lang="en-US" dirty="0" smtClean="0">
              <a:latin typeface="Arial" pitchFamily="34" charset="0"/>
              <a:ea typeface="ＭＳ Ｐゴシック" pitchFamily="34" charset="-128"/>
            </a:endParaRPr>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extLst>
      <p:ext uri="{BB962C8B-B14F-4D97-AF65-F5344CB8AC3E}">
        <p14:creationId xmlns:p14="http://schemas.microsoft.com/office/powerpoint/2010/main" val="8116468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pic>
        <p:nvPicPr>
          <p:cNvPr id="4" name="Picture 9" descr="Powerpoint Presentation T Banner"/>
          <p:cNvPicPr>
            <a:picLocks noChangeAspect="1" noChangeArrowheads="1"/>
          </p:cNvPicPr>
          <p:nvPr/>
        </p:nvPicPr>
        <p:blipFill>
          <a:blip r:embed="rId2"/>
          <a:srcRect/>
          <a:stretch>
            <a:fillRect/>
          </a:stretch>
        </p:blipFill>
        <p:spPr bwMode="auto">
          <a:xfrm>
            <a:off x="-15875" y="0"/>
            <a:ext cx="9177338" cy="1052513"/>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1.  SCOA Regulation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C3D157A-4694-4E60-A073-1587886F55CF}"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4" name="Footer Placeholder 3"/>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pPr>
              <a:defRPr/>
            </a:pPr>
            <a:fld id="{5EDE91CF-FEDD-4830-91C5-D3ECB10BAEA2}" type="slidenum">
              <a:rPr lang="en-US" altLang="en-US">
                <a:solidFill>
                  <a:srgbClr val="808080"/>
                </a:solidFill>
              </a:rPr>
              <a:pPr>
                <a:defRPr/>
              </a:pPr>
              <a:t>‹#›</a:t>
            </a:fld>
            <a:endParaRPr lang="en-US" altLang="en-US" sz="1400" b="0" dirty="0">
              <a:solidFill>
                <a:srgbClr val="000000"/>
              </a:solidFill>
              <a:latin typeface="Arial" pitchFamily="34" charset="0"/>
            </a:endParaRPr>
          </a:p>
        </p:txBody>
      </p:sp>
    </p:spTree>
    <p:extLst>
      <p:ext uri="{BB962C8B-B14F-4D97-AF65-F5344CB8AC3E}">
        <p14:creationId xmlns:p14="http://schemas.microsoft.com/office/powerpoint/2010/main" val="1582138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3" name="Footer Placeholder 2"/>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pPr>
              <a:defRPr/>
            </a:pPr>
            <a:fld id="{67274B09-F999-445C-9826-D57F994305C2}" type="slidenum">
              <a:rPr lang="en-US" altLang="en-US">
                <a:solidFill>
                  <a:srgbClr val="808080"/>
                </a:solidFill>
              </a:rPr>
              <a:pPr>
                <a:defRPr/>
              </a:pPr>
              <a:t>‹#›</a:t>
            </a:fld>
            <a:endParaRPr lang="en-US" altLang="en-US" sz="1400" b="0" dirty="0">
              <a:solidFill>
                <a:srgbClr val="000000"/>
              </a:solidFill>
              <a:latin typeface="Arial" pitchFamily="34" charset="0"/>
            </a:endParaRPr>
          </a:p>
        </p:txBody>
      </p:sp>
    </p:spTree>
    <p:extLst>
      <p:ext uri="{BB962C8B-B14F-4D97-AF65-F5344CB8AC3E}">
        <p14:creationId xmlns:p14="http://schemas.microsoft.com/office/powerpoint/2010/main" val="2184816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pPr>
              <a:defRPr/>
            </a:pPr>
            <a:fld id="{ADE54534-6A1E-430B-A900-634FFC6A930E}" type="slidenum">
              <a:rPr lang="en-US" altLang="en-US">
                <a:solidFill>
                  <a:srgbClr val="808080"/>
                </a:solidFill>
              </a:rPr>
              <a:pPr>
                <a:defRPr/>
              </a:pPr>
              <a:t>‹#›</a:t>
            </a:fld>
            <a:endParaRPr lang="en-US" altLang="en-US" sz="1400" b="0" dirty="0">
              <a:solidFill>
                <a:srgbClr val="000000"/>
              </a:solidFill>
              <a:latin typeface="Arial" pitchFamily="34" charset="0"/>
            </a:endParaRPr>
          </a:p>
        </p:txBody>
      </p:sp>
    </p:spTree>
    <p:extLst>
      <p:ext uri="{BB962C8B-B14F-4D97-AF65-F5344CB8AC3E}">
        <p14:creationId xmlns:p14="http://schemas.microsoft.com/office/powerpoint/2010/main" val="39132427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pPr>
              <a:defRPr/>
            </a:pPr>
            <a:fld id="{F7FB34B8-588E-4B48-BF8F-CED1333DE5B4}" type="slidenum">
              <a:rPr lang="en-US" altLang="en-US">
                <a:solidFill>
                  <a:srgbClr val="808080"/>
                </a:solidFill>
              </a:rPr>
              <a:pPr>
                <a:defRPr/>
              </a:pPr>
              <a:t>‹#›</a:t>
            </a:fld>
            <a:endParaRPr lang="en-US" altLang="en-US" sz="1400" b="0" dirty="0">
              <a:solidFill>
                <a:srgbClr val="000000"/>
              </a:solidFill>
              <a:latin typeface="Arial" pitchFamily="34" charset="0"/>
            </a:endParaRPr>
          </a:p>
        </p:txBody>
      </p:sp>
    </p:spTree>
    <p:extLst>
      <p:ext uri="{BB962C8B-B14F-4D97-AF65-F5344CB8AC3E}">
        <p14:creationId xmlns:p14="http://schemas.microsoft.com/office/powerpoint/2010/main" val="3501917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pPr>
              <a:defRPr/>
            </a:pPr>
            <a:fld id="{EB09AE93-2769-4DF7-A984-726765DE03E3}" type="slidenum">
              <a:rPr lang="en-US" altLang="en-US">
                <a:solidFill>
                  <a:srgbClr val="808080"/>
                </a:solidFill>
              </a:rPr>
              <a:pPr>
                <a:defRPr/>
              </a:pPr>
              <a:t>‹#›</a:t>
            </a:fld>
            <a:endParaRPr lang="en-US" altLang="en-US" sz="1400" b="0" dirty="0">
              <a:solidFill>
                <a:srgbClr val="000000"/>
              </a:solidFill>
              <a:latin typeface="Arial" pitchFamily="34" charset="0"/>
            </a:endParaRPr>
          </a:p>
        </p:txBody>
      </p:sp>
    </p:spTree>
    <p:extLst>
      <p:ext uri="{BB962C8B-B14F-4D97-AF65-F5344CB8AC3E}">
        <p14:creationId xmlns:p14="http://schemas.microsoft.com/office/powerpoint/2010/main" val="7658077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76200"/>
            <a:ext cx="21907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76200"/>
            <a:ext cx="64198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pPr>
              <a:defRPr/>
            </a:pPr>
            <a:fld id="{66F8F58F-903B-4D76-88CC-DA283943BE21}" type="slidenum">
              <a:rPr lang="en-US" altLang="en-US">
                <a:solidFill>
                  <a:srgbClr val="808080"/>
                </a:solidFill>
              </a:rPr>
              <a:pPr>
                <a:defRPr/>
              </a:pPr>
              <a:t>‹#›</a:t>
            </a:fld>
            <a:endParaRPr lang="en-US" altLang="en-US" sz="1400" b="0" dirty="0">
              <a:solidFill>
                <a:srgbClr val="000000"/>
              </a:solidFill>
              <a:latin typeface="Arial" pitchFamily="34" charset="0"/>
            </a:endParaRPr>
          </a:p>
        </p:txBody>
      </p:sp>
    </p:spTree>
    <p:extLst>
      <p:ext uri="{BB962C8B-B14F-4D97-AF65-F5344CB8AC3E}">
        <p14:creationId xmlns:p14="http://schemas.microsoft.com/office/powerpoint/2010/main" val="3634658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cSld name="Title Slide">
    <p:bg>
      <p:bgRef idx="1003">
        <a:schemeClr val="bg1"/>
      </p:bgRef>
    </p:bg>
    <p:spTree>
      <p:nvGrpSpPr>
        <p:cNvPr id="1" name=""/>
        <p:cNvGrpSpPr/>
        <p:nvPr/>
      </p:nvGrpSpPr>
      <p:grpSpPr>
        <a:xfrm>
          <a:off x="0" y="0"/>
          <a:ext cx="0" cy="0"/>
          <a:chOff x="0" y="0"/>
          <a:chExt cx="0" cy="0"/>
        </a:xfrm>
      </p:grpSpPr>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defRPr/>
            </a:pPr>
            <a:endParaRPr lang="en-US" dirty="0"/>
          </a:p>
        </p:txBody>
      </p:sp>
      <p:sp>
        <p:nvSpPr>
          <p:cNvPr id="17" name="Footer Placeholder 16"/>
          <p:cNvSpPr>
            <a:spLocks noGrp="1"/>
          </p:cNvSpPr>
          <p:nvPr>
            <p:ph type="ftr" sz="quarter" idx="11"/>
          </p:nvPr>
        </p:nvSpPr>
        <p:spPr/>
        <p:txBody>
          <a:bodyPr/>
          <a:lstStyle/>
          <a:p>
            <a:pPr>
              <a:defRPr/>
            </a:pPr>
            <a:r>
              <a:rPr lang="en-US" dirty="0" smtClean="0"/>
              <a:t>1.  SCOA Regulation</a:t>
            </a:r>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defRPr/>
            </a:pPr>
            <a:fld id="{899A0AA3-05D0-4EC4-90B4-DB4AF0CB9245}" type="slidenum">
              <a:rPr lang="en-US" smtClean="0"/>
              <a:pPr>
                <a:defRPr/>
              </a:pPr>
              <a:t>‹#›</a:t>
            </a:fld>
            <a:endParaRPr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r>
              <a:rPr lang="en-US" dirty="0" smtClean="0"/>
              <a:t>1.  SCOA Regulation</a:t>
            </a:r>
            <a:endParaRPr lang="en-US" dirty="0"/>
          </a:p>
        </p:txBody>
      </p:sp>
      <p:sp>
        <p:nvSpPr>
          <p:cNvPr id="6" name="Slide Number Placeholder 5"/>
          <p:cNvSpPr>
            <a:spLocks noGrp="1"/>
          </p:cNvSpPr>
          <p:nvPr>
            <p:ph type="sldNum" sz="quarter" idx="12"/>
          </p:nvPr>
        </p:nvSpPr>
        <p:spPr/>
        <p:txBody>
          <a:bodyPr/>
          <a:lstStyle/>
          <a:p>
            <a:pPr>
              <a:defRPr/>
            </a:pPr>
            <a:fld id="{93E914F6-D910-4C67-8222-2BC6382952BE}" type="slidenum">
              <a:rPr lang="en-US" smtClean="0"/>
              <a:pPr>
                <a:defRPr/>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pic>
        <p:nvPicPr>
          <p:cNvPr id="4" name="Picture 9" descr="Powerpoint Presentation T Banner"/>
          <p:cNvPicPr>
            <a:picLocks noChangeAspect="1" noChangeArrowheads="1"/>
          </p:cNvPicPr>
          <p:nvPr/>
        </p:nvPicPr>
        <p:blipFill>
          <a:blip r:embed="rId2"/>
          <a:srcRect/>
          <a:stretch>
            <a:fillRect/>
          </a:stretch>
        </p:blipFill>
        <p:spPr bwMode="auto">
          <a:xfrm>
            <a:off x="-15875" y="0"/>
            <a:ext cx="9177338" cy="1052513"/>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1.  SCOA Regulation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C3D157A-4694-4E60-A073-1587886F55CF}"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614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xfrm>
            <a:off x="6553200" y="6248400"/>
            <a:ext cx="1905000" cy="457200"/>
          </a:xfrm>
        </p:spPr>
        <p:txBody>
          <a:bodyPr/>
          <a:lstStyle>
            <a:lvl1pPr>
              <a:defRPr sz="1400" b="0">
                <a:solidFill>
                  <a:schemeClr val="tx1"/>
                </a:solidFill>
                <a:latin typeface="Arial" pitchFamily="34" charset="0"/>
              </a:defRPr>
            </a:lvl1pPr>
          </a:lstStyle>
          <a:p>
            <a:pPr>
              <a:defRPr/>
            </a:pPr>
            <a:fld id="{C45C529E-B54F-4633-A6C9-FB8219713A6C}"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1399695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pPr>
              <a:defRPr/>
            </a:pPr>
            <a:fld id="{7E64A73F-6F6E-4A58-8D99-EEE7D7A81BF7}" type="slidenum">
              <a:rPr lang="en-US" altLang="en-US">
                <a:solidFill>
                  <a:srgbClr val="808080"/>
                </a:solidFill>
              </a:rPr>
              <a:pPr>
                <a:defRPr/>
              </a:pPr>
              <a:t>‹#›</a:t>
            </a:fld>
            <a:endParaRPr lang="en-US" altLang="en-US" sz="1400" b="0" dirty="0">
              <a:solidFill>
                <a:srgbClr val="000000"/>
              </a:solidFill>
              <a:latin typeface="Arial" pitchFamily="34" charset="0"/>
            </a:endParaRPr>
          </a:p>
        </p:txBody>
      </p:sp>
    </p:spTree>
    <p:extLst>
      <p:ext uri="{BB962C8B-B14F-4D97-AF65-F5344CB8AC3E}">
        <p14:creationId xmlns:p14="http://schemas.microsoft.com/office/powerpoint/2010/main" val="2462185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pPr>
              <a:defRPr/>
            </a:pPr>
            <a:fld id="{9BF02F6B-1CBE-46F4-9EB6-E0893484345F}" type="slidenum">
              <a:rPr lang="en-US" altLang="en-US">
                <a:solidFill>
                  <a:srgbClr val="808080"/>
                </a:solidFill>
              </a:rPr>
              <a:pPr>
                <a:defRPr/>
              </a:pPr>
              <a:t>‹#›</a:t>
            </a:fld>
            <a:endParaRPr lang="en-US" altLang="en-US" sz="1400" b="0" dirty="0">
              <a:solidFill>
                <a:srgbClr val="000000"/>
              </a:solidFill>
              <a:latin typeface="Arial" pitchFamily="34" charset="0"/>
            </a:endParaRPr>
          </a:p>
        </p:txBody>
      </p:sp>
    </p:spTree>
    <p:extLst>
      <p:ext uri="{BB962C8B-B14F-4D97-AF65-F5344CB8AC3E}">
        <p14:creationId xmlns:p14="http://schemas.microsoft.com/office/powerpoint/2010/main" val="3914887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295400"/>
            <a:ext cx="4305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295400"/>
            <a:ext cx="4305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pPr>
              <a:defRPr/>
            </a:pPr>
            <a:fld id="{65A574B9-AC78-4E08-A572-3D100427A5DF}" type="slidenum">
              <a:rPr lang="en-US" altLang="en-US">
                <a:solidFill>
                  <a:srgbClr val="808080"/>
                </a:solidFill>
              </a:rPr>
              <a:pPr>
                <a:defRPr/>
              </a:pPr>
              <a:t>‹#›</a:t>
            </a:fld>
            <a:endParaRPr lang="en-US" altLang="en-US" sz="1400" b="0" dirty="0">
              <a:solidFill>
                <a:srgbClr val="000000"/>
              </a:solidFill>
              <a:latin typeface="Arial" pitchFamily="34" charset="0"/>
            </a:endParaRPr>
          </a:p>
        </p:txBody>
      </p:sp>
    </p:spTree>
    <p:extLst>
      <p:ext uri="{BB962C8B-B14F-4D97-AF65-F5344CB8AC3E}">
        <p14:creationId xmlns:p14="http://schemas.microsoft.com/office/powerpoint/2010/main" val="3343544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8" name="Footer Placeholder 7"/>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pPr>
              <a:defRPr/>
            </a:pPr>
            <a:fld id="{DDF6286F-9D93-42A2-BF80-E6FB40278D0B}" type="slidenum">
              <a:rPr lang="en-US" altLang="en-US">
                <a:solidFill>
                  <a:srgbClr val="808080"/>
                </a:solidFill>
              </a:rPr>
              <a:pPr>
                <a:defRPr/>
              </a:pPr>
              <a:t>‹#›</a:t>
            </a:fld>
            <a:endParaRPr lang="en-US" altLang="en-US" sz="1400" b="0" dirty="0">
              <a:solidFill>
                <a:srgbClr val="000000"/>
              </a:solidFill>
              <a:latin typeface="Arial" pitchFamily="34" charset="0"/>
            </a:endParaRPr>
          </a:p>
        </p:txBody>
      </p:sp>
    </p:spTree>
    <p:extLst>
      <p:ext uri="{BB962C8B-B14F-4D97-AF65-F5344CB8AC3E}">
        <p14:creationId xmlns:p14="http://schemas.microsoft.com/office/powerpoint/2010/main" val="23612631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2.jpe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76200"/>
            <a:ext cx="77724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52400" y="1295400"/>
            <a:ext cx="87630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 name="Date Placeholder 3"/>
          <p:cNvSpPr>
            <a:spLocks noGrp="1"/>
          </p:cNvSpPr>
          <p:nvPr>
            <p:ph type="dt" sz="half" idx="2"/>
          </p:nvPr>
        </p:nvSpPr>
        <p:spPr bwMode="auto">
          <a:xfrm>
            <a:off x="6858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0" hangingPunct="0">
              <a:defRPr sz="1400">
                <a:latin typeface="Arial" charset="0"/>
                <a:ea typeface="+mn-ea"/>
                <a:cs typeface="+mn-cs"/>
              </a:defRPr>
            </a:lvl1pPr>
          </a:lstStyle>
          <a:p>
            <a:pPr>
              <a:defRPr/>
            </a:pPr>
            <a:endParaRPr lang="en-US" dirty="0"/>
          </a:p>
        </p:txBody>
      </p:sp>
      <p:sp>
        <p:nvSpPr>
          <p:cNvPr id="10" name="Footer Placeholder 4"/>
          <p:cNvSpPr>
            <a:spLocks noGrp="1"/>
          </p:cNvSpPr>
          <p:nvPr>
            <p:ph type="ftr" sz="quarter" idx="3"/>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latin typeface="Arial" charset="0"/>
                <a:ea typeface="+mn-ea"/>
                <a:cs typeface="+mn-cs"/>
              </a:defRPr>
            </a:lvl1pPr>
          </a:lstStyle>
          <a:p>
            <a:pPr>
              <a:defRPr/>
            </a:pPr>
            <a:r>
              <a:rPr lang="en-US" dirty="0" smtClean="0"/>
              <a:t>1.  SCOA Regulation</a:t>
            </a:r>
            <a:endParaRPr lang="en-US" dirty="0"/>
          </a:p>
        </p:txBody>
      </p:sp>
      <p:sp>
        <p:nvSpPr>
          <p:cNvPr id="11" name="Slide Number Placeholder 5"/>
          <p:cNvSpPr>
            <a:spLocks noGrp="1"/>
          </p:cNvSpPr>
          <p:nvPr>
            <p:ph type="sldNum" sz="quarter" idx="4"/>
          </p:nvPr>
        </p:nvSpPr>
        <p:spPr bwMode="auto">
          <a:xfrm>
            <a:off x="6934200" y="64008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0" hangingPunct="0">
              <a:defRPr sz="1000" b="1">
                <a:solidFill>
                  <a:schemeClr val="bg2"/>
                </a:solidFill>
                <a:latin typeface="Arial Bold Italic" pitchFamily="1" charset="0"/>
                <a:ea typeface="+mn-ea"/>
                <a:cs typeface="+mn-cs"/>
              </a:defRPr>
            </a:lvl1pPr>
          </a:lstStyle>
          <a:p>
            <a:pPr>
              <a:defRPr/>
            </a:pPr>
            <a:fld id="{CCA99A60-AA1C-4461-8F7F-624D263E98EF}"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Lst>
  <p:hf hdr="0" ftr="0" dt="0"/>
  <p:txStyles>
    <p:titleStyle>
      <a:lvl1pPr algn="l" rtl="0" eaLnBrk="1" fontAlgn="base" hangingPunct="1">
        <a:spcBef>
          <a:spcPct val="0"/>
        </a:spcBef>
        <a:spcAft>
          <a:spcPct val="0"/>
        </a:spcAft>
        <a:defRPr sz="3000">
          <a:solidFill>
            <a:schemeClr val="bg1"/>
          </a:solidFill>
          <a:latin typeface="Arial" charset="0"/>
          <a:ea typeface="+mj-ea"/>
          <a:cs typeface="+mj-cs"/>
        </a:defRPr>
      </a:lvl1pPr>
      <a:lvl2pPr algn="l" rtl="0" eaLnBrk="1" fontAlgn="base" hangingPunct="1">
        <a:spcBef>
          <a:spcPct val="0"/>
        </a:spcBef>
        <a:spcAft>
          <a:spcPct val="0"/>
        </a:spcAft>
        <a:defRPr sz="3000">
          <a:solidFill>
            <a:schemeClr val="bg1"/>
          </a:solidFill>
          <a:latin typeface="Arial" charset="0"/>
          <a:ea typeface="Osaka" pitchFamily="1" charset="-128"/>
        </a:defRPr>
      </a:lvl2pPr>
      <a:lvl3pPr algn="l" rtl="0" eaLnBrk="1" fontAlgn="base" hangingPunct="1">
        <a:spcBef>
          <a:spcPct val="0"/>
        </a:spcBef>
        <a:spcAft>
          <a:spcPct val="0"/>
        </a:spcAft>
        <a:defRPr sz="3000">
          <a:solidFill>
            <a:schemeClr val="bg1"/>
          </a:solidFill>
          <a:latin typeface="Arial" charset="0"/>
          <a:ea typeface="Osaka" pitchFamily="1" charset="-128"/>
        </a:defRPr>
      </a:lvl3pPr>
      <a:lvl4pPr algn="l" rtl="0" eaLnBrk="1" fontAlgn="base" hangingPunct="1">
        <a:spcBef>
          <a:spcPct val="0"/>
        </a:spcBef>
        <a:spcAft>
          <a:spcPct val="0"/>
        </a:spcAft>
        <a:defRPr sz="3000">
          <a:solidFill>
            <a:schemeClr val="bg1"/>
          </a:solidFill>
          <a:latin typeface="Arial" charset="0"/>
          <a:ea typeface="Osaka" pitchFamily="1" charset="-128"/>
        </a:defRPr>
      </a:lvl4pPr>
      <a:lvl5pPr algn="l" rtl="0" eaLnBrk="1" fontAlgn="base" hangingPunct="1">
        <a:spcBef>
          <a:spcPct val="0"/>
        </a:spcBef>
        <a:spcAft>
          <a:spcPct val="0"/>
        </a:spcAft>
        <a:defRPr sz="3000">
          <a:solidFill>
            <a:schemeClr val="bg1"/>
          </a:solidFill>
          <a:latin typeface="Arial" charset="0"/>
          <a:ea typeface="Osaka" pitchFamily="1" charset="-128"/>
        </a:defRPr>
      </a:lvl5pPr>
      <a:lvl6pPr marL="457200" algn="l" rtl="0" eaLnBrk="1" fontAlgn="base" hangingPunct="1">
        <a:spcBef>
          <a:spcPct val="0"/>
        </a:spcBef>
        <a:spcAft>
          <a:spcPct val="0"/>
        </a:spcAft>
        <a:defRPr sz="3000">
          <a:solidFill>
            <a:schemeClr val="bg1"/>
          </a:solidFill>
          <a:latin typeface="Arial Bold" pitchFamily="1" charset="0"/>
          <a:ea typeface="Osaka" pitchFamily="1" charset="-128"/>
        </a:defRPr>
      </a:lvl6pPr>
      <a:lvl7pPr marL="914400" algn="l" rtl="0" eaLnBrk="1" fontAlgn="base" hangingPunct="1">
        <a:spcBef>
          <a:spcPct val="0"/>
        </a:spcBef>
        <a:spcAft>
          <a:spcPct val="0"/>
        </a:spcAft>
        <a:defRPr sz="3000">
          <a:solidFill>
            <a:schemeClr val="bg1"/>
          </a:solidFill>
          <a:latin typeface="Arial Bold" pitchFamily="1" charset="0"/>
          <a:ea typeface="Osaka" pitchFamily="1" charset="-128"/>
        </a:defRPr>
      </a:lvl7pPr>
      <a:lvl8pPr marL="1371600" algn="l" rtl="0" eaLnBrk="1" fontAlgn="base" hangingPunct="1">
        <a:spcBef>
          <a:spcPct val="0"/>
        </a:spcBef>
        <a:spcAft>
          <a:spcPct val="0"/>
        </a:spcAft>
        <a:defRPr sz="3000">
          <a:solidFill>
            <a:schemeClr val="bg1"/>
          </a:solidFill>
          <a:latin typeface="Arial Bold" pitchFamily="1" charset="0"/>
          <a:ea typeface="Osaka" pitchFamily="1" charset="-128"/>
        </a:defRPr>
      </a:lvl8pPr>
      <a:lvl9pPr marL="1828800" algn="l" rtl="0" eaLnBrk="1" fontAlgn="base" hangingPunct="1">
        <a:spcBef>
          <a:spcPct val="0"/>
        </a:spcBef>
        <a:spcAft>
          <a:spcPct val="0"/>
        </a:spcAft>
        <a:defRPr sz="3000">
          <a:solidFill>
            <a:schemeClr val="bg1"/>
          </a:solidFill>
          <a:latin typeface="Arial Bold" pitchFamily="1" charset="0"/>
          <a:ea typeface="Osaka" pitchFamily="1" charset="-128"/>
        </a:defRPr>
      </a:lvl9pPr>
    </p:titleStyle>
    <p:bodyStyle>
      <a:lvl1pPr marL="342900" indent="-342900" algn="l" rtl="0" eaLnBrk="1" fontAlgn="base" hangingPunct="1">
        <a:spcBef>
          <a:spcPct val="20000"/>
        </a:spcBef>
        <a:spcAft>
          <a:spcPct val="0"/>
        </a:spcAft>
        <a:buChar char="•"/>
        <a:defRPr sz="2000">
          <a:solidFill>
            <a:schemeClr val="tx1"/>
          </a:solidFill>
          <a:latin typeface="Arial" charset="0"/>
          <a:ea typeface="+mn-ea"/>
          <a:cs typeface="+mn-cs"/>
        </a:defRPr>
      </a:lvl1pPr>
      <a:lvl2pPr marL="742950" indent="-285750" algn="l" rtl="0" eaLnBrk="1" fontAlgn="base" hangingPunct="1">
        <a:spcBef>
          <a:spcPct val="20000"/>
        </a:spcBef>
        <a:spcAft>
          <a:spcPct val="0"/>
        </a:spcAft>
        <a:buChar char="–"/>
        <a:defRPr sz="2000">
          <a:solidFill>
            <a:schemeClr val="tx1"/>
          </a:solidFill>
          <a:latin typeface="Arial" charset="0"/>
          <a:ea typeface="+mn-ea"/>
        </a:defRPr>
      </a:lvl2pPr>
      <a:lvl3pPr marL="1143000" indent="-228600" algn="l" rtl="0" eaLnBrk="1" fontAlgn="base" hangingPunct="1">
        <a:spcBef>
          <a:spcPct val="20000"/>
        </a:spcBef>
        <a:spcAft>
          <a:spcPct val="0"/>
        </a:spcAft>
        <a:buChar char="•"/>
        <a:defRPr sz="2000">
          <a:solidFill>
            <a:schemeClr val="tx1"/>
          </a:solidFill>
          <a:latin typeface="Arial" charset="0"/>
          <a:ea typeface="+mn-ea"/>
        </a:defRPr>
      </a:lvl3pPr>
      <a:lvl4pPr marL="1600200" indent="-228600" algn="l" rtl="0" eaLnBrk="1" fontAlgn="base" hangingPunct="1">
        <a:spcBef>
          <a:spcPct val="20000"/>
        </a:spcBef>
        <a:spcAft>
          <a:spcPct val="0"/>
        </a:spcAft>
        <a:buChar char="–"/>
        <a:defRPr sz="2000">
          <a:solidFill>
            <a:schemeClr val="tx1"/>
          </a:solidFill>
          <a:latin typeface="Arial" charset="0"/>
          <a:ea typeface="+mn-ea"/>
        </a:defRPr>
      </a:lvl4pPr>
      <a:lvl5pPr marL="2057400" indent="-228600" algn="l" rtl="0" eaLnBrk="1" fontAlgn="base" hangingPunct="1">
        <a:spcBef>
          <a:spcPct val="20000"/>
        </a:spcBef>
        <a:spcAft>
          <a:spcPct val="0"/>
        </a:spcAft>
        <a:buChar char="»"/>
        <a:defRPr sz="2000">
          <a:solidFill>
            <a:schemeClr val="tx1"/>
          </a:solidFill>
          <a:latin typeface="Arial" charset="0"/>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76200"/>
            <a:ext cx="77724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52400" y="1295400"/>
            <a:ext cx="87630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 name="Date Placeholder 3"/>
          <p:cNvSpPr>
            <a:spLocks noGrp="1"/>
          </p:cNvSpPr>
          <p:nvPr>
            <p:ph type="dt" sz="half" idx="2"/>
          </p:nvPr>
        </p:nvSpPr>
        <p:spPr bwMode="auto">
          <a:xfrm>
            <a:off x="6858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0" hangingPunct="0">
              <a:defRPr sz="1400">
                <a:latin typeface="Arial" charset="0"/>
                <a:ea typeface="+mn-ea"/>
                <a:cs typeface="+mn-cs"/>
              </a:defRPr>
            </a:lvl1pPr>
          </a:lstStyle>
          <a:p>
            <a:pPr>
              <a:defRPr/>
            </a:pPr>
            <a:endParaRPr lang="en-US" dirty="0"/>
          </a:p>
        </p:txBody>
      </p:sp>
      <p:sp>
        <p:nvSpPr>
          <p:cNvPr id="10" name="Footer Placeholder 4"/>
          <p:cNvSpPr>
            <a:spLocks noGrp="1"/>
          </p:cNvSpPr>
          <p:nvPr>
            <p:ph type="ftr" sz="quarter" idx="3"/>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latin typeface="Arial" charset="0"/>
                <a:ea typeface="+mn-ea"/>
                <a:cs typeface="+mn-cs"/>
              </a:defRPr>
            </a:lvl1pPr>
          </a:lstStyle>
          <a:p>
            <a:pPr>
              <a:defRPr/>
            </a:pPr>
            <a:r>
              <a:rPr lang="en-US" dirty="0" smtClean="0"/>
              <a:t>1.  SCOA Regulation</a:t>
            </a:r>
            <a:endParaRPr lang="en-US" dirty="0"/>
          </a:p>
        </p:txBody>
      </p:sp>
      <p:sp>
        <p:nvSpPr>
          <p:cNvPr id="11" name="Slide Number Placeholder 5"/>
          <p:cNvSpPr>
            <a:spLocks noGrp="1"/>
          </p:cNvSpPr>
          <p:nvPr>
            <p:ph type="sldNum" sz="quarter" idx="4"/>
          </p:nvPr>
        </p:nvSpPr>
        <p:spPr bwMode="auto">
          <a:xfrm>
            <a:off x="6934200" y="64008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0" hangingPunct="0">
              <a:defRPr sz="1000" b="1">
                <a:solidFill>
                  <a:schemeClr val="bg2"/>
                </a:solidFill>
                <a:latin typeface="Arial Bold Italic" pitchFamily="1" charset="0"/>
                <a:ea typeface="+mn-ea"/>
                <a:cs typeface="+mn-cs"/>
              </a:defRPr>
            </a:lvl1pPr>
          </a:lstStyle>
          <a:p>
            <a:pPr>
              <a:defRPr/>
            </a:pPr>
            <a:fld id="{CCA99A60-AA1C-4461-8F7F-624D263E98EF}"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7" r:id="rId1"/>
  </p:sldLayoutIdLst>
  <p:hf hdr="0" ftr="0" dt="0"/>
  <p:txStyles>
    <p:titleStyle>
      <a:lvl1pPr algn="l" rtl="0" eaLnBrk="1" fontAlgn="base" hangingPunct="1">
        <a:spcBef>
          <a:spcPct val="0"/>
        </a:spcBef>
        <a:spcAft>
          <a:spcPct val="0"/>
        </a:spcAft>
        <a:defRPr sz="3000">
          <a:solidFill>
            <a:schemeClr val="bg1"/>
          </a:solidFill>
          <a:latin typeface="Arial" charset="0"/>
          <a:ea typeface="+mj-ea"/>
          <a:cs typeface="+mj-cs"/>
        </a:defRPr>
      </a:lvl1pPr>
      <a:lvl2pPr algn="l" rtl="0" eaLnBrk="1" fontAlgn="base" hangingPunct="1">
        <a:spcBef>
          <a:spcPct val="0"/>
        </a:spcBef>
        <a:spcAft>
          <a:spcPct val="0"/>
        </a:spcAft>
        <a:defRPr sz="3000">
          <a:solidFill>
            <a:schemeClr val="bg1"/>
          </a:solidFill>
          <a:latin typeface="Arial" charset="0"/>
          <a:ea typeface="Osaka" pitchFamily="1" charset="-128"/>
        </a:defRPr>
      </a:lvl2pPr>
      <a:lvl3pPr algn="l" rtl="0" eaLnBrk="1" fontAlgn="base" hangingPunct="1">
        <a:spcBef>
          <a:spcPct val="0"/>
        </a:spcBef>
        <a:spcAft>
          <a:spcPct val="0"/>
        </a:spcAft>
        <a:defRPr sz="3000">
          <a:solidFill>
            <a:schemeClr val="bg1"/>
          </a:solidFill>
          <a:latin typeface="Arial" charset="0"/>
          <a:ea typeface="Osaka" pitchFamily="1" charset="-128"/>
        </a:defRPr>
      </a:lvl3pPr>
      <a:lvl4pPr algn="l" rtl="0" eaLnBrk="1" fontAlgn="base" hangingPunct="1">
        <a:spcBef>
          <a:spcPct val="0"/>
        </a:spcBef>
        <a:spcAft>
          <a:spcPct val="0"/>
        </a:spcAft>
        <a:defRPr sz="3000">
          <a:solidFill>
            <a:schemeClr val="bg1"/>
          </a:solidFill>
          <a:latin typeface="Arial" charset="0"/>
          <a:ea typeface="Osaka" pitchFamily="1" charset="-128"/>
        </a:defRPr>
      </a:lvl4pPr>
      <a:lvl5pPr algn="l" rtl="0" eaLnBrk="1" fontAlgn="base" hangingPunct="1">
        <a:spcBef>
          <a:spcPct val="0"/>
        </a:spcBef>
        <a:spcAft>
          <a:spcPct val="0"/>
        </a:spcAft>
        <a:defRPr sz="3000">
          <a:solidFill>
            <a:schemeClr val="bg1"/>
          </a:solidFill>
          <a:latin typeface="Arial" charset="0"/>
          <a:ea typeface="Osaka" pitchFamily="1" charset="-128"/>
        </a:defRPr>
      </a:lvl5pPr>
      <a:lvl6pPr marL="457200" algn="l" rtl="0" eaLnBrk="1" fontAlgn="base" hangingPunct="1">
        <a:spcBef>
          <a:spcPct val="0"/>
        </a:spcBef>
        <a:spcAft>
          <a:spcPct val="0"/>
        </a:spcAft>
        <a:defRPr sz="3000">
          <a:solidFill>
            <a:schemeClr val="bg1"/>
          </a:solidFill>
          <a:latin typeface="Arial Bold" pitchFamily="1" charset="0"/>
          <a:ea typeface="Osaka" pitchFamily="1" charset="-128"/>
        </a:defRPr>
      </a:lvl6pPr>
      <a:lvl7pPr marL="914400" algn="l" rtl="0" eaLnBrk="1" fontAlgn="base" hangingPunct="1">
        <a:spcBef>
          <a:spcPct val="0"/>
        </a:spcBef>
        <a:spcAft>
          <a:spcPct val="0"/>
        </a:spcAft>
        <a:defRPr sz="3000">
          <a:solidFill>
            <a:schemeClr val="bg1"/>
          </a:solidFill>
          <a:latin typeface="Arial Bold" pitchFamily="1" charset="0"/>
          <a:ea typeface="Osaka" pitchFamily="1" charset="-128"/>
        </a:defRPr>
      </a:lvl7pPr>
      <a:lvl8pPr marL="1371600" algn="l" rtl="0" eaLnBrk="1" fontAlgn="base" hangingPunct="1">
        <a:spcBef>
          <a:spcPct val="0"/>
        </a:spcBef>
        <a:spcAft>
          <a:spcPct val="0"/>
        </a:spcAft>
        <a:defRPr sz="3000">
          <a:solidFill>
            <a:schemeClr val="bg1"/>
          </a:solidFill>
          <a:latin typeface="Arial Bold" pitchFamily="1" charset="0"/>
          <a:ea typeface="Osaka" pitchFamily="1" charset="-128"/>
        </a:defRPr>
      </a:lvl8pPr>
      <a:lvl9pPr marL="1828800" algn="l" rtl="0" eaLnBrk="1" fontAlgn="base" hangingPunct="1">
        <a:spcBef>
          <a:spcPct val="0"/>
        </a:spcBef>
        <a:spcAft>
          <a:spcPct val="0"/>
        </a:spcAft>
        <a:defRPr sz="3000">
          <a:solidFill>
            <a:schemeClr val="bg1"/>
          </a:solidFill>
          <a:latin typeface="Arial Bold" pitchFamily="1" charset="0"/>
          <a:ea typeface="Osaka" pitchFamily="1" charset="-128"/>
        </a:defRPr>
      </a:lvl9pPr>
    </p:titleStyle>
    <p:bodyStyle>
      <a:lvl1pPr marL="342900" indent="-342900" algn="l" rtl="0" eaLnBrk="1" fontAlgn="base" hangingPunct="1">
        <a:spcBef>
          <a:spcPct val="20000"/>
        </a:spcBef>
        <a:spcAft>
          <a:spcPct val="0"/>
        </a:spcAft>
        <a:buChar char="•"/>
        <a:defRPr sz="2000">
          <a:solidFill>
            <a:schemeClr val="tx1"/>
          </a:solidFill>
          <a:latin typeface="Arial" charset="0"/>
          <a:ea typeface="+mn-ea"/>
          <a:cs typeface="+mn-cs"/>
        </a:defRPr>
      </a:lvl1pPr>
      <a:lvl2pPr marL="742950" indent="-285750" algn="l" rtl="0" eaLnBrk="1" fontAlgn="base" hangingPunct="1">
        <a:spcBef>
          <a:spcPct val="20000"/>
        </a:spcBef>
        <a:spcAft>
          <a:spcPct val="0"/>
        </a:spcAft>
        <a:buChar char="–"/>
        <a:defRPr sz="2000">
          <a:solidFill>
            <a:schemeClr val="tx1"/>
          </a:solidFill>
          <a:latin typeface="Arial" charset="0"/>
          <a:ea typeface="+mn-ea"/>
        </a:defRPr>
      </a:lvl2pPr>
      <a:lvl3pPr marL="1143000" indent="-228600" algn="l" rtl="0" eaLnBrk="1" fontAlgn="base" hangingPunct="1">
        <a:spcBef>
          <a:spcPct val="20000"/>
        </a:spcBef>
        <a:spcAft>
          <a:spcPct val="0"/>
        </a:spcAft>
        <a:buChar char="•"/>
        <a:defRPr sz="2000">
          <a:solidFill>
            <a:schemeClr val="tx1"/>
          </a:solidFill>
          <a:latin typeface="Arial" charset="0"/>
          <a:ea typeface="+mn-ea"/>
        </a:defRPr>
      </a:lvl3pPr>
      <a:lvl4pPr marL="1600200" indent="-228600" algn="l" rtl="0" eaLnBrk="1" fontAlgn="base" hangingPunct="1">
        <a:spcBef>
          <a:spcPct val="20000"/>
        </a:spcBef>
        <a:spcAft>
          <a:spcPct val="0"/>
        </a:spcAft>
        <a:buChar char="–"/>
        <a:defRPr sz="2000">
          <a:solidFill>
            <a:schemeClr val="tx1"/>
          </a:solidFill>
          <a:latin typeface="Arial" charset="0"/>
          <a:ea typeface="+mn-ea"/>
        </a:defRPr>
      </a:lvl4pPr>
      <a:lvl5pPr marL="2057400" indent="-228600" algn="l" rtl="0" eaLnBrk="1" fontAlgn="base" hangingPunct="1">
        <a:spcBef>
          <a:spcPct val="20000"/>
        </a:spcBef>
        <a:spcAft>
          <a:spcPct val="0"/>
        </a:spcAft>
        <a:buChar char="»"/>
        <a:defRPr sz="2000">
          <a:solidFill>
            <a:schemeClr val="tx1"/>
          </a:solidFill>
          <a:latin typeface="Arial" charset="0"/>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8" descr="Powerpoint Presentation Bann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5961063"/>
            <a:ext cx="9144000" cy="89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9" descr="Powerpoint Presentation T Banne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875" y="0"/>
            <a:ext cx="91773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2"/>
          <p:cNvSpPr>
            <a:spLocks noGrp="1" noChangeArrowheads="1"/>
          </p:cNvSpPr>
          <p:nvPr>
            <p:ph type="title"/>
          </p:nvPr>
        </p:nvSpPr>
        <p:spPr bwMode="auto">
          <a:xfrm>
            <a:off x="152400" y="762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9" name="Rectangle 3"/>
          <p:cNvSpPr>
            <a:spLocks noGrp="1" noChangeArrowheads="1"/>
          </p:cNvSpPr>
          <p:nvPr>
            <p:ph type="body" idx="1"/>
          </p:nvPr>
        </p:nvSpPr>
        <p:spPr bwMode="auto">
          <a:xfrm>
            <a:off x="152400" y="1295400"/>
            <a:ext cx="8763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124"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Arial" charset="0"/>
                <a:ea typeface="+mn-ea"/>
                <a:cs typeface="+mn-cs"/>
              </a:defRPr>
            </a:lvl1pPr>
          </a:lstStyle>
          <a:p>
            <a:pPr>
              <a:defRPr/>
            </a:pPr>
            <a:endParaRPr lang="en-US" dirty="0">
              <a:solidFill>
                <a:srgbClr val="000000"/>
              </a:solidFill>
            </a:endParaRPr>
          </a:p>
        </p:txBody>
      </p:sp>
      <p:sp>
        <p:nvSpPr>
          <p:cNvPr id="512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Arial" charset="0"/>
                <a:ea typeface="+mn-ea"/>
                <a:cs typeface="+mn-cs"/>
              </a:defRPr>
            </a:lvl1pPr>
          </a:lstStyle>
          <a:p>
            <a:pPr>
              <a:defRPr/>
            </a:pPr>
            <a:endParaRPr lang="en-US" dirty="0">
              <a:solidFill>
                <a:srgbClr val="000000"/>
              </a:solidFill>
            </a:endParaRPr>
          </a:p>
        </p:txBody>
      </p:sp>
      <p:sp>
        <p:nvSpPr>
          <p:cNvPr id="5126" name="Rectangle 6"/>
          <p:cNvSpPr>
            <a:spLocks noGrp="1" noChangeArrowheads="1"/>
          </p:cNvSpPr>
          <p:nvPr>
            <p:ph type="sldNum" sz="quarter" idx="4"/>
          </p:nvPr>
        </p:nvSpPr>
        <p:spPr bwMode="auto">
          <a:xfrm>
            <a:off x="6934200"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chemeClr val="bg2"/>
                </a:solidFill>
                <a:latin typeface="Arial Bold Italic" pitchFamily="34" charset="0"/>
                <a:ea typeface="Osaka"/>
                <a:cs typeface="Osaka"/>
              </a:defRPr>
            </a:lvl1pPr>
          </a:lstStyle>
          <a:p>
            <a:pPr eaLnBrk="0" hangingPunct="0">
              <a:defRPr/>
            </a:pPr>
            <a:fld id="{43F19164-3B23-4E4D-86C5-B99F884A82F7}" type="slidenum">
              <a:rPr lang="en-US" altLang="en-US">
                <a:solidFill>
                  <a:srgbClr val="808080"/>
                </a:solidFill>
              </a:rPr>
              <a:pPr eaLnBrk="0" hangingPunct="0">
                <a:defRPr/>
              </a:pPr>
              <a:t>‹#›</a:t>
            </a:fld>
            <a:endParaRPr lang="en-US" altLang="en-US" sz="1400" dirty="0">
              <a:solidFill>
                <a:srgbClr val="808080"/>
              </a:solidFill>
            </a:endParaRPr>
          </a:p>
        </p:txBody>
      </p:sp>
    </p:spTree>
    <p:extLst>
      <p:ext uri="{BB962C8B-B14F-4D97-AF65-F5344CB8AC3E}">
        <p14:creationId xmlns:p14="http://schemas.microsoft.com/office/powerpoint/2010/main" val="1876900490"/>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Lst>
  <p:hf hdr="0" ftr="0" dt="0"/>
  <p:txStyles>
    <p:titleStyle>
      <a:lvl1pPr algn="l" rtl="0" eaLnBrk="0" fontAlgn="base" hangingPunct="0">
        <a:spcBef>
          <a:spcPct val="0"/>
        </a:spcBef>
        <a:spcAft>
          <a:spcPct val="0"/>
        </a:spcAft>
        <a:defRPr sz="3000">
          <a:solidFill>
            <a:schemeClr val="bg1"/>
          </a:solidFill>
          <a:latin typeface="+mj-lt"/>
          <a:ea typeface="+mj-ea"/>
          <a:cs typeface="Osaka"/>
        </a:defRPr>
      </a:lvl1pPr>
      <a:lvl2pPr algn="l" rtl="0" eaLnBrk="0" fontAlgn="base" hangingPunct="0">
        <a:spcBef>
          <a:spcPct val="0"/>
        </a:spcBef>
        <a:spcAft>
          <a:spcPct val="0"/>
        </a:spcAft>
        <a:defRPr sz="3000">
          <a:solidFill>
            <a:schemeClr val="bg1"/>
          </a:solidFill>
          <a:latin typeface="Arial Bold" pitchFamily="1" charset="0"/>
          <a:ea typeface="Osaka" pitchFamily="1" charset="-128"/>
          <a:cs typeface="Osaka"/>
        </a:defRPr>
      </a:lvl2pPr>
      <a:lvl3pPr algn="l" rtl="0" eaLnBrk="0" fontAlgn="base" hangingPunct="0">
        <a:spcBef>
          <a:spcPct val="0"/>
        </a:spcBef>
        <a:spcAft>
          <a:spcPct val="0"/>
        </a:spcAft>
        <a:defRPr sz="3000">
          <a:solidFill>
            <a:schemeClr val="bg1"/>
          </a:solidFill>
          <a:latin typeface="Arial Bold" pitchFamily="1" charset="0"/>
          <a:ea typeface="Osaka" pitchFamily="1" charset="-128"/>
          <a:cs typeface="Osaka"/>
        </a:defRPr>
      </a:lvl3pPr>
      <a:lvl4pPr algn="l" rtl="0" eaLnBrk="0" fontAlgn="base" hangingPunct="0">
        <a:spcBef>
          <a:spcPct val="0"/>
        </a:spcBef>
        <a:spcAft>
          <a:spcPct val="0"/>
        </a:spcAft>
        <a:defRPr sz="3000">
          <a:solidFill>
            <a:schemeClr val="bg1"/>
          </a:solidFill>
          <a:latin typeface="Arial Bold" pitchFamily="1" charset="0"/>
          <a:ea typeface="Osaka" pitchFamily="1" charset="-128"/>
          <a:cs typeface="Osaka"/>
        </a:defRPr>
      </a:lvl4pPr>
      <a:lvl5pPr algn="l" rtl="0" eaLnBrk="0" fontAlgn="base" hangingPunct="0">
        <a:spcBef>
          <a:spcPct val="0"/>
        </a:spcBef>
        <a:spcAft>
          <a:spcPct val="0"/>
        </a:spcAft>
        <a:defRPr sz="3000">
          <a:solidFill>
            <a:schemeClr val="bg1"/>
          </a:solidFill>
          <a:latin typeface="Arial Bold" pitchFamily="1" charset="0"/>
          <a:ea typeface="Osaka" pitchFamily="1" charset="-128"/>
          <a:cs typeface="Osaka"/>
        </a:defRPr>
      </a:lvl5pPr>
      <a:lvl6pPr marL="457200" algn="l" rtl="0" fontAlgn="base">
        <a:spcBef>
          <a:spcPct val="0"/>
        </a:spcBef>
        <a:spcAft>
          <a:spcPct val="0"/>
        </a:spcAft>
        <a:defRPr sz="3000">
          <a:solidFill>
            <a:schemeClr val="bg1"/>
          </a:solidFill>
          <a:latin typeface="Arial Bold" pitchFamily="1" charset="0"/>
          <a:ea typeface="Osaka" pitchFamily="1" charset="-128"/>
        </a:defRPr>
      </a:lvl6pPr>
      <a:lvl7pPr marL="914400" algn="l" rtl="0" fontAlgn="base">
        <a:spcBef>
          <a:spcPct val="0"/>
        </a:spcBef>
        <a:spcAft>
          <a:spcPct val="0"/>
        </a:spcAft>
        <a:defRPr sz="3000">
          <a:solidFill>
            <a:schemeClr val="bg1"/>
          </a:solidFill>
          <a:latin typeface="Arial Bold" pitchFamily="1" charset="0"/>
          <a:ea typeface="Osaka" pitchFamily="1" charset="-128"/>
        </a:defRPr>
      </a:lvl7pPr>
      <a:lvl8pPr marL="1371600" algn="l" rtl="0" fontAlgn="base">
        <a:spcBef>
          <a:spcPct val="0"/>
        </a:spcBef>
        <a:spcAft>
          <a:spcPct val="0"/>
        </a:spcAft>
        <a:defRPr sz="3000">
          <a:solidFill>
            <a:schemeClr val="bg1"/>
          </a:solidFill>
          <a:latin typeface="Arial Bold" pitchFamily="1" charset="0"/>
          <a:ea typeface="Osaka" pitchFamily="1" charset="-128"/>
        </a:defRPr>
      </a:lvl8pPr>
      <a:lvl9pPr marL="1828800" algn="l" rtl="0" fontAlgn="base">
        <a:spcBef>
          <a:spcPct val="0"/>
        </a:spcBef>
        <a:spcAft>
          <a:spcPct val="0"/>
        </a:spcAft>
        <a:defRPr sz="3000">
          <a:solidFill>
            <a:schemeClr val="bg1"/>
          </a:solidFill>
          <a:latin typeface="Arial Bold" pitchFamily="1" charset="0"/>
          <a:ea typeface="Osaka" pitchFamily="1" charset="-128"/>
        </a:defRPr>
      </a:lvl9pPr>
    </p:titleStyle>
    <p:bodyStyle>
      <a:lvl1pPr marL="342900" indent="-342900" algn="l" rtl="0" eaLnBrk="0" fontAlgn="base" hangingPunct="0">
        <a:spcBef>
          <a:spcPct val="20000"/>
        </a:spcBef>
        <a:spcAft>
          <a:spcPct val="0"/>
        </a:spcAft>
        <a:buChar char="•"/>
        <a:defRPr sz="2000">
          <a:solidFill>
            <a:schemeClr val="tx1"/>
          </a:solidFill>
          <a:latin typeface="+mn-lt"/>
          <a:ea typeface="+mn-ea"/>
          <a:cs typeface="Osaka"/>
        </a:defRPr>
      </a:lvl1pPr>
      <a:lvl2pPr marL="742950" indent="-285750" algn="l" rtl="0" eaLnBrk="0" fontAlgn="base" hangingPunct="0">
        <a:spcBef>
          <a:spcPct val="20000"/>
        </a:spcBef>
        <a:spcAft>
          <a:spcPct val="0"/>
        </a:spcAft>
        <a:buChar char="–"/>
        <a:defRPr sz="2000">
          <a:solidFill>
            <a:schemeClr val="tx1"/>
          </a:solidFill>
          <a:latin typeface="+mn-lt"/>
          <a:ea typeface="+mn-ea"/>
          <a:cs typeface="Osaka"/>
        </a:defRPr>
      </a:lvl2pPr>
      <a:lvl3pPr marL="1143000" indent="-228600" algn="l" rtl="0" eaLnBrk="0" fontAlgn="base" hangingPunct="0">
        <a:spcBef>
          <a:spcPct val="20000"/>
        </a:spcBef>
        <a:spcAft>
          <a:spcPct val="0"/>
        </a:spcAft>
        <a:buChar char="•"/>
        <a:defRPr sz="2000">
          <a:solidFill>
            <a:schemeClr val="tx1"/>
          </a:solidFill>
          <a:latin typeface="+mn-lt"/>
          <a:ea typeface="+mn-ea"/>
          <a:cs typeface="Osaka"/>
        </a:defRPr>
      </a:lvl3pPr>
      <a:lvl4pPr marL="1600200" indent="-228600" algn="l" rtl="0" eaLnBrk="0" fontAlgn="base" hangingPunct="0">
        <a:spcBef>
          <a:spcPct val="20000"/>
        </a:spcBef>
        <a:spcAft>
          <a:spcPct val="0"/>
        </a:spcAft>
        <a:buChar char="–"/>
        <a:defRPr sz="2000">
          <a:solidFill>
            <a:schemeClr val="tx1"/>
          </a:solidFill>
          <a:latin typeface="+mn-lt"/>
          <a:ea typeface="+mn-ea"/>
          <a:cs typeface="Osaka"/>
        </a:defRPr>
      </a:lvl4pPr>
      <a:lvl5pPr marL="2057400" indent="-228600" algn="l" rtl="0" eaLnBrk="0" fontAlgn="base" hangingPunct="0">
        <a:spcBef>
          <a:spcPct val="20000"/>
        </a:spcBef>
        <a:spcAft>
          <a:spcPct val="0"/>
        </a:spcAft>
        <a:buChar char="»"/>
        <a:defRPr sz="2000">
          <a:solidFill>
            <a:schemeClr val="tx1"/>
          </a:solidFill>
          <a:latin typeface="+mn-lt"/>
          <a:ea typeface="+mn-ea"/>
          <a:cs typeface="Osak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1" descr="Powerpoint Presentation3"/>
          <p:cNvPicPr>
            <a:picLocks noChangeAspect="1" noChangeArrowheads="1"/>
          </p:cNvPicPr>
          <p:nvPr/>
        </p:nvPicPr>
        <p:blipFill>
          <a:blip r:embed="rId3"/>
          <a:srcRect/>
          <a:stretch>
            <a:fillRect/>
          </a:stretch>
        </p:blipFill>
        <p:spPr bwMode="auto">
          <a:xfrm>
            <a:off x="75182" y="66054"/>
            <a:ext cx="9177338" cy="6891338"/>
          </a:xfrm>
          <a:prstGeom prst="rect">
            <a:avLst/>
          </a:prstGeom>
          <a:noFill/>
          <a:ln w="9525">
            <a:noFill/>
            <a:miter lim="800000"/>
            <a:headEnd/>
            <a:tailEnd/>
          </a:ln>
        </p:spPr>
      </p:pic>
      <p:sp>
        <p:nvSpPr>
          <p:cNvPr id="10243" name="Rectangle 12"/>
          <p:cNvSpPr>
            <a:spLocks noGrp="1" noChangeArrowheads="1"/>
          </p:cNvSpPr>
          <p:nvPr>
            <p:ph type="ctrTitle" idx="4294967295"/>
          </p:nvPr>
        </p:nvSpPr>
        <p:spPr>
          <a:xfrm>
            <a:off x="0" y="1916113"/>
            <a:ext cx="8532813" cy="2160587"/>
          </a:xfrm>
        </p:spPr>
        <p:txBody>
          <a:bodyPr/>
          <a:lstStyle/>
          <a:p>
            <a:pPr algn="ctr"/>
            <a:r>
              <a:rPr lang="en-ZA" sz="3600" dirty="0" smtClean="0"/>
              <a:t>MSCOA :  Position Papers</a:t>
            </a:r>
            <a:br>
              <a:rPr lang="en-ZA" sz="3600" dirty="0" smtClean="0"/>
            </a:br>
            <a:r>
              <a:rPr lang="en-ZA" sz="3600" dirty="0" smtClean="0"/>
              <a:t/>
            </a:r>
            <a:br>
              <a:rPr lang="en-ZA" sz="3600" dirty="0" smtClean="0"/>
            </a:br>
            <a:r>
              <a:rPr lang="en-ZA" sz="3600" dirty="0" smtClean="0"/>
              <a:t> </a:t>
            </a:r>
            <a:endParaRPr lang="en-US" sz="2800" dirty="0" smtClean="0">
              <a:latin typeface="Arial Bold" pitchFamily="34" charset="0"/>
              <a:ea typeface="Osaka"/>
              <a:cs typeface="Osaka"/>
            </a:endParaRPr>
          </a:p>
        </p:txBody>
      </p:sp>
      <p:sp>
        <p:nvSpPr>
          <p:cNvPr id="10244" name="Rectangle 14"/>
          <p:cNvSpPr>
            <a:spLocks noChangeArrowheads="1"/>
          </p:cNvSpPr>
          <p:nvPr/>
        </p:nvSpPr>
        <p:spPr bwMode="auto">
          <a:xfrm>
            <a:off x="993775" y="4764088"/>
            <a:ext cx="7696200" cy="304800"/>
          </a:xfrm>
          <a:prstGeom prst="rect">
            <a:avLst/>
          </a:prstGeom>
          <a:noFill/>
          <a:ln w="9525">
            <a:noFill/>
            <a:miter lim="800000"/>
            <a:headEnd/>
            <a:tailEnd/>
          </a:ln>
        </p:spPr>
        <p:txBody>
          <a:bodyPr/>
          <a:lstStyle/>
          <a:p>
            <a:endParaRPr lang="en-ZA" sz="1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25538"/>
          </a:xfrm>
        </p:spPr>
        <p:txBody>
          <a:bodyPr/>
          <a:lstStyle/>
          <a:p>
            <a:r>
              <a:rPr lang="en-ZA" altLang="en-US" sz="3200" dirty="0"/>
              <a:t>Budgeting for Free Basic Services – Current Position</a:t>
            </a:r>
            <a:endParaRPr lang="en-ZA" altLang="en-US" dirty="0" smtClean="0"/>
          </a:p>
        </p:txBody>
      </p:sp>
      <p:sp>
        <p:nvSpPr>
          <p:cNvPr id="37891" name="Content Placeholder 2"/>
          <p:cNvSpPr>
            <a:spLocks noGrp="1"/>
          </p:cNvSpPr>
          <p:nvPr>
            <p:ph idx="1"/>
          </p:nvPr>
        </p:nvSpPr>
        <p:spPr/>
        <p:txBody>
          <a:bodyPr/>
          <a:lstStyle/>
          <a:p>
            <a:endParaRPr lang="en-ZA" altLang="en-US" dirty="0"/>
          </a:p>
          <a:p>
            <a:endParaRPr lang="en-ZA" altLang="en-US" dirty="0" smtClean="0"/>
          </a:p>
          <a:p>
            <a:endParaRPr lang="en-ZA" altLang="en-US" dirty="0"/>
          </a:p>
          <a:p>
            <a:endParaRPr lang="en-ZA" altLang="en-US" dirty="0" smtClean="0"/>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5FD0ED10-9493-4A46-A74B-494C33C5D815}" type="slidenum">
              <a:rPr lang="en-US" altLang="en-US" sz="1000" smtClean="0">
                <a:solidFill>
                  <a:srgbClr val="808080"/>
                </a:solidFill>
                <a:latin typeface="Arial Bold Italic" pitchFamily="34" charset="0"/>
                <a:ea typeface="Osaka"/>
              </a:rPr>
              <a:pPr/>
              <a:t>10</a:t>
            </a:fld>
            <a:endParaRPr lang="en-US" altLang="en-US" sz="1400" b="0" dirty="0" smtClean="0">
              <a:solidFill>
                <a:srgbClr val="000000"/>
              </a:solidFill>
              <a:ea typeface="Osaka"/>
            </a:endParaRPr>
          </a:p>
        </p:txBody>
      </p:sp>
      <p:sp>
        <p:nvSpPr>
          <p:cNvPr id="5" name="Content Placeholder 2"/>
          <p:cNvSpPr txBox="1">
            <a:spLocks/>
          </p:cNvSpPr>
          <p:nvPr/>
        </p:nvSpPr>
        <p:spPr bwMode="auto">
          <a:xfrm>
            <a:off x="152400" y="1124744"/>
            <a:ext cx="8763000" cy="504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a:solidFill>
                  <a:schemeClr val="tx1"/>
                </a:solidFill>
                <a:latin typeface="+mn-lt"/>
                <a:ea typeface="+mn-ea"/>
                <a:cs typeface="Osaka"/>
              </a:defRPr>
            </a:lvl1pPr>
            <a:lvl2pPr marL="742950" indent="-285750" algn="l" rtl="0" eaLnBrk="0" fontAlgn="base" hangingPunct="0">
              <a:spcBef>
                <a:spcPct val="20000"/>
              </a:spcBef>
              <a:spcAft>
                <a:spcPct val="0"/>
              </a:spcAft>
              <a:buChar char="–"/>
              <a:defRPr sz="2000">
                <a:solidFill>
                  <a:schemeClr val="tx1"/>
                </a:solidFill>
                <a:latin typeface="+mn-lt"/>
                <a:ea typeface="+mn-ea"/>
                <a:cs typeface="Osaka"/>
              </a:defRPr>
            </a:lvl2pPr>
            <a:lvl3pPr marL="1143000" indent="-228600" algn="l" rtl="0" eaLnBrk="0" fontAlgn="base" hangingPunct="0">
              <a:spcBef>
                <a:spcPct val="20000"/>
              </a:spcBef>
              <a:spcAft>
                <a:spcPct val="0"/>
              </a:spcAft>
              <a:buChar char="•"/>
              <a:defRPr sz="2000">
                <a:solidFill>
                  <a:schemeClr val="tx1"/>
                </a:solidFill>
                <a:latin typeface="+mn-lt"/>
                <a:ea typeface="+mn-ea"/>
                <a:cs typeface="Osaka"/>
              </a:defRPr>
            </a:lvl3pPr>
            <a:lvl4pPr marL="1600200" indent="-228600" algn="l" rtl="0" eaLnBrk="0" fontAlgn="base" hangingPunct="0">
              <a:spcBef>
                <a:spcPct val="20000"/>
              </a:spcBef>
              <a:spcAft>
                <a:spcPct val="0"/>
              </a:spcAft>
              <a:buChar char="–"/>
              <a:defRPr sz="2000">
                <a:solidFill>
                  <a:schemeClr val="tx1"/>
                </a:solidFill>
                <a:latin typeface="+mn-lt"/>
                <a:ea typeface="+mn-ea"/>
                <a:cs typeface="Osaka"/>
              </a:defRPr>
            </a:lvl4pPr>
            <a:lvl5pPr marL="2057400" indent="-228600" algn="l" rtl="0" eaLnBrk="0" fontAlgn="base" hangingPunct="0">
              <a:spcBef>
                <a:spcPct val="20000"/>
              </a:spcBef>
              <a:spcAft>
                <a:spcPct val="0"/>
              </a:spcAft>
              <a:buChar char="»"/>
              <a:defRPr sz="2000">
                <a:solidFill>
                  <a:schemeClr val="tx1"/>
                </a:solidFill>
                <a:latin typeface="+mn-lt"/>
                <a:ea typeface="+mn-ea"/>
                <a:cs typeface="Osak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57150" indent="0">
              <a:buFontTx/>
              <a:buNone/>
            </a:pPr>
            <a:r>
              <a:rPr lang="en-ZA" b="1" dirty="0" smtClean="0">
                <a:solidFill>
                  <a:srgbClr val="000000"/>
                </a:solidFill>
              </a:rPr>
              <a:t>Grants </a:t>
            </a:r>
            <a:r>
              <a:rPr lang="en-ZA" b="1" dirty="0">
                <a:solidFill>
                  <a:srgbClr val="000000"/>
                </a:solidFill>
              </a:rPr>
              <a:t>to Institutions </a:t>
            </a:r>
          </a:p>
          <a:p>
            <a:pPr indent="-285750">
              <a:buFont typeface="Wingdings" panose="05000000000000000000" pitchFamily="2" charset="2"/>
              <a:buChar char="q"/>
            </a:pPr>
            <a:r>
              <a:rPr lang="en-ZA" sz="1800" dirty="0">
                <a:solidFill>
                  <a:srgbClr val="000000"/>
                </a:solidFill>
              </a:rPr>
              <a:t>Cash Grant/transfer to institution	             </a:t>
            </a:r>
          </a:p>
          <a:p>
            <a:pPr lvl="1">
              <a:buFont typeface="Wingdings" panose="05000000000000000000" pitchFamily="2" charset="2"/>
              <a:buChar char="§"/>
            </a:pPr>
            <a:r>
              <a:rPr lang="en-ZA" sz="1800" dirty="0">
                <a:solidFill>
                  <a:srgbClr val="FF0000"/>
                </a:solidFill>
              </a:rPr>
              <a:t>Cash grant SA21 =&gt; A4</a:t>
            </a:r>
          </a:p>
        </p:txBody>
      </p:sp>
    </p:spTree>
    <p:extLst>
      <p:ext uri="{BB962C8B-B14F-4D97-AF65-F5344CB8AC3E}">
        <p14:creationId xmlns:p14="http://schemas.microsoft.com/office/powerpoint/2010/main" val="38483156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25538"/>
          </a:xfrm>
        </p:spPr>
        <p:txBody>
          <a:bodyPr/>
          <a:lstStyle/>
          <a:p>
            <a:pPr marL="57150" indent="0"/>
            <a:r>
              <a:rPr lang="en-ZA" sz="3200" b="1" dirty="0"/>
              <a:t>Inconsistent Interpretations by </a:t>
            </a:r>
            <a:r>
              <a:rPr lang="en-ZA" sz="3200" b="1" dirty="0" smtClean="0"/>
              <a:t>Municipalities Example 1</a:t>
            </a:r>
            <a:endParaRPr lang="en-ZA" sz="3200" b="1" dirty="0"/>
          </a:p>
        </p:txBody>
      </p:sp>
      <p:sp>
        <p:nvSpPr>
          <p:cNvPr id="37891" name="Content Placeholder 2"/>
          <p:cNvSpPr>
            <a:spLocks noGrp="1"/>
          </p:cNvSpPr>
          <p:nvPr>
            <p:ph idx="1"/>
          </p:nvPr>
        </p:nvSpPr>
        <p:spPr/>
        <p:txBody>
          <a:bodyPr/>
          <a:lstStyle/>
          <a:p>
            <a:endParaRPr lang="en-ZA" altLang="en-US" dirty="0"/>
          </a:p>
          <a:p>
            <a:endParaRPr lang="en-ZA" altLang="en-US" dirty="0" smtClean="0"/>
          </a:p>
          <a:p>
            <a:endParaRPr lang="en-ZA" altLang="en-US" dirty="0"/>
          </a:p>
          <a:p>
            <a:endParaRPr lang="en-ZA" altLang="en-US" dirty="0" smtClean="0"/>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5FD0ED10-9493-4A46-A74B-494C33C5D815}" type="slidenum">
              <a:rPr lang="en-US" altLang="en-US" sz="1000" smtClean="0">
                <a:solidFill>
                  <a:srgbClr val="808080"/>
                </a:solidFill>
                <a:latin typeface="Arial Bold Italic" pitchFamily="34" charset="0"/>
                <a:ea typeface="Osaka"/>
              </a:rPr>
              <a:pPr/>
              <a:t>11</a:t>
            </a:fld>
            <a:endParaRPr lang="en-US" altLang="en-US" sz="1400" b="0" dirty="0" smtClean="0">
              <a:solidFill>
                <a:srgbClr val="000000"/>
              </a:solidFill>
              <a:ea typeface="Osaka"/>
            </a:endParaRPr>
          </a:p>
        </p:txBody>
      </p:sp>
      <p:sp>
        <p:nvSpPr>
          <p:cNvPr id="5" name="Content Placeholder 2"/>
          <p:cNvSpPr txBox="1">
            <a:spLocks/>
          </p:cNvSpPr>
          <p:nvPr/>
        </p:nvSpPr>
        <p:spPr bwMode="auto">
          <a:xfrm>
            <a:off x="26740" y="4365104"/>
            <a:ext cx="9009756" cy="1584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a:solidFill>
                  <a:schemeClr val="tx1"/>
                </a:solidFill>
                <a:latin typeface="+mn-lt"/>
                <a:ea typeface="+mn-ea"/>
                <a:cs typeface="Osaka"/>
              </a:defRPr>
            </a:lvl1pPr>
            <a:lvl2pPr marL="742950" indent="-285750" algn="l" rtl="0" eaLnBrk="0" fontAlgn="base" hangingPunct="0">
              <a:spcBef>
                <a:spcPct val="20000"/>
              </a:spcBef>
              <a:spcAft>
                <a:spcPct val="0"/>
              </a:spcAft>
              <a:buChar char="–"/>
              <a:defRPr sz="2000">
                <a:solidFill>
                  <a:schemeClr val="tx1"/>
                </a:solidFill>
                <a:latin typeface="+mn-lt"/>
                <a:ea typeface="+mn-ea"/>
                <a:cs typeface="Osaka"/>
              </a:defRPr>
            </a:lvl2pPr>
            <a:lvl3pPr marL="1143000" indent="-228600" algn="l" rtl="0" eaLnBrk="0" fontAlgn="base" hangingPunct="0">
              <a:spcBef>
                <a:spcPct val="20000"/>
              </a:spcBef>
              <a:spcAft>
                <a:spcPct val="0"/>
              </a:spcAft>
              <a:buChar char="•"/>
              <a:defRPr sz="2000">
                <a:solidFill>
                  <a:schemeClr val="tx1"/>
                </a:solidFill>
                <a:latin typeface="+mn-lt"/>
                <a:ea typeface="+mn-ea"/>
                <a:cs typeface="Osaka"/>
              </a:defRPr>
            </a:lvl3pPr>
            <a:lvl4pPr marL="1600200" indent="-228600" algn="l" rtl="0" eaLnBrk="0" fontAlgn="base" hangingPunct="0">
              <a:spcBef>
                <a:spcPct val="20000"/>
              </a:spcBef>
              <a:spcAft>
                <a:spcPct val="0"/>
              </a:spcAft>
              <a:buChar char="–"/>
              <a:defRPr sz="2000">
                <a:solidFill>
                  <a:schemeClr val="tx1"/>
                </a:solidFill>
                <a:latin typeface="+mn-lt"/>
                <a:ea typeface="+mn-ea"/>
                <a:cs typeface="Osaka"/>
              </a:defRPr>
            </a:lvl4pPr>
            <a:lvl5pPr marL="2057400" indent="-228600" algn="l" rtl="0" eaLnBrk="0" fontAlgn="base" hangingPunct="0">
              <a:spcBef>
                <a:spcPct val="20000"/>
              </a:spcBef>
              <a:spcAft>
                <a:spcPct val="0"/>
              </a:spcAft>
              <a:buChar char="»"/>
              <a:defRPr sz="2000">
                <a:solidFill>
                  <a:schemeClr val="tx1"/>
                </a:solidFill>
                <a:latin typeface="+mn-lt"/>
                <a:ea typeface="+mn-ea"/>
                <a:cs typeface="Osak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indent="-285750">
              <a:buFont typeface="Wingdings" panose="05000000000000000000" pitchFamily="2" charset="2"/>
              <a:buChar char="q"/>
            </a:pPr>
            <a:r>
              <a:rPr lang="en-ZA" sz="1400" dirty="0" smtClean="0">
                <a:solidFill>
                  <a:srgbClr val="000000"/>
                </a:solidFill>
              </a:rPr>
              <a:t>Cost </a:t>
            </a:r>
            <a:r>
              <a:rPr lang="en-ZA" sz="1400" dirty="0">
                <a:solidFill>
                  <a:srgbClr val="000000"/>
                </a:solidFill>
              </a:rPr>
              <a:t>of FBS </a:t>
            </a:r>
            <a:r>
              <a:rPr lang="en-ZA" sz="1400" dirty="0" smtClean="0">
                <a:solidFill>
                  <a:srgbClr val="000000"/>
                </a:solidFill>
              </a:rPr>
              <a:t>A10 </a:t>
            </a:r>
            <a:r>
              <a:rPr lang="en-ZA" sz="1400" dirty="0">
                <a:solidFill>
                  <a:srgbClr val="000000"/>
                </a:solidFill>
              </a:rPr>
              <a:t>close to non-cash grants on </a:t>
            </a:r>
            <a:r>
              <a:rPr lang="en-ZA" sz="1400" dirty="0" smtClean="0">
                <a:solidFill>
                  <a:srgbClr val="000000"/>
                </a:solidFill>
              </a:rPr>
              <a:t>SA21</a:t>
            </a:r>
          </a:p>
          <a:p>
            <a:pPr indent="-285750">
              <a:buFont typeface="Wingdings" panose="05000000000000000000" pitchFamily="2" charset="2"/>
              <a:buChar char="q"/>
            </a:pPr>
            <a:r>
              <a:rPr lang="en-ZA" sz="1400" dirty="0">
                <a:solidFill>
                  <a:srgbClr val="000000"/>
                </a:solidFill>
              </a:rPr>
              <a:t>Cost of FBS = </a:t>
            </a:r>
            <a:r>
              <a:rPr lang="en-ZA" sz="1400" dirty="0" smtClean="0">
                <a:solidFill>
                  <a:srgbClr val="000000"/>
                </a:solidFill>
              </a:rPr>
              <a:t>revenue </a:t>
            </a:r>
            <a:r>
              <a:rPr lang="en-ZA" sz="1400" dirty="0">
                <a:solidFill>
                  <a:srgbClr val="000000"/>
                </a:solidFill>
              </a:rPr>
              <a:t>cost of free services  – Questionable as to what was used for determining cost </a:t>
            </a:r>
            <a:r>
              <a:rPr lang="en-ZA" sz="1400" dirty="0" smtClean="0">
                <a:solidFill>
                  <a:srgbClr val="000000"/>
                </a:solidFill>
              </a:rPr>
              <a:t>?</a:t>
            </a:r>
            <a:endParaRPr lang="en-ZA" sz="1400" dirty="0">
              <a:solidFill>
                <a:srgbClr val="000000"/>
              </a:solidFill>
            </a:endParaRPr>
          </a:p>
          <a:p>
            <a:pPr indent="-285750">
              <a:buFont typeface="Wingdings" panose="05000000000000000000" pitchFamily="2" charset="2"/>
              <a:buChar char="q"/>
            </a:pPr>
            <a:r>
              <a:rPr lang="en-ZA" sz="1400" dirty="0">
                <a:solidFill>
                  <a:srgbClr val="000000"/>
                </a:solidFill>
              </a:rPr>
              <a:t>Revenue </a:t>
            </a:r>
            <a:r>
              <a:rPr lang="en-ZA" sz="1400" dirty="0" smtClean="0">
                <a:solidFill>
                  <a:srgbClr val="000000"/>
                </a:solidFill>
              </a:rPr>
              <a:t>forgone rates appears </a:t>
            </a:r>
            <a:r>
              <a:rPr lang="en-ZA" sz="1400" dirty="0">
                <a:solidFill>
                  <a:srgbClr val="000000"/>
                </a:solidFill>
              </a:rPr>
              <a:t>to be understated by R27.2 million</a:t>
            </a:r>
          </a:p>
          <a:p>
            <a:pPr indent="-285750">
              <a:buFont typeface="Wingdings" panose="05000000000000000000" pitchFamily="2" charset="2"/>
              <a:buChar char="q"/>
            </a:pPr>
            <a:r>
              <a:rPr lang="en-ZA" sz="1400" dirty="0">
                <a:solidFill>
                  <a:srgbClr val="000000"/>
                </a:solidFill>
              </a:rPr>
              <a:t>FBS was expenses on cash flow SA30 &amp; A7 - not shown as revenue foregone</a:t>
            </a:r>
          </a:p>
          <a:p>
            <a:pPr indent="-285750">
              <a:buFont typeface="Wingdings" panose="05000000000000000000" pitchFamily="2" charset="2"/>
              <a:buChar char="q"/>
            </a:pPr>
            <a:r>
              <a:rPr lang="en-ZA" sz="1400" dirty="0" smtClean="0">
                <a:solidFill>
                  <a:srgbClr val="000000"/>
                </a:solidFill>
              </a:rPr>
              <a:t>Revenue </a:t>
            </a:r>
            <a:r>
              <a:rPr lang="en-ZA" sz="1400" dirty="0">
                <a:solidFill>
                  <a:srgbClr val="000000"/>
                </a:solidFill>
              </a:rPr>
              <a:t>on cash flow possible overstatement of R 27.2 million</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40" y="1196752"/>
            <a:ext cx="9081764" cy="31683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461509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25538"/>
          </a:xfrm>
        </p:spPr>
        <p:txBody>
          <a:bodyPr/>
          <a:lstStyle/>
          <a:p>
            <a:r>
              <a:rPr lang="en-ZA" sz="3200" b="1" dirty="0"/>
              <a:t>Inconsistent Interpretations by Municipalities Example </a:t>
            </a:r>
            <a:r>
              <a:rPr lang="en-ZA" sz="3200" b="1" dirty="0" smtClean="0"/>
              <a:t>2</a:t>
            </a:r>
            <a:endParaRPr lang="en-ZA" altLang="en-US" dirty="0" smtClean="0"/>
          </a:p>
        </p:txBody>
      </p:sp>
      <p:sp>
        <p:nvSpPr>
          <p:cNvPr id="37891" name="Content Placeholder 2"/>
          <p:cNvSpPr>
            <a:spLocks noGrp="1"/>
          </p:cNvSpPr>
          <p:nvPr>
            <p:ph idx="1"/>
          </p:nvPr>
        </p:nvSpPr>
        <p:spPr/>
        <p:txBody>
          <a:bodyPr/>
          <a:lstStyle/>
          <a:p>
            <a:endParaRPr lang="en-ZA" altLang="en-US" dirty="0"/>
          </a:p>
          <a:p>
            <a:endParaRPr lang="en-ZA" altLang="en-US" dirty="0" smtClean="0"/>
          </a:p>
          <a:p>
            <a:endParaRPr lang="en-ZA" altLang="en-US" dirty="0"/>
          </a:p>
          <a:p>
            <a:endParaRPr lang="en-ZA" altLang="en-US" dirty="0" smtClean="0"/>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5FD0ED10-9493-4A46-A74B-494C33C5D815}" type="slidenum">
              <a:rPr lang="en-US" altLang="en-US" sz="1000" smtClean="0">
                <a:solidFill>
                  <a:srgbClr val="808080"/>
                </a:solidFill>
                <a:latin typeface="Arial Bold Italic" pitchFamily="34" charset="0"/>
                <a:ea typeface="Osaka"/>
              </a:rPr>
              <a:pPr/>
              <a:t>12</a:t>
            </a:fld>
            <a:endParaRPr lang="en-US" altLang="en-US" sz="1400" b="0" dirty="0" smtClean="0">
              <a:solidFill>
                <a:srgbClr val="000000"/>
              </a:solidFill>
              <a:ea typeface="Osaka"/>
            </a:endParaRPr>
          </a:p>
        </p:txBody>
      </p:sp>
      <p:sp>
        <p:nvSpPr>
          <p:cNvPr id="5" name="Content Placeholder 2"/>
          <p:cNvSpPr txBox="1">
            <a:spLocks/>
          </p:cNvSpPr>
          <p:nvPr/>
        </p:nvSpPr>
        <p:spPr bwMode="auto">
          <a:xfrm>
            <a:off x="69404" y="5013176"/>
            <a:ext cx="9074596" cy="158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a:solidFill>
                  <a:schemeClr val="tx1"/>
                </a:solidFill>
                <a:latin typeface="+mn-lt"/>
                <a:ea typeface="+mn-ea"/>
                <a:cs typeface="Osaka"/>
              </a:defRPr>
            </a:lvl1pPr>
            <a:lvl2pPr marL="742950" indent="-285750" algn="l" rtl="0" eaLnBrk="0" fontAlgn="base" hangingPunct="0">
              <a:spcBef>
                <a:spcPct val="20000"/>
              </a:spcBef>
              <a:spcAft>
                <a:spcPct val="0"/>
              </a:spcAft>
              <a:buChar char="–"/>
              <a:defRPr sz="2000">
                <a:solidFill>
                  <a:schemeClr val="tx1"/>
                </a:solidFill>
                <a:latin typeface="+mn-lt"/>
                <a:ea typeface="+mn-ea"/>
                <a:cs typeface="Osaka"/>
              </a:defRPr>
            </a:lvl2pPr>
            <a:lvl3pPr marL="1143000" indent="-228600" algn="l" rtl="0" eaLnBrk="0" fontAlgn="base" hangingPunct="0">
              <a:spcBef>
                <a:spcPct val="20000"/>
              </a:spcBef>
              <a:spcAft>
                <a:spcPct val="0"/>
              </a:spcAft>
              <a:buChar char="•"/>
              <a:defRPr sz="2000">
                <a:solidFill>
                  <a:schemeClr val="tx1"/>
                </a:solidFill>
                <a:latin typeface="+mn-lt"/>
                <a:ea typeface="+mn-ea"/>
                <a:cs typeface="Osaka"/>
              </a:defRPr>
            </a:lvl3pPr>
            <a:lvl4pPr marL="1600200" indent="-228600" algn="l" rtl="0" eaLnBrk="0" fontAlgn="base" hangingPunct="0">
              <a:spcBef>
                <a:spcPct val="20000"/>
              </a:spcBef>
              <a:spcAft>
                <a:spcPct val="0"/>
              </a:spcAft>
              <a:buChar char="–"/>
              <a:defRPr sz="2000">
                <a:solidFill>
                  <a:schemeClr val="tx1"/>
                </a:solidFill>
                <a:latin typeface="+mn-lt"/>
                <a:ea typeface="+mn-ea"/>
                <a:cs typeface="Osaka"/>
              </a:defRPr>
            </a:lvl4pPr>
            <a:lvl5pPr marL="2057400" indent="-228600" algn="l" rtl="0" eaLnBrk="0" fontAlgn="base" hangingPunct="0">
              <a:spcBef>
                <a:spcPct val="20000"/>
              </a:spcBef>
              <a:spcAft>
                <a:spcPct val="0"/>
              </a:spcAft>
              <a:buChar char="»"/>
              <a:defRPr sz="2000">
                <a:solidFill>
                  <a:schemeClr val="tx1"/>
                </a:solidFill>
                <a:latin typeface="+mn-lt"/>
                <a:ea typeface="+mn-ea"/>
                <a:cs typeface="Osak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indent="-285750">
              <a:buFont typeface="Wingdings" panose="05000000000000000000" pitchFamily="2" charset="2"/>
              <a:buChar char="q"/>
            </a:pPr>
            <a:r>
              <a:rPr lang="en-ZA" sz="1400" dirty="0">
                <a:solidFill>
                  <a:srgbClr val="000000"/>
                </a:solidFill>
              </a:rPr>
              <a:t>Cost of FBS </a:t>
            </a:r>
            <a:r>
              <a:rPr lang="en-ZA" sz="1400" dirty="0" smtClean="0">
                <a:solidFill>
                  <a:srgbClr val="000000"/>
                </a:solidFill>
              </a:rPr>
              <a:t>A10 </a:t>
            </a:r>
            <a:r>
              <a:rPr lang="en-ZA" sz="1400" dirty="0">
                <a:solidFill>
                  <a:srgbClr val="000000"/>
                </a:solidFill>
              </a:rPr>
              <a:t>differ by R107.3 million  to non-cash grants on SA21</a:t>
            </a:r>
          </a:p>
          <a:p>
            <a:pPr indent="-285750">
              <a:buFont typeface="Wingdings" panose="05000000000000000000" pitchFamily="2" charset="2"/>
              <a:buChar char="q"/>
            </a:pPr>
            <a:r>
              <a:rPr lang="en-ZA" sz="1400" dirty="0" smtClean="0">
                <a:solidFill>
                  <a:srgbClr val="000000"/>
                </a:solidFill>
              </a:rPr>
              <a:t>Revenue forgone rates </a:t>
            </a:r>
            <a:r>
              <a:rPr lang="en-ZA" sz="1400" dirty="0">
                <a:solidFill>
                  <a:srgbClr val="000000"/>
                </a:solidFill>
              </a:rPr>
              <a:t>appears to be understated by R8.2 million</a:t>
            </a:r>
          </a:p>
          <a:p>
            <a:pPr indent="-285750">
              <a:buFont typeface="Wingdings" panose="05000000000000000000" pitchFamily="2" charset="2"/>
              <a:buChar char="q"/>
            </a:pPr>
            <a:r>
              <a:rPr lang="en-ZA" sz="1400" dirty="0">
                <a:solidFill>
                  <a:srgbClr val="000000"/>
                </a:solidFill>
              </a:rPr>
              <a:t>FBS was not expenses on cash flow SA30 &amp; A7 </a:t>
            </a:r>
            <a:r>
              <a:rPr lang="en-ZA" sz="1400" dirty="0" smtClean="0">
                <a:solidFill>
                  <a:srgbClr val="000000"/>
                </a:solidFill>
              </a:rPr>
              <a:t>– only cash grants &amp; transfers - understated by R3.7 million</a:t>
            </a:r>
            <a:endParaRPr lang="en-ZA" sz="1400" dirty="0">
              <a:solidFill>
                <a:srgbClr val="000000"/>
              </a:solidFill>
            </a:endParaRPr>
          </a:p>
          <a:p>
            <a:pPr indent="-285750">
              <a:buFont typeface="Wingdings" panose="05000000000000000000" pitchFamily="2" charset="2"/>
              <a:buChar char="q"/>
            </a:pPr>
            <a:r>
              <a:rPr lang="en-ZA" sz="1400" dirty="0">
                <a:solidFill>
                  <a:srgbClr val="000000"/>
                </a:solidFill>
              </a:rPr>
              <a:t>Revenue </a:t>
            </a:r>
            <a:r>
              <a:rPr lang="en-ZA" sz="1400" dirty="0" smtClean="0">
                <a:solidFill>
                  <a:srgbClr val="000000"/>
                </a:solidFill>
              </a:rPr>
              <a:t>forgone </a:t>
            </a:r>
            <a:r>
              <a:rPr lang="en-ZA" sz="1400" dirty="0">
                <a:solidFill>
                  <a:srgbClr val="000000"/>
                </a:solidFill>
              </a:rPr>
              <a:t>for services appears to be </a:t>
            </a:r>
            <a:r>
              <a:rPr lang="en-ZA" sz="1400" dirty="0" smtClean="0">
                <a:solidFill>
                  <a:srgbClr val="000000"/>
                </a:solidFill>
              </a:rPr>
              <a:t>understated </a:t>
            </a:r>
            <a:r>
              <a:rPr lang="en-ZA" sz="1400" dirty="0">
                <a:solidFill>
                  <a:srgbClr val="000000"/>
                </a:solidFill>
              </a:rPr>
              <a:t>by R39.6 </a:t>
            </a:r>
            <a:r>
              <a:rPr lang="en-ZA" sz="1400" dirty="0" smtClean="0">
                <a:solidFill>
                  <a:srgbClr val="000000"/>
                </a:solidFill>
              </a:rPr>
              <a:t>million</a:t>
            </a:r>
            <a:endParaRPr lang="en-ZA" sz="1400" dirty="0">
              <a:solidFill>
                <a:srgbClr val="000000"/>
              </a:solidFill>
            </a:endParaRPr>
          </a:p>
          <a:p>
            <a:pPr indent="-285750">
              <a:buFont typeface="Wingdings" panose="05000000000000000000" pitchFamily="2" charset="2"/>
              <a:buChar char="q"/>
            </a:pPr>
            <a:r>
              <a:rPr lang="en-ZA" sz="1400" dirty="0">
                <a:solidFill>
                  <a:srgbClr val="000000"/>
                </a:solidFill>
              </a:rPr>
              <a:t>Revenue on cash flow possible overstatement of R </a:t>
            </a:r>
            <a:r>
              <a:rPr lang="en-ZA" sz="1400" dirty="0" smtClean="0">
                <a:solidFill>
                  <a:srgbClr val="000000"/>
                </a:solidFill>
              </a:rPr>
              <a:t>51.5 </a:t>
            </a:r>
            <a:r>
              <a:rPr lang="en-ZA" sz="1400" dirty="0">
                <a:solidFill>
                  <a:srgbClr val="000000"/>
                </a:solidFill>
              </a:rPr>
              <a:t>million</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114" y="1196752"/>
            <a:ext cx="9074596" cy="38164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947093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25538"/>
          </a:xfrm>
        </p:spPr>
        <p:txBody>
          <a:bodyPr/>
          <a:lstStyle/>
          <a:p>
            <a:r>
              <a:rPr lang="en-ZA" sz="3200" b="1" dirty="0"/>
              <a:t>Inconsistent Interpretations by Municipalities Example </a:t>
            </a:r>
            <a:r>
              <a:rPr lang="en-ZA" sz="3200" b="1" dirty="0" smtClean="0"/>
              <a:t>3</a:t>
            </a:r>
            <a:endParaRPr lang="en-ZA" altLang="en-US" dirty="0" smtClean="0"/>
          </a:p>
        </p:txBody>
      </p:sp>
      <p:sp>
        <p:nvSpPr>
          <p:cNvPr id="37891" name="Content Placeholder 2"/>
          <p:cNvSpPr>
            <a:spLocks noGrp="1"/>
          </p:cNvSpPr>
          <p:nvPr>
            <p:ph idx="1"/>
          </p:nvPr>
        </p:nvSpPr>
        <p:spPr/>
        <p:txBody>
          <a:bodyPr/>
          <a:lstStyle/>
          <a:p>
            <a:endParaRPr lang="en-ZA" altLang="en-US" dirty="0"/>
          </a:p>
          <a:p>
            <a:endParaRPr lang="en-ZA" altLang="en-US" dirty="0" smtClean="0"/>
          </a:p>
          <a:p>
            <a:endParaRPr lang="en-ZA" altLang="en-US" dirty="0"/>
          </a:p>
          <a:p>
            <a:endParaRPr lang="en-ZA" altLang="en-US" dirty="0" smtClean="0"/>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5FD0ED10-9493-4A46-A74B-494C33C5D815}" type="slidenum">
              <a:rPr lang="en-US" altLang="en-US" sz="1000" smtClean="0">
                <a:solidFill>
                  <a:srgbClr val="808080"/>
                </a:solidFill>
                <a:latin typeface="Arial Bold Italic" pitchFamily="34" charset="0"/>
                <a:ea typeface="Osaka"/>
              </a:rPr>
              <a:pPr/>
              <a:t>13</a:t>
            </a:fld>
            <a:endParaRPr lang="en-US" altLang="en-US" sz="1400" b="0" dirty="0" smtClean="0">
              <a:solidFill>
                <a:srgbClr val="000000"/>
              </a:solidFill>
              <a:ea typeface="Osaka"/>
            </a:endParaRPr>
          </a:p>
        </p:txBody>
      </p:sp>
      <p:sp>
        <p:nvSpPr>
          <p:cNvPr id="5" name="Content Placeholder 2"/>
          <p:cNvSpPr txBox="1">
            <a:spLocks/>
          </p:cNvSpPr>
          <p:nvPr/>
        </p:nvSpPr>
        <p:spPr bwMode="auto">
          <a:xfrm>
            <a:off x="34702" y="4729808"/>
            <a:ext cx="9074596" cy="158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a:solidFill>
                  <a:schemeClr val="tx1"/>
                </a:solidFill>
                <a:latin typeface="+mn-lt"/>
                <a:ea typeface="+mn-ea"/>
                <a:cs typeface="Osaka"/>
              </a:defRPr>
            </a:lvl1pPr>
            <a:lvl2pPr marL="742950" indent="-285750" algn="l" rtl="0" eaLnBrk="0" fontAlgn="base" hangingPunct="0">
              <a:spcBef>
                <a:spcPct val="20000"/>
              </a:spcBef>
              <a:spcAft>
                <a:spcPct val="0"/>
              </a:spcAft>
              <a:buChar char="–"/>
              <a:defRPr sz="2000">
                <a:solidFill>
                  <a:schemeClr val="tx1"/>
                </a:solidFill>
                <a:latin typeface="+mn-lt"/>
                <a:ea typeface="+mn-ea"/>
                <a:cs typeface="Osaka"/>
              </a:defRPr>
            </a:lvl2pPr>
            <a:lvl3pPr marL="1143000" indent="-228600" algn="l" rtl="0" eaLnBrk="0" fontAlgn="base" hangingPunct="0">
              <a:spcBef>
                <a:spcPct val="20000"/>
              </a:spcBef>
              <a:spcAft>
                <a:spcPct val="0"/>
              </a:spcAft>
              <a:buChar char="•"/>
              <a:defRPr sz="2000">
                <a:solidFill>
                  <a:schemeClr val="tx1"/>
                </a:solidFill>
                <a:latin typeface="+mn-lt"/>
                <a:ea typeface="+mn-ea"/>
                <a:cs typeface="Osaka"/>
              </a:defRPr>
            </a:lvl3pPr>
            <a:lvl4pPr marL="1600200" indent="-228600" algn="l" rtl="0" eaLnBrk="0" fontAlgn="base" hangingPunct="0">
              <a:spcBef>
                <a:spcPct val="20000"/>
              </a:spcBef>
              <a:spcAft>
                <a:spcPct val="0"/>
              </a:spcAft>
              <a:buChar char="–"/>
              <a:defRPr sz="2000">
                <a:solidFill>
                  <a:schemeClr val="tx1"/>
                </a:solidFill>
                <a:latin typeface="+mn-lt"/>
                <a:ea typeface="+mn-ea"/>
                <a:cs typeface="Osaka"/>
              </a:defRPr>
            </a:lvl4pPr>
            <a:lvl5pPr marL="2057400" indent="-228600" algn="l" rtl="0" eaLnBrk="0" fontAlgn="base" hangingPunct="0">
              <a:spcBef>
                <a:spcPct val="20000"/>
              </a:spcBef>
              <a:spcAft>
                <a:spcPct val="0"/>
              </a:spcAft>
              <a:buChar char="»"/>
              <a:defRPr sz="2000">
                <a:solidFill>
                  <a:schemeClr val="tx1"/>
                </a:solidFill>
                <a:latin typeface="+mn-lt"/>
                <a:ea typeface="+mn-ea"/>
                <a:cs typeface="Osak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indent="-285750">
              <a:buFont typeface="Wingdings" panose="05000000000000000000" pitchFamily="2" charset="2"/>
              <a:buChar char="q"/>
            </a:pPr>
            <a:r>
              <a:rPr lang="en-ZA" sz="1400" dirty="0">
                <a:solidFill>
                  <a:srgbClr val="000000"/>
                </a:solidFill>
              </a:rPr>
              <a:t>Cost of FBS </a:t>
            </a:r>
            <a:r>
              <a:rPr lang="en-ZA" sz="1400" dirty="0" smtClean="0">
                <a:solidFill>
                  <a:srgbClr val="000000"/>
                </a:solidFill>
              </a:rPr>
              <a:t>A10 </a:t>
            </a:r>
            <a:r>
              <a:rPr lang="en-ZA" sz="1400" dirty="0">
                <a:solidFill>
                  <a:srgbClr val="000000"/>
                </a:solidFill>
              </a:rPr>
              <a:t>differ by R125.0 million  to non-cash grants on </a:t>
            </a:r>
            <a:r>
              <a:rPr lang="en-ZA" sz="1400" dirty="0" smtClean="0">
                <a:solidFill>
                  <a:srgbClr val="000000"/>
                </a:solidFill>
              </a:rPr>
              <a:t>SA21</a:t>
            </a:r>
          </a:p>
          <a:p>
            <a:pPr indent="-285750">
              <a:buFont typeface="Wingdings" panose="05000000000000000000" pitchFamily="2" charset="2"/>
              <a:buChar char="q"/>
            </a:pPr>
            <a:r>
              <a:rPr lang="en-ZA" sz="1400" dirty="0">
                <a:solidFill>
                  <a:srgbClr val="000000"/>
                </a:solidFill>
              </a:rPr>
              <a:t>Cost of FBS </a:t>
            </a:r>
            <a:r>
              <a:rPr lang="en-ZA" sz="1400" dirty="0" smtClean="0">
                <a:solidFill>
                  <a:srgbClr val="000000"/>
                </a:solidFill>
              </a:rPr>
              <a:t>= revenue cost </a:t>
            </a:r>
            <a:r>
              <a:rPr lang="en-ZA" sz="1400" dirty="0">
                <a:solidFill>
                  <a:srgbClr val="000000"/>
                </a:solidFill>
              </a:rPr>
              <a:t>of free services  – Questionable as to what was used for determining cost </a:t>
            </a:r>
            <a:r>
              <a:rPr lang="en-ZA" sz="1400" dirty="0" smtClean="0">
                <a:solidFill>
                  <a:srgbClr val="000000"/>
                </a:solidFill>
              </a:rPr>
              <a:t>?</a:t>
            </a:r>
            <a:endParaRPr lang="en-ZA" sz="1400" dirty="0">
              <a:solidFill>
                <a:srgbClr val="000000"/>
              </a:solidFill>
            </a:endParaRPr>
          </a:p>
          <a:p>
            <a:pPr indent="-285750">
              <a:buFont typeface="Wingdings" panose="05000000000000000000" pitchFamily="2" charset="2"/>
              <a:buChar char="q"/>
            </a:pPr>
            <a:r>
              <a:rPr lang="en-ZA" sz="1400" dirty="0">
                <a:solidFill>
                  <a:srgbClr val="000000"/>
                </a:solidFill>
              </a:rPr>
              <a:t>Revenue </a:t>
            </a:r>
            <a:r>
              <a:rPr lang="en-ZA" sz="1400" dirty="0" smtClean="0">
                <a:solidFill>
                  <a:srgbClr val="000000"/>
                </a:solidFill>
              </a:rPr>
              <a:t>forgone rates </a:t>
            </a:r>
            <a:r>
              <a:rPr lang="en-ZA" sz="1400" dirty="0">
                <a:solidFill>
                  <a:srgbClr val="000000"/>
                </a:solidFill>
              </a:rPr>
              <a:t>appears to be understated by R8.8 million</a:t>
            </a:r>
          </a:p>
          <a:p>
            <a:pPr indent="-285750">
              <a:buFont typeface="Wingdings" panose="05000000000000000000" pitchFamily="2" charset="2"/>
              <a:buChar char="q"/>
            </a:pPr>
            <a:r>
              <a:rPr lang="en-ZA" sz="1400" dirty="0">
                <a:solidFill>
                  <a:srgbClr val="000000"/>
                </a:solidFill>
              </a:rPr>
              <a:t>FBS was not </a:t>
            </a:r>
            <a:r>
              <a:rPr lang="en-ZA" sz="1400" dirty="0" smtClean="0">
                <a:solidFill>
                  <a:srgbClr val="000000"/>
                </a:solidFill>
              </a:rPr>
              <a:t>fully expenses </a:t>
            </a:r>
            <a:r>
              <a:rPr lang="en-ZA" sz="1400" dirty="0">
                <a:solidFill>
                  <a:srgbClr val="000000"/>
                </a:solidFill>
              </a:rPr>
              <a:t>on cash flow SA30 &amp; A7 </a:t>
            </a:r>
          </a:p>
          <a:p>
            <a:pPr indent="-285750">
              <a:buFont typeface="Wingdings" panose="05000000000000000000" pitchFamily="2" charset="2"/>
              <a:buChar char="q"/>
            </a:pPr>
            <a:r>
              <a:rPr lang="en-ZA" sz="1400" dirty="0">
                <a:solidFill>
                  <a:srgbClr val="000000"/>
                </a:solidFill>
              </a:rPr>
              <a:t>Revenue </a:t>
            </a:r>
            <a:r>
              <a:rPr lang="en-ZA" sz="1400" dirty="0" smtClean="0">
                <a:solidFill>
                  <a:srgbClr val="000000"/>
                </a:solidFill>
              </a:rPr>
              <a:t>forgone </a:t>
            </a:r>
            <a:r>
              <a:rPr lang="en-ZA" sz="1400" dirty="0">
                <a:solidFill>
                  <a:srgbClr val="000000"/>
                </a:solidFill>
              </a:rPr>
              <a:t>for services appears to be </a:t>
            </a:r>
            <a:r>
              <a:rPr lang="en-ZA" sz="1400" dirty="0" smtClean="0">
                <a:solidFill>
                  <a:srgbClr val="000000"/>
                </a:solidFill>
              </a:rPr>
              <a:t>understated </a:t>
            </a:r>
            <a:r>
              <a:rPr lang="en-ZA" sz="1400" dirty="0">
                <a:solidFill>
                  <a:srgbClr val="000000"/>
                </a:solidFill>
              </a:rPr>
              <a:t>by </a:t>
            </a:r>
            <a:r>
              <a:rPr lang="en-ZA" sz="1400" dirty="0" smtClean="0">
                <a:solidFill>
                  <a:srgbClr val="000000"/>
                </a:solidFill>
              </a:rPr>
              <a:t>R114.5 million</a:t>
            </a:r>
            <a:endParaRPr lang="en-ZA" sz="1400" dirty="0">
              <a:solidFill>
                <a:srgbClr val="000000"/>
              </a:solidFill>
            </a:endParaRPr>
          </a:p>
          <a:p>
            <a:pPr indent="-285750">
              <a:buFont typeface="Wingdings" panose="05000000000000000000" pitchFamily="2" charset="2"/>
              <a:buChar char="q"/>
            </a:pPr>
            <a:r>
              <a:rPr lang="en-ZA" sz="1400" dirty="0">
                <a:solidFill>
                  <a:srgbClr val="000000"/>
                </a:solidFill>
              </a:rPr>
              <a:t>Revenue on cash flow possible overstatement of R </a:t>
            </a:r>
            <a:r>
              <a:rPr lang="en-ZA" sz="1400" dirty="0" smtClean="0">
                <a:solidFill>
                  <a:srgbClr val="000000"/>
                </a:solidFill>
              </a:rPr>
              <a:t>123.3 </a:t>
            </a:r>
            <a:r>
              <a:rPr lang="en-ZA" sz="1400" dirty="0">
                <a:solidFill>
                  <a:srgbClr val="000000"/>
                </a:solidFill>
              </a:rPr>
              <a:t>million</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24744"/>
            <a:ext cx="9144000" cy="3573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611199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25538"/>
          </a:xfrm>
        </p:spPr>
        <p:txBody>
          <a:bodyPr/>
          <a:lstStyle/>
          <a:p>
            <a:r>
              <a:rPr lang="en-ZA" sz="3200" b="1" dirty="0"/>
              <a:t>Inconsistent Interpretations by Municipalities Example 4</a:t>
            </a:r>
            <a:endParaRPr lang="en-ZA" altLang="en-US" dirty="0" smtClean="0"/>
          </a:p>
        </p:txBody>
      </p:sp>
      <p:sp>
        <p:nvSpPr>
          <p:cNvPr id="37891" name="Content Placeholder 2"/>
          <p:cNvSpPr>
            <a:spLocks noGrp="1"/>
          </p:cNvSpPr>
          <p:nvPr>
            <p:ph idx="1"/>
          </p:nvPr>
        </p:nvSpPr>
        <p:spPr/>
        <p:txBody>
          <a:bodyPr/>
          <a:lstStyle/>
          <a:p>
            <a:endParaRPr lang="en-ZA" altLang="en-US" dirty="0"/>
          </a:p>
          <a:p>
            <a:endParaRPr lang="en-ZA" altLang="en-US" dirty="0" smtClean="0"/>
          </a:p>
          <a:p>
            <a:endParaRPr lang="en-ZA" altLang="en-US" dirty="0"/>
          </a:p>
          <a:p>
            <a:endParaRPr lang="en-ZA" altLang="en-US" dirty="0" smtClean="0"/>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5FD0ED10-9493-4A46-A74B-494C33C5D815}" type="slidenum">
              <a:rPr lang="en-US" altLang="en-US" sz="1000" smtClean="0">
                <a:solidFill>
                  <a:srgbClr val="808080"/>
                </a:solidFill>
                <a:latin typeface="Arial Bold Italic" pitchFamily="34" charset="0"/>
                <a:ea typeface="Osaka"/>
              </a:rPr>
              <a:pPr/>
              <a:t>14</a:t>
            </a:fld>
            <a:endParaRPr lang="en-US" altLang="en-US" sz="1400" b="0" dirty="0" smtClean="0">
              <a:solidFill>
                <a:srgbClr val="000000"/>
              </a:solidFill>
              <a:ea typeface="Osaka"/>
            </a:endParaRPr>
          </a:p>
        </p:txBody>
      </p:sp>
      <p:sp>
        <p:nvSpPr>
          <p:cNvPr id="5" name="Content Placeholder 2"/>
          <p:cNvSpPr txBox="1">
            <a:spLocks/>
          </p:cNvSpPr>
          <p:nvPr/>
        </p:nvSpPr>
        <p:spPr bwMode="auto">
          <a:xfrm>
            <a:off x="62905" y="4782766"/>
            <a:ext cx="9074596" cy="158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a:solidFill>
                  <a:schemeClr val="tx1"/>
                </a:solidFill>
                <a:latin typeface="+mn-lt"/>
                <a:ea typeface="+mn-ea"/>
                <a:cs typeface="Osaka"/>
              </a:defRPr>
            </a:lvl1pPr>
            <a:lvl2pPr marL="742950" indent="-285750" algn="l" rtl="0" eaLnBrk="0" fontAlgn="base" hangingPunct="0">
              <a:spcBef>
                <a:spcPct val="20000"/>
              </a:spcBef>
              <a:spcAft>
                <a:spcPct val="0"/>
              </a:spcAft>
              <a:buChar char="–"/>
              <a:defRPr sz="2000">
                <a:solidFill>
                  <a:schemeClr val="tx1"/>
                </a:solidFill>
                <a:latin typeface="+mn-lt"/>
                <a:ea typeface="+mn-ea"/>
                <a:cs typeface="Osaka"/>
              </a:defRPr>
            </a:lvl2pPr>
            <a:lvl3pPr marL="1143000" indent="-228600" algn="l" rtl="0" eaLnBrk="0" fontAlgn="base" hangingPunct="0">
              <a:spcBef>
                <a:spcPct val="20000"/>
              </a:spcBef>
              <a:spcAft>
                <a:spcPct val="0"/>
              </a:spcAft>
              <a:buChar char="•"/>
              <a:defRPr sz="2000">
                <a:solidFill>
                  <a:schemeClr val="tx1"/>
                </a:solidFill>
                <a:latin typeface="+mn-lt"/>
                <a:ea typeface="+mn-ea"/>
                <a:cs typeface="Osaka"/>
              </a:defRPr>
            </a:lvl3pPr>
            <a:lvl4pPr marL="1600200" indent="-228600" algn="l" rtl="0" eaLnBrk="0" fontAlgn="base" hangingPunct="0">
              <a:spcBef>
                <a:spcPct val="20000"/>
              </a:spcBef>
              <a:spcAft>
                <a:spcPct val="0"/>
              </a:spcAft>
              <a:buChar char="–"/>
              <a:defRPr sz="2000">
                <a:solidFill>
                  <a:schemeClr val="tx1"/>
                </a:solidFill>
                <a:latin typeface="+mn-lt"/>
                <a:ea typeface="+mn-ea"/>
                <a:cs typeface="Osaka"/>
              </a:defRPr>
            </a:lvl4pPr>
            <a:lvl5pPr marL="2057400" indent="-228600" algn="l" rtl="0" eaLnBrk="0" fontAlgn="base" hangingPunct="0">
              <a:spcBef>
                <a:spcPct val="20000"/>
              </a:spcBef>
              <a:spcAft>
                <a:spcPct val="0"/>
              </a:spcAft>
              <a:buChar char="»"/>
              <a:defRPr sz="2000">
                <a:solidFill>
                  <a:schemeClr val="tx1"/>
                </a:solidFill>
                <a:latin typeface="+mn-lt"/>
                <a:ea typeface="+mn-ea"/>
                <a:cs typeface="Osak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indent="-285750">
              <a:buFont typeface="Wingdings" panose="05000000000000000000" pitchFamily="2" charset="2"/>
              <a:buChar char="q"/>
            </a:pPr>
            <a:r>
              <a:rPr lang="en-ZA" sz="1400" dirty="0">
                <a:solidFill>
                  <a:srgbClr val="000000"/>
                </a:solidFill>
              </a:rPr>
              <a:t>Cost of FBS </a:t>
            </a:r>
            <a:r>
              <a:rPr lang="en-ZA" sz="1400" dirty="0" smtClean="0">
                <a:solidFill>
                  <a:srgbClr val="000000"/>
                </a:solidFill>
              </a:rPr>
              <a:t>A10 </a:t>
            </a:r>
            <a:r>
              <a:rPr lang="en-ZA" sz="1400" dirty="0">
                <a:solidFill>
                  <a:srgbClr val="000000"/>
                </a:solidFill>
              </a:rPr>
              <a:t>differ by R13.40 million  to non-cash grants on SA21</a:t>
            </a:r>
          </a:p>
          <a:p>
            <a:pPr indent="-285750">
              <a:buFont typeface="Wingdings" panose="05000000000000000000" pitchFamily="2" charset="2"/>
              <a:buChar char="q"/>
            </a:pPr>
            <a:r>
              <a:rPr lang="en-ZA" sz="1400" dirty="0">
                <a:solidFill>
                  <a:srgbClr val="000000"/>
                </a:solidFill>
              </a:rPr>
              <a:t>Revenue Forgone Rates appears to be </a:t>
            </a:r>
            <a:r>
              <a:rPr lang="en-ZA" sz="1400" dirty="0" smtClean="0">
                <a:solidFill>
                  <a:srgbClr val="000000"/>
                </a:solidFill>
              </a:rPr>
              <a:t>overstated </a:t>
            </a:r>
            <a:r>
              <a:rPr lang="en-ZA" sz="1400" dirty="0">
                <a:solidFill>
                  <a:srgbClr val="000000"/>
                </a:solidFill>
              </a:rPr>
              <a:t>by R306.8 million</a:t>
            </a:r>
          </a:p>
          <a:p>
            <a:pPr indent="-285750">
              <a:buFont typeface="Wingdings" panose="05000000000000000000" pitchFamily="2" charset="2"/>
              <a:buChar char="q"/>
            </a:pPr>
            <a:r>
              <a:rPr lang="en-ZA" sz="1400" dirty="0">
                <a:solidFill>
                  <a:srgbClr val="000000"/>
                </a:solidFill>
              </a:rPr>
              <a:t>FBS was not expenses on cash flow SA30 &amp; A7 </a:t>
            </a:r>
          </a:p>
          <a:p>
            <a:pPr indent="-285750">
              <a:buFont typeface="Wingdings" panose="05000000000000000000" pitchFamily="2" charset="2"/>
              <a:buChar char="q"/>
            </a:pPr>
            <a:r>
              <a:rPr lang="en-ZA" sz="1400" dirty="0">
                <a:solidFill>
                  <a:srgbClr val="000000"/>
                </a:solidFill>
              </a:rPr>
              <a:t>Revenue Forgone for services appears to be overstated by R3.0 </a:t>
            </a:r>
            <a:r>
              <a:rPr lang="en-ZA" sz="1400" dirty="0" smtClean="0">
                <a:solidFill>
                  <a:srgbClr val="000000"/>
                </a:solidFill>
              </a:rPr>
              <a:t>million</a:t>
            </a:r>
            <a:endParaRPr lang="en-ZA" sz="1400" dirty="0">
              <a:solidFill>
                <a:srgbClr val="000000"/>
              </a:solidFill>
            </a:endParaRPr>
          </a:p>
          <a:p>
            <a:pPr indent="-285750">
              <a:buFont typeface="Wingdings" panose="05000000000000000000" pitchFamily="2" charset="2"/>
              <a:buChar char="q"/>
            </a:pPr>
            <a:r>
              <a:rPr lang="en-ZA" sz="1400" dirty="0">
                <a:solidFill>
                  <a:srgbClr val="000000"/>
                </a:solidFill>
              </a:rPr>
              <a:t>Revenue on cash flow possible understatement of R 309.8 million</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96752"/>
            <a:ext cx="9108504" cy="3573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450058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25538"/>
          </a:xfrm>
        </p:spPr>
        <p:txBody>
          <a:bodyPr/>
          <a:lstStyle/>
          <a:p>
            <a:r>
              <a:rPr lang="en-ZA" altLang="en-US" sz="3200" b="1" dirty="0" smtClean="0"/>
              <a:t>GRAP Reporting Framework</a:t>
            </a:r>
            <a:endParaRPr lang="en-ZA" altLang="en-US" dirty="0" smtClean="0"/>
          </a:p>
        </p:txBody>
      </p:sp>
      <p:sp>
        <p:nvSpPr>
          <p:cNvPr id="37891" name="Content Placeholder 2"/>
          <p:cNvSpPr>
            <a:spLocks noGrp="1"/>
          </p:cNvSpPr>
          <p:nvPr>
            <p:ph idx="1"/>
          </p:nvPr>
        </p:nvSpPr>
        <p:spPr>
          <a:xfrm>
            <a:off x="152400" y="1124744"/>
            <a:ext cx="8763000" cy="5040560"/>
          </a:xfrm>
        </p:spPr>
        <p:txBody>
          <a:bodyPr/>
          <a:lstStyle/>
          <a:p>
            <a:pPr marL="0" lvl="1" indent="0">
              <a:buNone/>
            </a:pPr>
            <a:r>
              <a:rPr lang="en-ZA" altLang="en-US" sz="1800" b="1" dirty="0"/>
              <a:t>No definition for revenue forgone in any accounting </a:t>
            </a:r>
            <a:r>
              <a:rPr lang="en-ZA" altLang="en-US" sz="1800" b="1" dirty="0" smtClean="0"/>
              <a:t>standard</a:t>
            </a:r>
          </a:p>
          <a:p>
            <a:pPr marL="0" lvl="1" indent="0">
              <a:buNone/>
            </a:pPr>
            <a:r>
              <a:rPr lang="en-ZA" altLang="en-US" sz="1800" b="1" dirty="0" smtClean="0"/>
              <a:t>GRAP 9 - </a:t>
            </a:r>
            <a:r>
              <a:rPr lang="en-ZA" altLang="en-US" sz="1800" b="1" dirty="0"/>
              <a:t>Revenue From Exchange </a:t>
            </a:r>
            <a:r>
              <a:rPr lang="en-ZA" altLang="en-US" sz="1800" b="1" dirty="0" smtClean="0"/>
              <a:t>Transactions</a:t>
            </a:r>
          </a:p>
          <a:p>
            <a:pPr marL="0" lvl="1" indent="0">
              <a:buNone/>
            </a:pPr>
            <a:endParaRPr lang="en-ZA" altLang="en-US" sz="1800" dirty="0" smtClean="0"/>
          </a:p>
          <a:p>
            <a:pPr marL="0" lvl="1" indent="0">
              <a:buNone/>
            </a:pPr>
            <a:r>
              <a:rPr lang="en-ZA" altLang="en-US" sz="1800" b="1" i="1" dirty="0"/>
              <a:t>Measurement of revenue</a:t>
            </a:r>
          </a:p>
          <a:p>
            <a:pPr marL="0" lvl="1" indent="0">
              <a:buNone/>
            </a:pPr>
            <a:r>
              <a:rPr lang="en-ZA" altLang="en-US" sz="1800" dirty="0"/>
              <a:t>.15 Revenue shall be measured at the </a:t>
            </a:r>
            <a:r>
              <a:rPr lang="en-ZA" altLang="en-US" sz="1800" b="1" i="1" dirty="0"/>
              <a:t>fair value of the consideration received or receivable</a:t>
            </a:r>
            <a:r>
              <a:rPr lang="en-ZA" altLang="en-US" sz="1800" b="1" i="1" dirty="0" smtClean="0"/>
              <a:t>.</a:t>
            </a:r>
          </a:p>
          <a:p>
            <a:pPr marL="0" lvl="1" indent="0">
              <a:buNone/>
            </a:pPr>
            <a:endParaRPr lang="en-ZA" altLang="en-US" sz="1800" b="1" i="1" dirty="0"/>
          </a:p>
          <a:p>
            <a:pPr marL="0" lvl="1" indent="0">
              <a:buNone/>
            </a:pPr>
            <a:r>
              <a:rPr lang="en-ZA" altLang="en-US" sz="1800" dirty="0"/>
              <a:t>.16 The amount of revenue arising on a transaction is usually determined by agreement between the entity and the purchaser or user of the asset or service. It is </a:t>
            </a:r>
            <a:r>
              <a:rPr lang="en-ZA" altLang="en-US" sz="1800" b="1" i="1" dirty="0"/>
              <a:t>measured at the fair value of the consideration received or receivable taking into account the amount of any trade discounts and volume rebates allowed by the entity</a:t>
            </a:r>
            <a:r>
              <a:rPr lang="en-ZA" altLang="en-US" sz="1800" b="1" i="1" dirty="0" smtClean="0"/>
              <a:t>.</a:t>
            </a:r>
          </a:p>
          <a:p>
            <a:pPr marL="0" lvl="1" indent="0">
              <a:buNone/>
            </a:pPr>
            <a:endParaRPr lang="en-ZA" altLang="en-US" sz="1800" b="1" i="1" dirty="0"/>
          </a:p>
          <a:p>
            <a:pPr marL="0" lvl="1" indent="0">
              <a:buNone/>
            </a:pPr>
            <a:r>
              <a:rPr lang="en-ZA" altLang="en-US" sz="1800" dirty="0"/>
              <a:t>.17 </a:t>
            </a:r>
            <a:r>
              <a:rPr lang="en-ZA" altLang="en-US" sz="1800" b="1" i="1" dirty="0"/>
              <a:t>In most cases, the consideration is in the form of cash or cash equivalents </a:t>
            </a:r>
            <a:r>
              <a:rPr lang="en-ZA" altLang="en-US" sz="1800" dirty="0"/>
              <a:t>and the amount of revenue is the amount of cash or cash equivalents received or receivable.</a:t>
            </a:r>
          </a:p>
          <a:p>
            <a:pPr marL="0" lvl="1" indent="0">
              <a:buNone/>
            </a:pPr>
            <a:endParaRPr lang="en-ZA" altLang="en-US" sz="1800" dirty="0"/>
          </a:p>
          <a:p>
            <a:endParaRPr lang="en-ZA" altLang="en-US" sz="1600" b="1" i="1" dirty="0" smtClean="0"/>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5FD0ED10-9493-4A46-A74B-494C33C5D815}" type="slidenum">
              <a:rPr lang="en-US" altLang="en-US" sz="1000" smtClean="0">
                <a:solidFill>
                  <a:srgbClr val="808080"/>
                </a:solidFill>
                <a:latin typeface="Arial Bold Italic" pitchFamily="34" charset="0"/>
                <a:ea typeface="Osaka"/>
              </a:rPr>
              <a:pPr/>
              <a:t>15</a:t>
            </a:fld>
            <a:endParaRPr lang="en-US" altLang="en-US" sz="1400" b="0" dirty="0" smtClean="0">
              <a:solidFill>
                <a:srgbClr val="000000"/>
              </a:solidFill>
              <a:ea typeface="Osaka"/>
            </a:endParaRPr>
          </a:p>
        </p:txBody>
      </p:sp>
    </p:spTree>
    <p:extLst>
      <p:ext uri="{BB962C8B-B14F-4D97-AF65-F5344CB8AC3E}">
        <p14:creationId xmlns:p14="http://schemas.microsoft.com/office/powerpoint/2010/main" val="13440924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25538"/>
          </a:xfrm>
        </p:spPr>
        <p:txBody>
          <a:bodyPr/>
          <a:lstStyle/>
          <a:p>
            <a:r>
              <a:rPr lang="en-ZA" altLang="en-US" sz="3200" b="1" dirty="0"/>
              <a:t>GRAP Reporting Framework</a:t>
            </a:r>
            <a:endParaRPr lang="en-ZA" altLang="en-US" dirty="0" smtClean="0"/>
          </a:p>
        </p:txBody>
      </p:sp>
      <p:sp>
        <p:nvSpPr>
          <p:cNvPr id="37891" name="Content Placeholder 2"/>
          <p:cNvSpPr>
            <a:spLocks noGrp="1"/>
          </p:cNvSpPr>
          <p:nvPr>
            <p:ph idx="1"/>
          </p:nvPr>
        </p:nvSpPr>
        <p:spPr>
          <a:xfrm>
            <a:off x="152400" y="1295400"/>
            <a:ext cx="8763000" cy="4797896"/>
          </a:xfrm>
        </p:spPr>
        <p:txBody>
          <a:bodyPr/>
          <a:lstStyle/>
          <a:p>
            <a:pPr marL="0" indent="0">
              <a:buNone/>
            </a:pPr>
            <a:r>
              <a:rPr lang="en-ZA" altLang="en-US" sz="1800" b="1" dirty="0"/>
              <a:t>GRAP 23 Revenue From Non-exchange Transactions (Taxes And Transfers)</a:t>
            </a:r>
          </a:p>
          <a:p>
            <a:pPr marL="0" indent="0">
              <a:buNone/>
            </a:pPr>
            <a:r>
              <a:rPr lang="en-ZA" altLang="en-US" sz="1500" b="1" dirty="0"/>
              <a:t>		                           </a:t>
            </a:r>
          </a:p>
          <a:p>
            <a:pPr marL="0" indent="0">
              <a:buNone/>
            </a:pPr>
            <a:r>
              <a:rPr lang="en-ZA" altLang="en-US" sz="1800" b="1" i="1" u="sng" dirty="0"/>
              <a:t>Definitions</a:t>
            </a:r>
          </a:p>
          <a:p>
            <a:pPr marL="0" indent="0">
              <a:buNone/>
            </a:pPr>
            <a:r>
              <a:rPr lang="en-ZA" altLang="en-US" sz="1800" dirty="0"/>
              <a:t>.05 The following terms are used in this Standard with the meanings specified</a:t>
            </a:r>
            <a:r>
              <a:rPr lang="en-ZA" altLang="en-US" sz="1800" dirty="0" smtClean="0"/>
              <a:t>:</a:t>
            </a:r>
            <a:endParaRPr lang="en-ZA" altLang="en-US" sz="1800" dirty="0"/>
          </a:p>
          <a:p>
            <a:pPr marL="0" indent="0">
              <a:buNone/>
            </a:pPr>
            <a:r>
              <a:rPr lang="en-ZA" altLang="en-US" sz="1800" b="1" i="1" u="sng" dirty="0"/>
              <a:t>Tax expenditures are preferential provisions of the tax law that provide certain taxpayers with concessions that are not available to others.</a:t>
            </a:r>
          </a:p>
          <a:p>
            <a:pPr marL="0" indent="0">
              <a:buNone/>
            </a:pPr>
            <a:endParaRPr lang="en-ZA" altLang="en-US" sz="1200" b="1" i="1" u="sng" dirty="0" smtClean="0"/>
          </a:p>
          <a:p>
            <a:pPr marL="0" indent="0">
              <a:buNone/>
            </a:pPr>
            <a:r>
              <a:rPr lang="en-ZA" sz="1800" dirty="0" smtClean="0"/>
              <a:t>.71 </a:t>
            </a:r>
            <a:r>
              <a:rPr lang="en-ZA" sz="1800" b="1" i="1" u="sng" dirty="0"/>
              <a:t>Taxation revenue shall not be grossed up for the amount of tax expenditures</a:t>
            </a:r>
            <a:r>
              <a:rPr lang="en-ZA" sz="1800" b="1" i="1" u="sng" dirty="0" smtClean="0"/>
              <a:t>.</a:t>
            </a:r>
          </a:p>
          <a:p>
            <a:pPr marL="0" indent="0">
              <a:buNone/>
            </a:pPr>
            <a:endParaRPr lang="en-ZA" sz="1800" dirty="0"/>
          </a:p>
          <a:p>
            <a:pPr marL="0" indent="0">
              <a:buNone/>
            </a:pPr>
            <a:r>
              <a:rPr lang="en-ZA" altLang="en-US" sz="1800" dirty="0"/>
              <a:t>.72 </a:t>
            </a:r>
            <a:r>
              <a:rPr lang="en-ZA" altLang="en-US" sz="1800" b="1" i="1" u="sng" dirty="0"/>
              <a:t>Tax expenditures are foregone revenue, not expenses, </a:t>
            </a:r>
            <a:r>
              <a:rPr lang="en-ZA" altLang="en-US" sz="1800" dirty="0"/>
              <a:t>and do not give rise to inflows or outflows of resources – that is, they do not give rise to assets, liabilities, revenue or expenses of the taxing government.</a:t>
            </a:r>
            <a:endParaRPr lang="en-ZA" altLang="en-US" sz="1800" dirty="0" smtClean="0"/>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5FD0ED10-9493-4A46-A74B-494C33C5D815}" type="slidenum">
              <a:rPr lang="en-US" altLang="en-US" sz="1000" smtClean="0">
                <a:solidFill>
                  <a:srgbClr val="808080"/>
                </a:solidFill>
                <a:latin typeface="Arial Bold Italic" pitchFamily="34" charset="0"/>
                <a:ea typeface="Osaka"/>
              </a:rPr>
              <a:pPr/>
              <a:t>16</a:t>
            </a:fld>
            <a:endParaRPr lang="en-US" altLang="en-US" sz="1400" b="0" dirty="0" smtClean="0">
              <a:solidFill>
                <a:srgbClr val="000000"/>
              </a:solidFill>
              <a:ea typeface="Osaka"/>
            </a:endParaRPr>
          </a:p>
        </p:txBody>
      </p:sp>
    </p:spTree>
    <p:extLst>
      <p:ext uri="{BB962C8B-B14F-4D97-AF65-F5344CB8AC3E}">
        <p14:creationId xmlns:p14="http://schemas.microsoft.com/office/powerpoint/2010/main" val="27734719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25538"/>
          </a:xfrm>
        </p:spPr>
        <p:txBody>
          <a:bodyPr/>
          <a:lstStyle/>
          <a:p>
            <a:r>
              <a:rPr lang="en-ZA" altLang="en-US" sz="3200" b="1" dirty="0"/>
              <a:t>GRAP Reporting Framework</a:t>
            </a:r>
            <a:endParaRPr lang="en-ZA" altLang="en-US" dirty="0" smtClean="0"/>
          </a:p>
        </p:txBody>
      </p:sp>
      <p:sp>
        <p:nvSpPr>
          <p:cNvPr id="37891" name="Content Placeholder 2"/>
          <p:cNvSpPr>
            <a:spLocks noGrp="1"/>
          </p:cNvSpPr>
          <p:nvPr>
            <p:ph idx="1"/>
          </p:nvPr>
        </p:nvSpPr>
        <p:spPr>
          <a:xfrm>
            <a:off x="107504" y="1196752"/>
            <a:ext cx="8928992" cy="4797896"/>
          </a:xfrm>
        </p:spPr>
        <p:txBody>
          <a:bodyPr/>
          <a:lstStyle/>
          <a:p>
            <a:pPr marL="0" indent="0">
              <a:buNone/>
            </a:pPr>
            <a:r>
              <a:rPr lang="en-ZA" altLang="en-US" sz="1800" b="1" i="1" u="sng" dirty="0"/>
              <a:t>I-GRAP 1</a:t>
            </a:r>
          </a:p>
          <a:p>
            <a:pPr marL="0" indent="0">
              <a:buNone/>
            </a:pPr>
            <a:r>
              <a:rPr lang="en-ZA" altLang="en-US" sz="1800" b="1" i="1" u="sng" dirty="0"/>
              <a:t>Scope</a:t>
            </a:r>
          </a:p>
          <a:p>
            <a:pPr marL="0" indent="0">
              <a:buNone/>
            </a:pPr>
            <a:r>
              <a:rPr lang="en-ZA" altLang="en-US" sz="1800" dirty="0"/>
              <a:t>.04 </a:t>
            </a:r>
            <a:r>
              <a:rPr lang="en-ZA" altLang="en-US" sz="1800" b="1" i="1" u="sng" dirty="0"/>
              <a:t>This Interpretation of the Standards of GRAP addresses the manner in which an entity applies the probability test on initial recognition of:</a:t>
            </a:r>
          </a:p>
          <a:p>
            <a:pPr marL="0" indent="0">
              <a:buNone/>
            </a:pPr>
            <a:r>
              <a:rPr lang="en-ZA" altLang="en-US" sz="1800" b="1" i="1" u="sng" dirty="0"/>
              <a:t>(a) exchange revenue </a:t>
            </a:r>
            <a:r>
              <a:rPr lang="en-ZA" altLang="en-US" sz="1800" dirty="0"/>
              <a:t>in accordance with the </a:t>
            </a:r>
            <a:r>
              <a:rPr lang="en-ZA" altLang="en-US" sz="1800" b="1" i="1" u="sng" dirty="0"/>
              <a:t>Standard of GRAP on Revenue from Exchange Transactions</a:t>
            </a:r>
            <a:r>
              <a:rPr lang="en-ZA" altLang="en-US" sz="1800" dirty="0"/>
              <a:t>, and</a:t>
            </a:r>
          </a:p>
          <a:p>
            <a:pPr marL="0" indent="0">
              <a:buNone/>
            </a:pPr>
            <a:r>
              <a:rPr lang="en-ZA" altLang="en-US" sz="1800" b="1" i="1" u="sng" dirty="0"/>
              <a:t>(b) non-exchange revenue </a:t>
            </a:r>
            <a:r>
              <a:rPr lang="en-ZA" altLang="en-US" sz="1800" dirty="0"/>
              <a:t>in accordance with the </a:t>
            </a:r>
            <a:r>
              <a:rPr lang="en-ZA" altLang="en-US" sz="1800" b="1" i="1" u="sng" dirty="0"/>
              <a:t>Standard of GRAP on Revenue from Non-exchange </a:t>
            </a:r>
            <a:r>
              <a:rPr lang="en-ZA" altLang="en-US" sz="1800" b="1" i="1" u="sng" dirty="0" smtClean="0"/>
              <a:t>Transactions </a:t>
            </a:r>
            <a:r>
              <a:rPr lang="en-ZA" altLang="en-US" sz="1800" b="1" i="1" u="sng" dirty="0"/>
              <a:t>(Taxes and Transfers</a:t>
            </a:r>
            <a:r>
              <a:rPr lang="en-ZA" altLang="en-US" sz="1800" b="1" i="1" u="sng" dirty="0" smtClean="0"/>
              <a:t>).</a:t>
            </a:r>
          </a:p>
          <a:p>
            <a:pPr marL="0" indent="0">
              <a:buNone/>
            </a:pPr>
            <a:endParaRPr lang="en-ZA" altLang="en-US" sz="1800" b="1" i="1" u="sng" dirty="0"/>
          </a:p>
          <a:p>
            <a:pPr marL="0" indent="0">
              <a:buNone/>
            </a:pPr>
            <a:r>
              <a:rPr lang="en-ZA" altLang="en-US" sz="1800" dirty="0"/>
              <a:t>.06 </a:t>
            </a:r>
            <a:r>
              <a:rPr lang="en-ZA" altLang="en-US" sz="1800" b="1" i="1" u="sng" dirty="0"/>
              <a:t>This Interpretation of the </a:t>
            </a:r>
            <a:r>
              <a:rPr lang="en-ZA" altLang="en-US" sz="1800" b="1" i="1" u="sng" dirty="0" smtClean="0"/>
              <a:t>Standards </a:t>
            </a:r>
            <a:r>
              <a:rPr lang="en-ZA" altLang="en-US" sz="1800" b="1" i="1" u="sng" dirty="0"/>
              <a:t>of GRAP does not deal with</a:t>
            </a:r>
            <a:r>
              <a:rPr lang="en-ZA" altLang="en-US" sz="1800" b="1" i="1" u="sng" dirty="0" smtClean="0"/>
              <a:t>:</a:t>
            </a:r>
          </a:p>
          <a:p>
            <a:pPr marL="0" indent="0">
              <a:buNone/>
            </a:pPr>
            <a:r>
              <a:rPr lang="en-ZA" altLang="en-US" sz="1800" b="1" i="1" u="sng" dirty="0"/>
              <a:t>(a</a:t>
            </a:r>
            <a:r>
              <a:rPr lang="en-ZA" altLang="en-US" sz="1800" b="1" i="1" u="sng" dirty="0" smtClean="0"/>
              <a:t>)</a:t>
            </a:r>
            <a:r>
              <a:rPr lang="en-ZA" altLang="en-US" sz="1800" dirty="0" smtClean="0"/>
              <a:t>……………..</a:t>
            </a:r>
          </a:p>
          <a:p>
            <a:pPr marL="0" indent="0">
              <a:buNone/>
            </a:pPr>
            <a:r>
              <a:rPr lang="en-ZA" altLang="en-US" sz="1800" b="1" i="1" u="sng" dirty="0"/>
              <a:t>(b</a:t>
            </a:r>
            <a:r>
              <a:rPr lang="en-ZA" altLang="en-US" sz="1800" b="1" i="1" u="sng" dirty="0" smtClean="0"/>
              <a:t>)</a:t>
            </a:r>
            <a:r>
              <a:rPr lang="en-ZA" altLang="en-US" sz="1800" dirty="0" smtClean="0"/>
              <a:t>……………..</a:t>
            </a:r>
          </a:p>
          <a:p>
            <a:pPr marL="0" indent="0">
              <a:buNone/>
            </a:pPr>
            <a:r>
              <a:rPr lang="en-ZA" altLang="en-US" sz="1800" b="1" i="1" u="sng" dirty="0"/>
              <a:t>(c) exchange or non-exchange transactions where there is no intention to charge for all or some services. Examples include goods and services provided to indigent consumers or households or rebates deducted on the provision or acquisition of certain goods or services.</a:t>
            </a:r>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5FD0ED10-9493-4A46-A74B-494C33C5D815}" type="slidenum">
              <a:rPr lang="en-US" altLang="en-US" sz="1000" smtClean="0">
                <a:solidFill>
                  <a:srgbClr val="808080"/>
                </a:solidFill>
                <a:latin typeface="Arial Bold Italic" pitchFamily="34" charset="0"/>
                <a:ea typeface="Osaka"/>
              </a:rPr>
              <a:pPr/>
              <a:t>17</a:t>
            </a:fld>
            <a:endParaRPr lang="en-US" altLang="en-US" sz="1400" b="0" dirty="0" smtClean="0">
              <a:solidFill>
                <a:srgbClr val="000000"/>
              </a:solidFill>
              <a:ea typeface="Osaka"/>
            </a:endParaRPr>
          </a:p>
        </p:txBody>
      </p:sp>
    </p:spTree>
    <p:extLst>
      <p:ext uri="{BB962C8B-B14F-4D97-AF65-F5344CB8AC3E}">
        <p14:creationId xmlns:p14="http://schemas.microsoft.com/office/powerpoint/2010/main" val="21890778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25538"/>
          </a:xfrm>
        </p:spPr>
        <p:txBody>
          <a:bodyPr/>
          <a:lstStyle/>
          <a:p>
            <a:r>
              <a:rPr lang="en-ZA" altLang="en-US" sz="3200" b="1" dirty="0"/>
              <a:t>GRAP Reporting Framework</a:t>
            </a:r>
            <a:endParaRPr lang="en-ZA" altLang="en-US" dirty="0" smtClean="0"/>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5FD0ED10-9493-4A46-A74B-494C33C5D815}" type="slidenum">
              <a:rPr lang="en-US" altLang="en-US" sz="1000" smtClean="0">
                <a:solidFill>
                  <a:srgbClr val="808080"/>
                </a:solidFill>
                <a:latin typeface="Arial Bold Italic" pitchFamily="34" charset="0"/>
                <a:ea typeface="Osaka"/>
              </a:rPr>
              <a:pPr/>
              <a:t>18</a:t>
            </a:fld>
            <a:endParaRPr lang="en-US" altLang="en-US" sz="1400" b="0" dirty="0" smtClean="0">
              <a:solidFill>
                <a:srgbClr val="000000"/>
              </a:solidFill>
              <a:ea typeface="Osaka"/>
            </a:endParaRPr>
          </a:p>
        </p:txBody>
      </p:sp>
      <p:sp>
        <p:nvSpPr>
          <p:cNvPr id="37891" name="Content Placeholder 2"/>
          <p:cNvSpPr>
            <a:spLocks noGrp="1"/>
          </p:cNvSpPr>
          <p:nvPr>
            <p:ph idx="1"/>
          </p:nvPr>
        </p:nvSpPr>
        <p:spPr>
          <a:xfrm>
            <a:off x="152400" y="1295400"/>
            <a:ext cx="8884096" cy="4797896"/>
          </a:xfrm>
        </p:spPr>
        <p:txBody>
          <a:bodyPr/>
          <a:lstStyle/>
          <a:p>
            <a:pPr marL="0" indent="0">
              <a:buNone/>
            </a:pPr>
            <a:r>
              <a:rPr lang="en-ZA" altLang="en-US" sz="1800" b="1" i="1" u="sng" dirty="0"/>
              <a:t>FAQ’s on the Standards of GRAP</a:t>
            </a:r>
          </a:p>
          <a:p>
            <a:pPr marL="0" indent="0">
              <a:buNone/>
            </a:pPr>
            <a:r>
              <a:rPr lang="en-ZA" altLang="en-US" sz="1800" b="1" i="1" u="sng" dirty="0"/>
              <a:t>Is revenue foregone recognised in the statement of financial performance?</a:t>
            </a:r>
          </a:p>
          <a:p>
            <a:pPr>
              <a:buAutoNum type="arabicPeriod"/>
            </a:pPr>
            <a:r>
              <a:rPr lang="en-ZA" altLang="en-US" sz="1400" dirty="0" smtClean="0"/>
              <a:t>In </a:t>
            </a:r>
            <a:r>
              <a:rPr lang="en-ZA" altLang="en-US" sz="1400" dirty="0"/>
              <a:t>the </a:t>
            </a:r>
            <a:r>
              <a:rPr lang="en-ZA" altLang="en-US" sz="1400" b="1" i="1" u="sng" dirty="0"/>
              <a:t>public sector</a:t>
            </a:r>
            <a:r>
              <a:rPr lang="en-ZA" altLang="en-US" sz="1400" dirty="0"/>
              <a:t>, entities frequently </a:t>
            </a:r>
            <a:r>
              <a:rPr lang="en-ZA" altLang="en-US" sz="1400" b="1" i="1" u="sng" dirty="0"/>
              <a:t>provide goods and services to consumers for free or at </a:t>
            </a:r>
            <a:r>
              <a:rPr lang="en-ZA" altLang="en-US" sz="1400" b="1" i="1" u="sng" dirty="0" smtClean="0"/>
              <a:t>subsidised   amounts</a:t>
            </a:r>
            <a:r>
              <a:rPr lang="en-ZA" altLang="en-US" sz="1400" i="1" u="sng" dirty="0"/>
              <a:t>, </a:t>
            </a:r>
            <a:r>
              <a:rPr lang="en-ZA" altLang="en-US" sz="1400" dirty="0"/>
              <a:t>while rebates </a:t>
            </a:r>
            <a:r>
              <a:rPr lang="en-ZA" altLang="en-US" sz="1400" b="1" i="1" u="sng" dirty="0"/>
              <a:t>or similar reductions may be granted on taxes or other fees due</a:t>
            </a:r>
            <a:r>
              <a:rPr lang="en-ZA" altLang="en-US" sz="1400" b="1" i="1" u="sng" dirty="0" smtClean="0"/>
              <a:t>.</a:t>
            </a:r>
          </a:p>
          <a:p>
            <a:pPr>
              <a:buAutoNum type="arabicPeriod"/>
            </a:pPr>
            <a:endParaRPr lang="en-ZA" altLang="en-US" sz="1400" b="1" i="1" u="sng" dirty="0"/>
          </a:p>
          <a:p>
            <a:pPr marL="0" indent="0">
              <a:buNone/>
            </a:pPr>
            <a:r>
              <a:rPr lang="en-ZA" altLang="en-US" sz="1400" dirty="0" smtClean="0"/>
              <a:t>2. </a:t>
            </a:r>
            <a:r>
              <a:rPr lang="en-ZA" altLang="en-US" sz="1400" b="1" i="1" u="sng" dirty="0" smtClean="0"/>
              <a:t>Questions</a:t>
            </a:r>
            <a:r>
              <a:rPr lang="en-ZA" altLang="en-US" sz="1400" dirty="0" smtClean="0"/>
              <a:t> </a:t>
            </a:r>
            <a:r>
              <a:rPr lang="en-ZA" altLang="en-US" sz="1400" dirty="0"/>
              <a:t>have been raised about </a:t>
            </a:r>
            <a:r>
              <a:rPr lang="en-ZA" altLang="en-US" sz="1400" b="1" i="1" u="sng" dirty="0"/>
              <a:t>whether these subsidies, rebates or similar reductions should be recognised  </a:t>
            </a:r>
            <a:r>
              <a:rPr lang="en-ZA" altLang="en-US" sz="1400" b="1" i="1" u="sng" dirty="0" smtClean="0"/>
              <a:t>as </a:t>
            </a:r>
            <a:r>
              <a:rPr lang="en-ZA" altLang="en-US" sz="1400" b="1" i="1" u="sng" dirty="0"/>
              <a:t>revenue. </a:t>
            </a:r>
            <a:r>
              <a:rPr lang="en-ZA" altLang="en-US" sz="1400" dirty="0"/>
              <a:t>IGRAP 1 Applying the Probability Test on the Initial Recognition of Revenue, states the following</a:t>
            </a:r>
            <a:r>
              <a:rPr lang="en-ZA" altLang="en-US" sz="1400" dirty="0" smtClean="0"/>
              <a:t>:</a:t>
            </a:r>
          </a:p>
          <a:p>
            <a:pPr marL="0" indent="0">
              <a:buNone/>
            </a:pPr>
            <a:endParaRPr lang="en-ZA" altLang="en-US" sz="1400" dirty="0"/>
          </a:p>
          <a:p>
            <a:pPr marL="0" indent="0">
              <a:buNone/>
            </a:pPr>
            <a:r>
              <a:rPr lang="en-ZA" altLang="en-US" sz="1400" dirty="0" smtClean="0"/>
              <a:t>3.This </a:t>
            </a:r>
            <a:r>
              <a:rPr lang="en-ZA" altLang="en-US" sz="1400" dirty="0"/>
              <a:t>Interpretation of the Standards of GRAP does not deal with</a:t>
            </a:r>
            <a:r>
              <a:rPr lang="en-ZA" altLang="en-US" sz="1400" dirty="0" smtClean="0"/>
              <a:t>:</a:t>
            </a:r>
          </a:p>
          <a:p>
            <a:pPr marL="400050" lvl="1" indent="0">
              <a:buNone/>
            </a:pPr>
            <a:r>
              <a:rPr lang="en-ZA" altLang="en-US" sz="1400" dirty="0" smtClean="0"/>
              <a:t>c. </a:t>
            </a:r>
            <a:r>
              <a:rPr lang="en-ZA" altLang="en-US" sz="1400" b="1" i="1" u="sng" dirty="0" smtClean="0"/>
              <a:t>exchange </a:t>
            </a:r>
            <a:r>
              <a:rPr lang="en-ZA" altLang="en-US" sz="1400" b="1" i="1" u="sng" dirty="0"/>
              <a:t>or non-exchange transactions where there is no intention to charge for all or some services. Examples</a:t>
            </a:r>
            <a:r>
              <a:rPr lang="en-ZA" altLang="en-US" sz="1400" dirty="0"/>
              <a:t> include </a:t>
            </a:r>
            <a:r>
              <a:rPr lang="en-ZA" altLang="en-US" sz="1400" b="1" i="1" u="sng" dirty="0"/>
              <a:t>goods and services provided to indigent consumers or households or rebates </a:t>
            </a:r>
            <a:r>
              <a:rPr lang="en-ZA" altLang="en-US" sz="1400" dirty="0"/>
              <a:t>deducted on the provision or acquisition of certain goods or services. </a:t>
            </a:r>
            <a:endParaRPr lang="en-ZA" altLang="en-US" sz="1400" dirty="0" smtClean="0"/>
          </a:p>
          <a:p>
            <a:pPr marL="400050" lvl="1" indent="0">
              <a:buNone/>
            </a:pPr>
            <a:endParaRPr lang="en-ZA" altLang="en-US" sz="1400" dirty="0" smtClean="0"/>
          </a:p>
          <a:p>
            <a:pPr marL="0" indent="0">
              <a:buNone/>
            </a:pPr>
            <a:r>
              <a:rPr lang="en-ZA" altLang="en-US" sz="1400" dirty="0" smtClean="0"/>
              <a:t>4. </a:t>
            </a:r>
            <a:r>
              <a:rPr lang="en-ZA" altLang="en-US" sz="1400" b="1" i="1" u="sng" dirty="0" smtClean="0"/>
              <a:t>IGRAP </a:t>
            </a:r>
            <a:r>
              <a:rPr lang="en-ZA" altLang="en-US" sz="1400" b="1" i="1" u="sng" dirty="0"/>
              <a:t>1 clearly only applies to those amounts that the entity intends to collect.  As entities do not intend to collect the revenue related to the subsidised goods and services or other rebates, these amounts should not be recognised as revenue.</a:t>
            </a:r>
          </a:p>
          <a:p>
            <a:pPr marL="0" indent="0">
              <a:buNone/>
            </a:pPr>
            <a:endParaRPr lang="en-ZA" altLang="en-US" sz="1200" b="1" i="1" u="sng" dirty="0" smtClean="0"/>
          </a:p>
        </p:txBody>
      </p:sp>
    </p:spTree>
    <p:extLst>
      <p:ext uri="{BB962C8B-B14F-4D97-AF65-F5344CB8AC3E}">
        <p14:creationId xmlns:p14="http://schemas.microsoft.com/office/powerpoint/2010/main" val="8194356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25538"/>
          </a:xfrm>
        </p:spPr>
        <p:txBody>
          <a:bodyPr/>
          <a:lstStyle/>
          <a:p>
            <a:r>
              <a:rPr lang="en-ZA" altLang="en-US" sz="3200" b="1" dirty="0"/>
              <a:t>GRAP Reporting </a:t>
            </a:r>
            <a:r>
              <a:rPr lang="en-ZA" altLang="en-US" sz="3200" b="1" dirty="0" smtClean="0"/>
              <a:t>Framework vs Equitable Share Policy Implementation</a:t>
            </a:r>
            <a:endParaRPr lang="en-ZA" altLang="en-US" dirty="0" smtClean="0"/>
          </a:p>
        </p:txBody>
      </p:sp>
      <p:sp>
        <p:nvSpPr>
          <p:cNvPr id="37891" name="Content Placeholder 2"/>
          <p:cNvSpPr>
            <a:spLocks noGrp="1"/>
          </p:cNvSpPr>
          <p:nvPr>
            <p:ph idx="1"/>
          </p:nvPr>
        </p:nvSpPr>
        <p:spPr>
          <a:xfrm>
            <a:off x="152400" y="1295400"/>
            <a:ext cx="8763000" cy="4797896"/>
          </a:xfrm>
        </p:spPr>
        <p:txBody>
          <a:bodyPr/>
          <a:lstStyle/>
          <a:p>
            <a:pPr marL="0" indent="0">
              <a:buNone/>
            </a:pPr>
            <a:r>
              <a:rPr lang="en-ZA" altLang="en-US" sz="1800" b="1" dirty="0" smtClean="0"/>
              <a:t>GRAP Reporting Framework</a:t>
            </a:r>
          </a:p>
          <a:p>
            <a:pPr>
              <a:buFont typeface="Wingdings" panose="05000000000000000000" pitchFamily="2" charset="2"/>
              <a:buChar char="q"/>
            </a:pPr>
            <a:r>
              <a:rPr lang="en-ZA" altLang="en-US" sz="1800" dirty="0" smtClean="0"/>
              <a:t>Indigent subsidies for basic services, </a:t>
            </a:r>
            <a:r>
              <a:rPr lang="en-ZA" altLang="en-US" sz="1800" dirty="0"/>
              <a:t>rebates or similar reductions should </a:t>
            </a:r>
            <a:r>
              <a:rPr lang="en-ZA" altLang="en-US" sz="1800" dirty="0" smtClean="0"/>
              <a:t>not be </a:t>
            </a:r>
            <a:r>
              <a:rPr lang="en-ZA" altLang="en-US" sz="1800" dirty="0"/>
              <a:t>recognised  as </a:t>
            </a:r>
            <a:r>
              <a:rPr lang="en-ZA" altLang="en-US" sz="1800" dirty="0" smtClean="0"/>
              <a:t>revenue</a:t>
            </a:r>
            <a:r>
              <a:rPr lang="en-ZA" altLang="en-US" sz="1800" dirty="0"/>
              <a:t> </a:t>
            </a:r>
            <a:r>
              <a:rPr lang="en-ZA" altLang="en-US" sz="1800" dirty="0" smtClean="0"/>
              <a:t>– should be treated as revenue forgone</a:t>
            </a:r>
          </a:p>
          <a:p>
            <a:pPr>
              <a:buFont typeface="Wingdings" panose="05000000000000000000" pitchFamily="2" charset="2"/>
              <a:buChar char="q"/>
            </a:pPr>
            <a:r>
              <a:rPr lang="en-ZA" altLang="en-US" sz="1800" dirty="0" smtClean="0"/>
              <a:t>This position will meet the GRAP reporting framework that Municipalities need to comply with</a:t>
            </a:r>
          </a:p>
          <a:p>
            <a:pPr marL="0" indent="0">
              <a:buNone/>
            </a:pPr>
            <a:r>
              <a:rPr lang="en-ZA" altLang="en-US" sz="1800" b="1" dirty="0"/>
              <a:t>Equitable Share Policy Implementation</a:t>
            </a:r>
            <a:endParaRPr lang="en-ZA" altLang="en-US" sz="1800" dirty="0" smtClean="0"/>
          </a:p>
          <a:p>
            <a:pPr>
              <a:buFont typeface="Wingdings" panose="05000000000000000000" pitchFamily="2" charset="2"/>
              <a:buChar char="q"/>
            </a:pPr>
            <a:r>
              <a:rPr lang="en-ZA" altLang="en-US" sz="1800" dirty="0" smtClean="0"/>
              <a:t>Equitable  share not a conditional grant </a:t>
            </a:r>
          </a:p>
          <a:p>
            <a:pPr>
              <a:buFont typeface="Wingdings" panose="05000000000000000000" pitchFamily="2" charset="2"/>
              <a:buChar char="q"/>
            </a:pPr>
            <a:r>
              <a:rPr lang="en-ZA" altLang="en-US" sz="1800" dirty="0" smtClean="0"/>
              <a:t>Structure </a:t>
            </a:r>
            <a:r>
              <a:rPr lang="en-ZA" altLang="en-US" sz="1800" dirty="0"/>
              <a:t>of the local government equitable share </a:t>
            </a:r>
            <a:r>
              <a:rPr lang="en-ZA" altLang="en-US" sz="1800" dirty="0" smtClean="0"/>
              <a:t>formula - DoRA</a:t>
            </a:r>
            <a:endParaRPr lang="en-ZA" altLang="en-US" sz="1800" dirty="0"/>
          </a:p>
          <a:p>
            <a:pPr marL="0" indent="0">
              <a:buNone/>
            </a:pPr>
            <a:r>
              <a:rPr lang="en-ZA" altLang="en-US" sz="1400" dirty="0" smtClean="0"/>
              <a:t>Consists of three </a:t>
            </a:r>
            <a:r>
              <a:rPr lang="en-ZA" altLang="en-US" sz="1400" dirty="0"/>
              <a:t>parts, made up of </a:t>
            </a:r>
            <a:r>
              <a:rPr lang="en-ZA" altLang="en-US" sz="1400" b="1" i="1" u="sng" dirty="0"/>
              <a:t>five components:</a:t>
            </a:r>
          </a:p>
          <a:p>
            <a:pPr lvl="1">
              <a:buFont typeface="Wingdings" panose="05000000000000000000" pitchFamily="2" charset="2"/>
              <a:buChar char="§"/>
            </a:pPr>
            <a:r>
              <a:rPr lang="en-ZA" altLang="en-US" sz="1400" dirty="0" smtClean="0"/>
              <a:t>First </a:t>
            </a:r>
            <a:r>
              <a:rPr lang="en-ZA" altLang="en-US" sz="1400" dirty="0"/>
              <a:t>part of the formula consists of the </a:t>
            </a:r>
            <a:r>
              <a:rPr lang="en-ZA" altLang="en-US" sz="1400" b="1" i="1" u="sng" dirty="0"/>
              <a:t>basic services component</a:t>
            </a:r>
            <a:r>
              <a:rPr lang="en-ZA" altLang="en-US" sz="1400" dirty="0"/>
              <a:t>, which provides for the cost </a:t>
            </a:r>
            <a:r>
              <a:rPr lang="en-ZA" altLang="en-US" sz="1400" dirty="0" smtClean="0"/>
              <a:t>of free </a:t>
            </a:r>
            <a:r>
              <a:rPr lang="en-ZA" altLang="en-US" sz="1400" dirty="0"/>
              <a:t>basic services for poor households</a:t>
            </a:r>
            <a:r>
              <a:rPr lang="en-ZA" altLang="en-US" sz="1400" dirty="0" smtClean="0"/>
              <a:t>.</a:t>
            </a:r>
          </a:p>
          <a:p>
            <a:pPr lvl="1">
              <a:buFont typeface="Wingdings" panose="05000000000000000000" pitchFamily="2" charset="2"/>
              <a:buChar char="§"/>
            </a:pPr>
            <a:r>
              <a:rPr lang="en-ZA" altLang="en-US" sz="1400" dirty="0"/>
              <a:t>subsidy includes funding for the provision of</a:t>
            </a:r>
          </a:p>
          <a:p>
            <a:pPr lvl="2">
              <a:buFont typeface="Wingdings" panose="05000000000000000000" pitchFamily="2" charset="2"/>
              <a:buChar char="v"/>
            </a:pPr>
            <a:r>
              <a:rPr lang="en-ZA" altLang="en-US" sz="1400" dirty="0"/>
              <a:t>free basic water (6 kilolitres per poor household per month), </a:t>
            </a:r>
            <a:endParaRPr lang="en-ZA" altLang="en-US" sz="1400" dirty="0" smtClean="0"/>
          </a:p>
          <a:p>
            <a:pPr lvl="2">
              <a:buFont typeface="Wingdings" panose="05000000000000000000" pitchFamily="2" charset="2"/>
              <a:buChar char="v"/>
            </a:pPr>
            <a:r>
              <a:rPr lang="en-ZA" altLang="en-US" sz="1400" dirty="0" smtClean="0"/>
              <a:t>energy </a:t>
            </a:r>
            <a:r>
              <a:rPr lang="en-ZA" altLang="en-US" sz="1400" dirty="0"/>
              <a:t>(50 kilowatt-hours per month) </a:t>
            </a:r>
            <a:endParaRPr lang="en-ZA" altLang="en-US" sz="1400" dirty="0" smtClean="0"/>
          </a:p>
          <a:p>
            <a:pPr lvl="2">
              <a:buFont typeface="Wingdings" panose="05000000000000000000" pitchFamily="2" charset="2"/>
              <a:buChar char="v"/>
            </a:pPr>
            <a:r>
              <a:rPr lang="en-ZA" altLang="en-US" sz="1400" dirty="0" smtClean="0"/>
              <a:t>sanitation and</a:t>
            </a:r>
          </a:p>
          <a:p>
            <a:pPr lvl="2">
              <a:buFont typeface="Wingdings" panose="05000000000000000000" pitchFamily="2" charset="2"/>
              <a:buChar char="v"/>
            </a:pPr>
            <a:r>
              <a:rPr lang="en-ZA" altLang="en-US" sz="1400" dirty="0" smtClean="0"/>
              <a:t> </a:t>
            </a:r>
            <a:r>
              <a:rPr lang="en-ZA" altLang="en-US" sz="1400" dirty="0"/>
              <a:t>refuse </a:t>
            </a:r>
            <a:endParaRPr lang="en-ZA" altLang="en-US" sz="1400" dirty="0" smtClean="0"/>
          </a:p>
          <a:p>
            <a:pPr>
              <a:buFont typeface="Wingdings" panose="05000000000000000000" pitchFamily="2" charset="2"/>
              <a:buChar char="q"/>
            </a:pPr>
            <a:r>
              <a:rPr lang="en-ZA" altLang="en-US" sz="1800" dirty="0" smtClean="0"/>
              <a:t>Reporting on policy implementation increasingly important</a:t>
            </a:r>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5FD0ED10-9493-4A46-A74B-494C33C5D815}" type="slidenum">
              <a:rPr lang="en-US" altLang="en-US" sz="1000" smtClean="0">
                <a:solidFill>
                  <a:srgbClr val="808080"/>
                </a:solidFill>
                <a:latin typeface="Arial Bold Italic" pitchFamily="34" charset="0"/>
                <a:ea typeface="Osaka"/>
              </a:rPr>
              <a:pPr/>
              <a:t>19</a:t>
            </a:fld>
            <a:endParaRPr lang="en-US" altLang="en-US" sz="1400" b="0" dirty="0" smtClean="0">
              <a:solidFill>
                <a:srgbClr val="000000"/>
              </a:solidFill>
              <a:ea typeface="Osaka"/>
            </a:endParaRPr>
          </a:p>
        </p:txBody>
      </p:sp>
    </p:spTree>
    <p:extLst>
      <p:ext uri="{BB962C8B-B14F-4D97-AF65-F5344CB8AC3E}">
        <p14:creationId xmlns:p14="http://schemas.microsoft.com/office/powerpoint/2010/main" val="15350408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p:txBody>
          <a:bodyPr/>
          <a:lstStyle/>
          <a:p>
            <a:r>
              <a:rPr lang="en-US" sz="2800" b="1" dirty="0" smtClean="0">
                <a:latin typeface="Arial Bold" pitchFamily="34" charset="0"/>
                <a:ea typeface="Osaka"/>
                <a:cs typeface="Osaka"/>
              </a:rPr>
              <a:t/>
            </a:r>
            <a:br>
              <a:rPr lang="en-US" sz="2800" b="1" dirty="0" smtClean="0">
                <a:latin typeface="Arial Bold" pitchFamily="34" charset="0"/>
                <a:ea typeface="Osaka"/>
                <a:cs typeface="Osaka"/>
              </a:rPr>
            </a:br>
            <a:r>
              <a:rPr lang="en-US" sz="2800" b="1" dirty="0" smtClean="0">
                <a:latin typeface="Arial Bold" pitchFamily="34" charset="0"/>
                <a:ea typeface="Osaka"/>
                <a:cs typeface="Osaka"/>
              </a:rPr>
              <a:t>Outline:</a:t>
            </a:r>
          </a:p>
        </p:txBody>
      </p:sp>
      <p:sp>
        <p:nvSpPr>
          <p:cNvPr id="12291" name="Rectangle 3"/>
          <p:cNvSpPr>
            <a:spLocks noGrp="1" noChangeArrowheads="1"/>
          </p:cNvSpPr>
          <p:nvPr>
            <p:ph type="body" idx="4294967295"/>
          </p:nvPr>
        </p:nvSpPr>
        <p:spPr>
          <a:xfrm>
            <a:off x="0" y="1071546"/>
            <a:ext cx="9144000" cy="5453079"/>
          </a:xfrm>
        </p:spPr>
        <p:txBody>
          <a:bodyPr/>
          <a:lstStyle/>
          <a:p>
            <a:pPr>
              <a:buFont typeface="Wingdings" pitchFamily="2" charset="2"/>
              <a:buChar char="Ø"/>
            </a:pPr>
            <a:r>
              <a:rPr lang="en-ZA" sz="2800" b="1" dirty="0" smtClean="0"/>
              <a:t>Background</a:t>
            </a:r>
          </a:p>
          <a:p>
            <a:pPr>
              <a:buFont typeface="Wingdings" pitchFamily="2" charset="2"/>
              <a:buChar char="Ø"/>
            </a:pPr>
            <a:r>
              <a:rPr lang="en-ZA" sz="2800" b="1" dirty="0" smtClean="0"/>
              <a:t>Objectives</a:t>
            </a:r>
          </a:p>
          <a:p>
            <a:pPr>
              <a:buFont typeface="Wingdings" pitchFamily="2" charset="2"/>
              <a:buChar char="Ø"/>
            </a:pPr>
            <a:r>
              <a:rPr lang="en-ZA" sz="2800" b="1" dirty="0" smtClean="0"/>
              <a:t>Position papers</a:t>
            </a:r>
          </a:p>
          <a:p>
            <a:pPr lvl="1">
              <a:buFont typeface="Wingdings" pitchFamily="2" charset="2"/>
              <a:buChar char="Ø"/>
            </a:pPr>
            <a:r>
              <a:rPr lang="en-ZA" b="1" dirty="0" smtClean="0"/>
              <a:t>Debtors</a:t>
            </a:r>
          </a:p>
          <a:p>
            <a:pPr lvl="1">
              <a:buFont typeface="Wingdings" pitchFamily="2" charset="2"/>
              <a:buChar char="Ø"/>
            </a:pPr>
            <a:r>
              <a:rPr lang="en-ZA" b="1" dirty="0" smtClean="0"/>
              <a:t>Free Basic Services</a:t>
            </a:r>
          </a:p>
          <a:p>
            <a:pPr lvl="1">
              <a:buFont typeface="Wingdings" pitchFamily="2" charset="2"/>
              <a:buChar char="Ø"/>
            </a:pPr>
            <a:r>
              <a:rPr lang="en-ZA" b="1" dirty="0" smtClean="0"/>
              <a:t>Funds and Reserves</a:t>
            </a:r>
          </a:p>
          <a:p>
            <a:pPr lvl="1">
              <a:buFont typeface="Wingdings" pitchFamily="2" charset="2"/>
              <a:buChar char="Ø"/>
            </a:pPr>
            <a:r>
              <a:rPr lang="en-ZA" b="1" dirty="0" smtClean="0"/>
              <a:t>Subsidies and Transfers</a:t>
            </a:r>
          </a:p>
          <a:p>
            <a:pPr lvl="1">
              <a:buFont typeface="Wingdings" pitchFamily="2" charset="2"/>
              <a:buChar char="Ø"/>
            </a:pPr>
            <a:r>
              <a:rPr lang="en-ZA" b="1" dirty="0"/>
              <a:t>Water Balance Reporting</a:t>
            </a:r>
          </a:p>
          <a:p>
            <a:pPr lvl="1">
              <a:buFont typeface="Wingdings" pitchFamily="2" charset="2"/>
              <a:buChar char="Ø"/>
            </a:pPr>
            <a:r>
              <a:rPr lang="en-ZA" b="1" dirty="0" smtClean="0"/>
              <a:t>Reclassifications</a:t>
            </a:r>
          </a:p>
          <a:p>
            <a:pPr>
              <a:buFont typeface="Wingdings" pitchFamily="2" charset="2"/>
              <a:buChar char="Ø"/>
            </a:pPr>
            <a:r>
              <a:rPr lang="en-ZA" sz="2800" b="1" dirty="0"/>
              <a:t>Way forward</a:t>
            </a:r>
          </a:p>
          <a:p>
            <a:pPr lvl="1">
              <a:buFont typeface="Wingdings" pitchFamily="2" charset="2"/>
              <a:buChar char="Ø"/>
            </a:pPr>
            <a:endParaRPr lang="en-ZA" b="1" dirty="0" smtClean="0"/>
          </a:p>
          <a:p>
            <a:pPr lvl="1">
              <a:buFont typeface="Wingdings" pitchFamily="2" charset="2"/>
              <a:buChar char="Ø"/>
            </a:pPr>
            <a:endParaRPr lang="en-ZA" sz="2800" b="1" dirty="0" smtClean="0"/>
          </a:p>
          <a:p>
            <a:pPr>
              <a:buFont typeface="Wingdings" pitchFamily="2" charset="2"/>
              <a:buChar char="Ø"/>
            </a:pPr>
            <a:endParaRPr lang="en-ZA" sz="2800" b="1" dirty="0" smtClean="0"/>
          </a:p>
          <a:p>
            <a:pPr marL="412750" indent="-412750">
              <a:buNone/>
              <a:defRPr/>
            </a:pPr>
            <a:endParaRPr lang="en-ZA" sz="2400" dirty="0" smtClean="0"/>
          </a:p>
          <a:p>
            <a:pPr marL="0" indent="0">
              <a:buFontTx/>
              <a:buNone/>
              <a:defRPr/>
            </a:pPr>
            <a:endParaRPr lang="en-ZA" sz="2400" dirty="0" smtClean="0"/>
          </a:p>
          <a:p>
            <a:pPr marL="0" indent="0">
              <a:buFontTx/>
              <a:buNone/>
              <a:defRPr/>
            </a:pPr>
            <a:endParaRPr lang="en-GB" sz="2800" dirty="0" smtClean="0">
              <a:ea typeface="Osaka" pitchFamily="1"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25538"/>
          </a:xfrm>
        </p:spPr>
        <p:txBody>
          <a:bodyPr/>
          <a:lstStyle/>
          <a:p>
            <a:r>
              <a:rPr lang="en-ZA" altLang="en-US" sz="3200" b="1" dirty="0"/>
              <a:t>GRAP Reporting Framework vs Equitable Share Policy Implementation</a:t>
            </a:r>
            <a:endParaRPr lang="en-ZA" altLang="en-US" dirty="0" smtClean="0"/>
          </a:p>
        </p:txBody>
      </p:sp>
      <p:sp>
        <p:nvSpPr>
          <p:cNvPr id="37891" name="Content Placeholder 2"/>
          <p:cNvSpPr>
            <a:spLocks noGrp="1"/>
          </p:cNvSpPr>
          <p:nvPr>
            <p:ph idx="1"/>
          </p:nvPr>
        </p:nvSpPr>
        <p:spPr>
          <a:xfrm>
            <a:off x="152400" y="1295400"/>
            <a:ext cx="8763000" cy="4797896"/>
          </a:xfrm>
        </p:spPr>
        <p:txBody>
          <a:bodyPr/>
          <a:lstStyle/>
          <a:p>
            <a:pPr marL="0" indent="0">
              <a:buNone/>
            </a:pPr>
            <a:r>
              <a:rPr lang="en-ZA" altLang="en-US" sz="1800" b="1" dirty="0" smtClean="0"/>
              <a:t>From policy implementing perspective </a:t>
            </a:r>
          </a:p>
          <a:p>
            <a:pPr>
              <a:buFont typeface="Wingdings" panose="05000000000000000000" pitchFamily="2" charset="2"/>
              <a:buChar char="q"/>
            </a:pPr>
            <a:r>
              <a:rPr lang="en-ZA" altLang="en-US" sz="1800" dirty="0" smtClean="0"/>
              <a:t>Subsidies and rebates to indigent households to be disclosed separately – </a:t>
            </a:r>
          </a:p>
          <a:p>
            <a:pPr lvl="1">
              <a:buFont typeface="Wingdings" panose="05000000000000000000" pitchFamily="2" charset="2"/>
              <a:buChar char="§"/>
            </a:pPr>
            <a:r>
              <a:rPr lang="en-ZA" altLang="en-US" sz="1800" dirty="0" smtClean="0"/>
              <a:t>supporting budget schedules</a:t>
            </a:r>
          </a:p>
          <a:p>
            <a:pPr lvl="1">
              <a:buFont typeface="Wingdings" panose="05000000000000000000" pitchFamily="2" charset="2"/>
              <a:buChar char="§"/>
            </a:pPr>
            <a:r>
              <a:rPr lang="en-ZA" altLang="en-US" sz="1800" dirty="0"/>
              <a:t>s</a:t>
            </a:r>
            <a:r>
              <a:rPr lang="en-ZA" altLang="en-US" sz="1800" dirty="0" smtClean="0"/>
              <a:t>eparate vote in the </a:t>
            </a:r>
            <a:r>
              <a:rPr lang="en-ZA" altLang="en-US" sz="1800" b="1" i="1" u="sng" dirty="0" smtClean="0"/>
              <a:t>revenue section </a:t>
            </a:r>
            <a:r>
              <a:rPr lang="en-ZA" altLang="en-US" sz="1800" dirty="0" smtClean="0"/>
              <a:t>of the chart of accounts to enable data extraction for reporting</a:t>
            </a:r>
          </a:p>
          <a:p>
            <a:pPr marL="1371600" lvl="3" indent="0">
              <a:buNone/>
            </a:pPr>
            <a:r>
              <a:rPr lang="en-ZA" altLang="en-US" sz="1600" b="1" i="1" dirty="0" smtClean="0"/>
              <a:t>“Revenue Forgone – Indigent Support”</a:t>
            </a:r>
          </a:p>
          <a:p>
            <a:pPr>
              <a:buFont typeface="Wingdings" panose="05000000000000000000" pitchFamily="2" charset="2"/>
              <a:buChar char="q"/>
            </a:pPr>
            <a:r>
              <a:rPr lang="en-ZA" altLang="en-US" sz="1800" dirty="0" smtClean="0"/>
              <a:t>Revenue forgone other than indigent subsidies and rebates to be disclosed separately – </a:t>
            </a:r>
          </a:p>
          <a:p>
            <a:pPr lvl="1">
              <a:buFont typeface="Wingdings" panose="05000000000000000000" pitchFamily="2" charset="2"/>
              <a:buChar char="§"/>
            </a:pPr>
            <a:r>
              <a:rPr lang="en-ZA" altLang="en-US" sz="1800" dirty="0"/>
              <a:t>supporting </a:t>
            </a:r>
            <a:r>
              <a:rPr lang="en-ZA" altLang="en-US" sz="1800" dirty="0" smtClean="0"/>
              <a:t>budget schedules</a:t>
            </a:r>
            <a:endParaRPr lang="en-ZA" altLang="en-US" sz="1800" dirty="0"/>
          </a:p>
          <a:p>
            <a:pPr lvl="1">
              <a:buFont typeface="Wingdings" panose="05000000000000000000" pitchFamily="2" charset="2"/>
              <a:buChar char="§"/>
            </a:pPr>
            <a:r>
              <a:rPr lang="en-ZA" altLang="en-US" sz="1800" dirty="0"/>
              <a:t>separate vote in the </a:t>
            </a:r>
            <a:r>
              <a:rPr lang="en-ZA" altLang="en-US" sz="1800" b="1" i="1" u="sng" dirty="0" smtClean="0"/>
              <a:t>revenue section </a:t>
            </a:r>
            <a:r>
              <a:rPr lang="en-ZA" altLang="en-US" sz="1800" dirty="0" smtClean="0"/>
              <a:t>of the chart </a:t>
            </a:r>
            <a:r>
              <a:rPr lang="en-ZA" altLang="en-US" sz="1800" dirty="0"/>
              <a:t>of accounts to enable data extraction for </a:t>
            </a:r>
            <a:r>
              <a:rPr lang="en-ZA" altLang="en-US" sz="1800" dirty="0" smtClean="0"/>
              <a:t>reporting</a:t>
            </a:r>
          </a:p>
          <a:p>
            <a:pPr marL="1371600" lvl="3" indent="0">
              <a:buNone/>
            </a:pPr>
            <a:r>
              <a:rPr lang="en-ZA" altLang="en-US" sz="1600" b="1" i="1" dirty="0"/>
              <a:t>“Revenue Forgone – </a:t>
            </a:r>
            <a:r>
              <a:rPr lang="en-ZA" altLang="en-US" sz="1600" b="1" i="1" dirty="0" smtClean="0"/>
              <a:t>Non-Indigent Free Services”</a:t>
            </a:r>
          </a:p>
          <a:p>
            <a:pPr marL="1371600" lvl="3" indent="0">
              <a:buNone/>
            </a:pPr>
            <a:endParaRPr lang="en-ZA" altLang="en-US" sz="1600" b="1" i="1" dirty="0" smtClean="0"/>
          </a:p>
          <a:p>
            <a:pPr marL="114300" indent="0">
              <a:buNone/>
            </a:pPr>
            <a:r>
              <a:rPr lang="en-ZA" altLang="en-US" sz="1800" b="1" dirty="0" smtClean="0"/>
              <a:t>From GRAP reporting framework</a:t>
            </a:r>
          </a:p>
          <a:p>
            <a:pPr marL="400050" indent="-285750">
              <a:buFont typeface="Wingdings" panose="05000000000000000000" pitchFamily="2" charset="2"/>
              <a:buChar char="q"/>
            </a:pPr>
            <a:r>
              <a:rPr lang="en-ZA" altLang="en-US" sz="1800" dirty="0" smtClean="0"/>
              <a:t>Net off the two “Revenue Forgone” votes against the revenue vote</a:t>
            </a:r>
            <a:endParaRPr lang="en-ZA" altLang="en-US" sz="1800" dirty="0"/>
          </a:p>
          <a:p>
            <a:pPr lvl="2">
              <a:buFont typeface="Wingdings" panose="05000000000000000000" pitchFamily="2" charset="2"/>
              <a:buChar char="§"/>
            </a:pPr>
            <a:endParaRPr lang="en-ZA" altLang="en-US" sz="1800" dirty="0"/>
          </a:p>
          <a:p>
            <a:pPr lvl="1">
              <a:buFont typeface="Wingdings" panose="05000000000000000000" pitchFamily="2" charset="2"/>
              <a:buChar char="§"/>
            </a:pPr>
            <a:endParaRPr lang="en-ZA" altLang="en-US" sz="1800" dirty="0" smtClean="0"/>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5FD0ED10-9493-4A46-A74B-494C33C5D815}" type="slidenum">
              <a:rPr lang="en-US" altLang="en-US" sz="1000" smtClean="0">
                <a:solidFill>
                  <a:srgbClr val="808080"/>
                </a:solidFill>
                <a:latin typeface="Arial Bold Italic" pitchFamily="34" charset="0"/>
                <a:ea typeface="Osaka"/>
              </a:rPr>
              <a:pPr/>
              <a:t>20</a:t>
            </a:fld>
            <a:endParaRPr lang="en-US" altLang="en-US" sz="1400" b="0" dirty="0" smtClean="0">
              <a:solidFill>
                <a:srgbClr val="000000"/>
              </a:solidFill>
              <a:ea typeface="Osaka"/>
            </a:endParaRPr>
          </a:p>
        </p:txBody>
      </p:sp>
    </p:spTree>
    <p:extLst>
      <p:ext uri="{BB962C8B-B14F-4D97-AF65-F5344CB8AC3E}">
        <p14:creationId xmlns:p14="http://schemas.microsoft.com/office/powerpoint/2010/main" val="21476216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25538"/>
          </a:xfrm>
        </p:spPr>
        <p:txBody>
          <a:bodyPr/>
          <a:lstStyle/>
          <a:p>
            <a:r>
              <a:rPr lang="en-ZA" altLang="en-US" sz="3200" b="1" dirty="0"/>
              <a:t>GRAP Reporting Framework vs Equitable Share Policy </a:t>
            </a:r>
            <a:r>
              <a:rPr lang="en-ZA" altLang="en-US" sz="3200" b="1" dirty="0" smtClean="0"/>
              <a:t>Implementation - Disclosure</a:t>
            </a:r>
            <a:endParaRPr lang="en-ZA" altLang="en-US" dirty="0" smtClean="0"/>
          </a:p>
        </p:txBody>
      </p:sp>
      <p:sp>
        <p:nvSpPr>
          <p:cNvPr id="37891" name="Content Placeholder 2"/>
          <p:cNvSpPr>
            <a:spLocks noGrp="1"/>
          </p:cNvSpPr>
          <p:nvPr>
            <p:ph idx="1"/>
          </p:nvPr>
        </p:nvSpPr>
        <p:spPr>
          <a:xfrm>
            <a:off x="152400" y="1295400"/>
            <a:ext cx="8763000" cy="4797896"/>
          </a:xfrm>
        </p:spPr>
        <p:txBody>
          <a:bodyPr/>
          <a:lstStyle/>
          <a:p>
            <a:pPr marL="114300" indent="0">
              <a:buNone/>
            </a:pPr>
            <a:r>
              <a:rPr lang="en-ZA" altLang="en-US" sz="1500" b="1" dirty="0" smtClean="0"/>
              <a:t>Disclosure Without </a:t>
            </a:r>
            <a:r>
              <a:rPr lang="en-ZA" altLang="en-US" sz="1600" b="1" dirty="0" smtClean="0"/>
              <a:t>Free Basic Services to Indigent Households</a:t>
            </a:r>
          </a:p>
          <a:p>
            <a:pPr marL="114300" indent="0">
              <a:buNone/>
            </a:pPr>
            <a:endParaRPr lang="en-ZA" altLang="en-US" sz="1600" b="1" dirty="0"/>
          </a:p>
          <a:p>
            <a:pPr marL="114300" indent="0">
              <a:buNone/>
            </a:pPr>
            <a:r>
              <a:rPr lang="en-ZA" altLang="en-US" sz="1600" dirty="0" smtClean="0"/>
              <a:t>Gross Revenue 					- R10 000 000</a:t>
            </a:r>
          </a:p>
          <a:p>
            <a:pPr marL="114300" indent="0">
              <a:buNone/>
            </a:pPr>
            <a:r>
              <a:rPr lang="en-ZA" altLang="en-US" sz="1600" dirty="0" smtClean="0"/>
              <a:t>Revenue </a:t>
            </a:r>
            <a:r>
              <a:rPr lang="en-ZA" altLang="en-US" sz="1600" dirty="0"/>
              <a:t>Forgone – Non-Indigent Free </a:t>
            </a:r>
            <a:r>
              <a:rPr lang="en-ZA" altLang="en-US" sz="1600" dirty="0" smtClean="0"/>
              <a:t>Services		</a:t>
            </a:r>
            <a:r>
              <a:rPr lang="en-ZA" altLang="en-US" sz="1600" u="sng" dirty="0" smtClean="0"/>
              <a:t>  R  1 000 000</a:t>
            </a:r>
          </a:p>
          <a:p>
            <a:pPr marL="114300" indent="0">
              <a:buNone/>
            </a:pPr>
            <a:r>
              <a:rPr lang="en-ZA" altLang="en-US" sz="1600" dirty="0" smtClean="0"/>
              <a:t>Net Revenue					  R  9 000 000</a:t>
            </a:r>
          </a:p>
          <a:p>
            <a:pPr marL="114300" indent="0">
              <a:buNone/>
            </a:pPr>
            <a:endParaRPr lang="en-ZA" altLang="en-US" sz="1600" dirty="0"/>
          </a:p>
          <a:p>
            <a:pPr marL="114300" indent="0">
              <a:buNone/>
            </a:pPr>
            <a:r>
              <a:rPr lang="en-ZA" altLang="en-US" sz="1500" b="1" dirty="0"/>
              <a:t>Disclosure </a:t>
            </a:r>
            <a:r>
              <a:rPr lang="en-ZA" altLang="en-US" sz="1500" b="1" dirty="0" smtClean="0"/>
              <a:t>With </a:t>
            </a:r>
            <a:r>
              <a:rPr lang="en-ZA" altLang="en-US" sz="1600" b="1" dirty="0"/>
              <a:t>Free Basic Services to Indigent </a:t>
            </a:r>
            <a:r>
              <a:rPr lang="en-ZA" altLang="en-US" sz="1600" b="1" dirty="0" smtClean="0"/>
              <a:t>Households</a:t>
            </a:r>
          </a:p>
          <a:p>
            <a:pPr marL="114300" indent="0">
              <a:buNone/>
            </a:pPr>
            <a:endParaRPr lang="en-ZA" altLang="en-US" sz="1600" b="1" dirty="0"/>
          </a:p>
          <a:p>
            <a:pPr marL="114300" indent="0">
              <a:buNone/>
            </a:pPr>
            <a:r>
              <a:rPr lang="en-ZA" altLang="en-US" sz="1600" dirty="0"/>
              <a:t>Gross Revenue 					- R10 000 000</a:t>
            </a:r>
          </a:p>
          <a:p>
            <a:pPr marL="114300" indent="0">
              <a:buNone/>
            </a:pPr>
            <a:r>
              <a:rPr lang="en-ZA" altLang="en-US" sz="1600" dirty="0"/>
              <a:t>Revenue Forgone – Non-Indigent Free Services		  R  1 000 </a:t>
            </a:r>
            <a:r>
              <a:rPr lang="en-ZA" altLang="en-US" sz="1600" dirty="0" smtClean="0"/>
              <a:t>000</a:t>
            </a:r>
          </a:p>
          <a:p>
            <a:pPr marL="114300" indent="0">
              <a:buNone/>
            </a:pPr>
            <a:r>
              <a:rPr lang="en-ZA" altLang="en-US" sz="1600" dirty="0"/>
              <a:t>Revenue Forgone – Indigent </a:t>
            </a:r>
            <a:r>
              <a:rPr lang="en-ZA" altLang="en-US" sz="1600" dirty="0" smtClean="0"/>
              <a:t>Support			  R  2 500 000</a:t>
            </a:r>
          </a:p>
          <a:p>
            <a:pPr marL="114300" indent="0">
              <a:buNone/>
            </a:pPr>
            <a:r>
              <a:rPr lang="en-ZA" altLang="en-US" sz="1600" dirty="0" smtClean="0"/>
              <a:t>Transfers Operational – Equitable Share		</a:t>
            </a:r>
            <a:r>
              <a:rPr lang="en-ZA" altLang="en-US" sz="1600" u="sng" dirty="0" smtClean="0"/>
              <a:t> -R  2 500 000</a:t>
            </a:r>
            <a:endParaRPr lang="en-ZA" altLang="en-US" sz="1600" u="sng" dirty="0"/>
          </a:p>
          <a:p>
            <a:pPr marL="114300" indent="0">
              <a:buNone/>
            </a:pPr>
            <a:r>
              <a:rPr lang="en-ZA" altLang="en-US" sz="1600" dirty="0"/>
              <a:t>Net Revenue					  R  9 000 000</a:t>
            </a:r>
          </a:p>
          <a:p>
            <a:pPr marL="114300" indent="0">
              <a:buNone/>
            </a:pPr>
            <a:endParaRPr lang="en-ZA" altLang="en-US" sz="1600" b="1" dirty="0"/>
          </a:p>
          <a:p>
            <a:pPr marL="114300" indent="0">
              <a:buNone/>
            </a:pPr>
            <a:endParaRPr lang="en-ZA" altLang="en-US" sz="1600" dirty="0"/>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5FD0ED10-9493-4A46-A74B-494C33C5D815}" type="slidenum">
              <a:rPr lang="en-US" altLang="en-US" sz="1000" smtClean="0">
                <a:solidFill>
                  <a:srgbClr val="808080"/>
                </a:solidFill>
                <a:latin typeface="Arial Bold Italic" pitchFamily="34" charset="0"/>
                <a:ea typeface="Osaka"/>
              </a:rPr>
              <a:pPr/>
              <a:t>21</a:t>
            </a:fld>
            <a:endParaRPr lang="en-US" altLang="en-US" sz="1400" b="0" dirty="0" smtClean="0">
              <a:solidFill>
                <a:srgbClr val="000000"/>
              </a:solidFill>
              <a:ea typeface="Osaka"/>
            </a:endParaRPr>
          </a:p>
        </p:txBody>
      </p:sp>
    </p:spTree>
    <p:extLst>
      <p:ext uri="{BB962C8B-B14F-4D97-AF65-F5344CB8AC3E}">
        <p14:creationId xmlns:p14="http://schemas.microsoft.com/office/powerpoint/2010/main" val="16180699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25538"/>
          </a:xfrm>
        </p:spPr>
        <p:txBody>
          <a:bodyPr/>
          <a:lstStyle/>
          <a:p>
            <a:r>
              <a:rPr lang="en-ZA" altLang="en-US" sz="3200" b="1" dirty="0" smtClean="0"/>
              <a:t>Principles</a:t>
            </a:r>
            <a:endParaRPr lang="en-ZA" altLang="en-US" dirty="0" smtClean="0"/>
          </a:p>
        </p:txBody>
      </p:sp>
      <p:sp>
        <p:nvSpPr>
          <p:cNvPr id="37891" name="Content Placeholder 2"/>
          <p:cNvSpPr>
            <a:spLocks noGrp="1"/>
          </p:cNvSpPr>
          <p:nvPr>
            <p:ph idx="1"/>
          </p:nvPr>
        </p:nvSpPr>
        <p:spPr>
          <a:xfrm>
            <a:off x="152400" y="1295400"/>
            <a:ext cx="8763000" cy="4797896"/>
          </a:xfrm>
        </p:spPr>
        <p:txBody>
          <a:bodyPr/>
          <a:lstStyle/>
          <a:p>
            <a:pPr>
              <a:buFont typeface="Wingdings" panose="05000000000000000000" pitchFamily="2" charset="2"/>
              <a:buChar char="q"/>
            </a:pPr>
            <a:r>
              <a:rPr lang="en-ZA" altLang="en-US" sz="1800" dirty="0" smtClean="0"/>
              <a:t>All indigent accounts are billed for all services monthly</a:t>
            </a:r>
          </a:p>
          <a:p>
            <a:pPr>
              <a:buFont typeface="Wingdings" panose="05000000000000000000" pitchFamily="2" charset="2"/>
              <a:buChar char="q"/>
            </a:pPr>
            <a:r>
              <a:rPr lang="en-ZA" altLang="en-US" sz="1800" dirty="0" smtClean="0"/>
              <a:t>Indigent tariffs should be calculated at the level of the cost of providing the service to bring the cost of the subsidy in line with the DoRA allocation</a:t>
            </a:r>
          </a:p>
          <a:p>
            <a:pPr>
              <a:buFont typeface="Wingdings" panose="05000000000000000000" pitchFamily="2" charset="2"/>
              <a:buChar char="q"/>
            </a:pPr>
            <a:r>
              <a:rPr lang="en-ZA" altLang="en-US" sz="1800" dirty="0" smtClean="0"/>
              <a:t>Indigent accounts are then subsidised monthly </a:t>
            </a:r>
          </a:p>
          <a:p>
            <a:pPr lvl="1">
              <a:buFont typeface="Wingdings" panose="05000000000000000000" pitchFamily="2" charset="2"/>
              <a:buChar char="§"/>
            </a:pPr>
            <a:r>
              <a:rPr lang="en-ZA" altLang="en-US" sz="1800" dirty="0" smtClean="0"/>
              <a:t>passing a subsidy (credit) on the account</a:t>
            </a:r>
          </a:p>
          <a:p>
            <a:pPr lvl="1">
              <a:buFont typeface="Wingdings" panose="05000000000000000000" pitchFamily="2" charset="2"/>
              <a:buChar char="§"/>
            </a:pPr>
            <a:r>
              <a:rPr lang="en-ZA" altLang="en-US" sz="1800" dirty="0"/>
              <a:t>d</a:t>
            </a:r>
            <a:r>
              <a:rPr lang="en-ZA" altLang="en-US" sz="1800" dirty="0" smtClean="0"/>
              <a:t>ebit </a:t>
            </a:r>
            <a:r>
              <a:rPr lang="en-ZA" altLang="en-US" sz="1800" i="1" dirty="0" smtClean="0"/>
              <a:t>“</a:t>
            </a:r>
            <a:r>
              <a:rPr lang="en-ZA" altLang="en-US" sz="1800" i="1" dirty="0"/>
              <a:t>Revenue Forgone – Indigent Support</a:t>
            </a:r>
            <a:r>
              <a:rPr lang="en-ZA" altLang="en-US" sz="1800" i="1" dirty="0" smtClean="0"/>
              <a:t>”</a:t>
            </a:r>
          </a:p>
          <a:p>
            <a:pPr marL="342900" lvl="1" indent="-342900">
              <a:buFont typeface="Wingdings" panose="05000000000000000000" pitchFamily="2" charset="2"/>
              <a:buChar char="q"/>
            </a:pPr>
            <a:r>
              <a:rPr lang="en-ZA" altLang="en-US" sz="1800" i="1" dirty="0" smtClean="0"/>
              <a:t>“Revenue </a:t>
            </a:r>
            <a:r>
              <a:rPr lang="en-ZA" altLang="en-US" sz="1800" i="1" dirty="0"/>
              <a:t>Forgone – Indigent </a:t>
            </a:r>
            <a:r>
              <a:rPr lang="en-ZA" altLang="en-US" sz="1800" i="1" dirty="0" smtClean="0"/>
              <a:t>Support” </a:t>
            </a:r>
            <a:r>
              <a:rPr lang="en-ZA" altLang="en-US" sz="1800" dirty="0" smtClean="0"/>
              <a:t>(subsidy) will not be disclosed as a non-cash transfer in the Statement of Financial Performance but will be treated as revenue foregone18</a:t>
            </a:r>
          </a:p>
          <a:p>
            <a:pPr>
              <a:buFont typeface="Wingdings" panose="05000000000000000000" pitchFamily="2" charset="2"/>
              <a:buChar char="q"/>
            </a:pPr>
            <a:r>
              <a:rPr lang="en-ZA" altLang="en-US" sz="1800" dirty="0" smtClean="0"/>
              <a:t>Subsidy passed on the indigent account is funded by an equal contribution from the Equitable Share</a:t>
            </a:r>
          </a:p>
          <a:p>
            <a:pPr marL="342900" lvl="1" indent="-342900">
              <a:buFont typeface="Wingdings" panose="05000000000000000000" pitchFamily="2" charset="2"/>
              <a:buChar char="q"/>
            </a:pPr>
            <a:r>
              <a:rPr lang="en-ZA" altLang="en-US" sz="1800" i="1" dirty="0"/>
              <a:t>“Revenue Forgone – Indigent Support</a:t>
            </a:r>
            <a:r>
              <a:rPr lang="en-ZA" altLang="en-US" sz="1800" i="1" dirty="0" smtClean="0"/>
              <a:t>” </a:t>
            </a:r>
            <a:r>
              <a:rPr lang="en-ZA" altLang="en-US" sz="1800" dirty="0" smtClean="0"/>
              <a:t>is disclosed separately on the supporting budget tables and then netting it off against gross revenue on supporting budget schedule SA1 prior to disclosing Net Budgeted Revenue on budget schedule A4</a:t>
            </a:r>
            <a:endParaRPr lang="en-ZA" altLang="en-US" sz="1800" dirty="0"/>
          </a:p>
          <a:p>
            <a:pPr>
              <a:buFont typeface="Wingdings" panose="05000000000000000000" pitchFamily="2" charset="2"/>
              <a:buChar char="q"/>
            </a:pPr>
            <a:endParaRPr lang="en-ZA" altLang="en-US" sz="1800" dirty="0"/>
          </a:p>
          <a:p>
            <a:pPr marL="457200" lvl="1" indent="0">
              <a:buNone/>
            </a:pPr>
            <a:endParaRPr lang="en-ZA" altLang="en-US" sz="1800" dirty="0"/>
          </a:p>
          <a:p>
            <a:endParaRPr lang="en-ZA" altLang="en-US" sz="1200" b="1" i="1" u="sng" dirty="0" smtClean="0"/>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5FD0ED10-9493-4A46-A74B-494C33C5D815}" type="slidenum">
              <a:rPr lang="en-US" altLang="en-US" sz="1000" smtClean="0">
                <a:solidFill>
                  <a:srgbClr val="808080"/>
                </a:solidFill>
                <a:latin typeface="Arial Bold Italic" pitchFamily="34" charset="0"/>
                <a:ea typeface="Osaka"/>
              </a:rPr>
              <a:pPr/>
              <a:t>22</a:t>
            </a:fld>
            <a:endParaRPr lang="en-US" altLang="en-US" sz="1400" b="0" dirty="0" smtClean="0">
              <a:solidFill>
                <a:srgbClr val="000000"/>
              </a:solidFill>
              <a:ea typeface="Osaka"/>
            </a:endParaRPr>
          </a:p>
        </p:txBody>
      </p:sp>
    </p:spTree>
    <p:extLst>
      <p:ext uri="{BB962C8B-B14F-4D97-AF65-F5344CB8AC3E}">
        <p14:creationId xmlns:p14="http://schemas.microsoft.com/office/powerpoint/2010/main" val="21396904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Funds &amp; Reserves</a:t>
            </a:r>
            <a:endParaRPr lang="en-ZA" dirty="0"/>
          </a:p>
        </p:txBody>
      </p:sp>
      <p:sp>
        <p:nvSpPr>
          <p:cNvPr id="3" name="Vertical Text Placeholder 2"/>
          <p:cNvSpPr>
            <a:spLocks noGrp="1"/>
          </p:cNvSpPr>
          <p:nvPr>
            <p:ph type="body" orient="vert" idx="1"/>
          </p:nvPr>
        </p:nvSpPr>
        <p:spPr/>
        <p:txBody>
          <a:bodyPr vert="horz"/>
          <a:lstStyle/>
          <a:p>
            <a:pPr>
              <a:buFont typeface="Wingdings" panose="05000000000000000000" pitchFamily="2" charset="2"/>
              <a:buChar char="Ø"/>
            </a:pPr>
            <a:r>
              <a:rPr lang="en-ZA" dirty="0" smtClean="0"/>
              <a:t>In terms of GRAP, reserves accounting is only allowed in the following standards</a:t>
            </a:r>
          </a:p>
          <a:p>
            <a:pPr lvl="1">
              <a:buFont typeface="Wingdings" panose="05000000000000000000" pitchFamily="2" charset="2"/>
              <a:buChar char="Ø"/>
            </a:pPr>
            <a:r>
              <a:rPr lang="en-ZA" dirty="0" smtClean="0"/>
              <a:t>GRAP 17, through the Revaluation Reserve</a:t>
            </a:r>
          </a:p>
          <a:p>
            <a:pPr lvl="1">
              <a:buFont typeface="Wingdings" panose="05000000000000000000" pitchFamily="2" charset="2"/>
              <a:buChar char="Ø"/>
            </a:pPr>
            <a:r>
              <a:rPr lang="en-ZA" dirty="0" smtClean="0"/>
              <a:t>GRAP 104 (through IAS 39) for complex financial instruments</a:t>
            </a:r>
          </a:p>
          <a:p>
            <a:pPr>
              <a:buFont typeface="Wingdings" panose="05000000000000000000" pitchFamily="2" charset="2"/>
              <a:buChar char="Ø"/>
            </a:pPr>
            <a:r>
              <a:rPr lang="en-ZA" dirty="0" smtClean="0"/>
              <a:t>GRAP therefore requires that transactions are recorded in the Statement of Financial Performance and Statement of Financial Position</a:t>
            </a:r>
          </a:p>
          <a:p>
            <a:pPr>
              <a:buFont typeface="Wingdings" panose="05000000000000000000" pitchFamily="2" charset="2"/>
              <a:buChar char="Ø"/>
            </a:pPr>
            <a:r>
              <a:rPr lang="en-ZA" dirty="0" smtClean="0"/>
              <a:t>GRAP does not explicitly restrict the utilisation of reserves provided that the amounts are included in the Accumulated Surplus</a:t>
            </a:r>
          </a:p>
          <a:p>
            <a:pPr>
              <a:buFont typeface="Wingdings" panose="05000000000000000000" pitchFamily="2" charset="2"/>
              <a:buChar char="Ø"/>
            </a:pPr>
            <a:r>
              <a:rPr lang="en-ZA" dirty="0" smtClean="0"/>
              <a:t>Municipal funding and budgeting has been, and in some cases currently based on the Reserves/ Funds that the Municipalities has accumulated</a:t>
            </a:r>
          </a:p>
          <a:p>
            <a:pPr lvl="1">
              <a:buFont typeface="Wingdings" panose="05000000000000000000" pitchFamily="2" charset="2"/>
              <a:buChar char="Ø"/>
            </a:pPr>
            <a:r>
              <a:rPr lang="en-ZA" dirty="0" smtClean="0"/>
              <a:t>Risk of unfunded budget due to liquidity issues</a:t>
            </a:r>
          </a:p>
        </p:txBody>
      </p:sp>
      <p:sp>
        <p:nvSpPr>
          <p:cNvPr id="4" name="Slide Number Placeholder 3"/>
          <p:cNvSpPr>
            <a:spLocks noGrp="1"/>
          </p:cNvSpPr>
          <p:nvPr>
            <p:ph type="sldNum" sz="quarter" idx="12"/>
          </p:nvPr>
        </p:nvSpPr>
        <p:spPr/>
        <p:txBody>
          <a:bodyPr/>
          <a:lstStyle/>
          <a:p>
            <a:pPr>
              <a:defRPr/>
            </a:pPr>
            <a:fld id="{2C3D157A-4694-4E60-A073-1587886F55CF}" type="slidenum">
              <a:rPr lang="en-US" smtClean="0"/>
              <a:pPr>
                <a:defRPr/>
              </a:pPr>
              <a:t>23</a:t>
            </a:fld>
            <a:endParaRPr lang="en-US" dirty="0"/>
          </a:p>
        </p:txBody>
      </p:sp>
    </p:spTree>
    <p:extLst>
      <p:ext uri="{BB962C8B-B14F-4D97-AF65-F5344CB8AC3E}">
        <p14:creationId xmlns:p14="http://schemas.microsoft.com/office/powerpoint/2010/main" val="36395719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Funds &amp; Reserves</a:t>
            </a:r>
            <a:endParaRPr lang="en-ZA" dirty="0"/>
          </a:p>
        </p:txBody>
      </p:sp>
      <p:sp>
        <p:nvSpPr>
          <p:cNvPr id="3" name="Vertical Text Placeholder 2"/>
          <p:cNvSpPr>
            <a:spLocks noGrp="1"/>
          </p:cNvSpPr>
          <p:nvPr>
            <p:ph type="body" orient="vert" idx="1"/>
          </p:nvPr>
        </p:nvSpPr>
        <p:spPr/>
        <p:txBody>
          <a:bodyPr vert="horz"/>
          <a:lstStyle/>
          <a:p>
            <a:pPr>
              <a:buFont typeface="Wingdings" panose="05000000000000000000" pitchFamily="2" charset="2"/>
              <a:buChar char="Ø"/>
            </a:pPr>
            <a:r>
              <a:rPr lang="en-ZA" dirty="0"/>
              <a:t>T</a:t>
            </a:r>
            <a:r>
              <a:rPr lang="en-ZA" dirty="0" smtClean="0"/>
              <a:t>he </a:t>
            </a:r>
            <a:r>
              <a:rPr lang="en-ZA" dirty="0"/>
              <a:t>following internal funds and reserves were established in the past:</a:t>
            </a:r>
          </a:p>
          <a:p>
            <a:pPr lvl="1">
              <a:buFont typeface="Wingdings" panose="05000000000000000000" pitchFamily="2" charset="2"/>
              <a:buChar char="Ø"/>
            </a:pPr>
            <a:r>
              <a:rPr lang="en-ZA" dirty="0"/>
              <a:t>Capital Replacement Reserve (</a:t>
            </a:r>
            <a:r>
              <a:rPr lang="en-ZA" dirty="0" smtClean="0"/>
              <a:t>CRR), Self </a:t>
            </a:r>
            <a:r>
              <a:rPr lang="en-ZA" dirty="0"/>
              <a:t>Insurance Reserve (</a:t>
            </a:r>
            <a:r>
              <a:rPr lang="en-ZA" dirty="0" smtClean="0"/>
              <a:t>SIR), Capitalisation </a:t>
            </a:r>
            <a:r>
              <a:rPr lang="en-ZA" dirty="0"/>
              <a:t>Reserve (</a:t>
            </a:r>
            <a:r>
              <a:rPr lang="en-ZA" dirty="0" smtClean="0"/>
              <a:t>CR), Reserve </a:t>
            </a:r>
            <a:r>
              <a:rPr lang="en-ZA" dirty="0"/>
              <a:t>established for Compensation for occupational Injuries and Diseases (COID </a:t>
            </a:r>
            <a:r>
              <a:rPr lang="en-ZA" dirty="0" smtClean="0"/>
              <a:t>Reserve), Government </a:t>
            </a:r>
            <a:r>
              <a:rPr lang="en-ZA" dirty="0"/>
              <a:t>Grant Reserve (GGR) and Donations and Public Contributions </a:t>
            </a:r>
            <a:r>
              <a:rPr lang="en-ZA" dirty="0" smtClean="0"/>
              <a:t>Reserve</a:t>
            </a:r>
          </a:p>
          <a:p>
            <a:pPr>
              <a:buFont typeface="Wingdings" panose="05000000000000000000" pitchFamily="2" charset="2"/>
              <a:buChar char="Ø"/>
            </a:pPr>
            <a:r>
              <a:rPr lang="en-ZA" dirty="0" smtClean="0"/>
              <a:t>Preference of National Treasury is that the Separation of Accumulated Surplus into the Reserves should not be done</a:t>
            </a:r>
          </a:p>
          <a:p>
            <a:pPr>
              <a:buFont typeface="Wingdings" panose="05000000000000000000" pitchFamily="2" charset="2"/>
              <a:buChar char="Ø"/>
            </a:pPr>
            <a:r>
              <a:rPr lang="en-ZA" dirty="0" smtClean="0"/>
              <a:t>Utilisation of Reserves can be utilised but only under the following circumstances:</a:t>
            </a:r>
          </a:p>
          <a:p>
            <a:pPr lvl="1">
              <a:buFont typeface="Wingdings" panose="05000000000000000000" pitchFamily="2" charset="2"/>
              <a:buChar char="Ø"/>
            </a:pPr>
            <a:r>
              <a:rPr lang="en-ZA" dirty="0" smtClean="0"/>
              <a:t>Policy for the reserve including the funding requirements if the reserve is not cash backed approved by Council</a:t>
            </a:r>
          </a:p>
          <a:p>
            <a:pPr lvl="1">
              <a:buFont typeface="Wingdings" panose="05000000000000000000" pitchFamily="2" charset="2"/>
              <a:buChar char="Ø"/>
            </a:pPr>
            <a:r>
              <a:rPr lang="en-ZA" dirty="0" smtClean="0"/>
              <a:t>At a minimum 40% of the reserve must be cash backed</a:t>
            </a:r>
          </a:p>
          <a:p>
            <a:pPr>
              <a:buFont typeface="Wingdings" panose="05000000000000000000" pitchFamily="2" charset="2"/>
              <a:buChar char="Ø"/>
            </a:pPr>
            <a:endParaRPr lang="en-ZA" dirty="0"/>
          </a:p>
        </p:txBody>
      </p:sp>
      <p:sp>
        <p:nvSpPr>
          <p:cNvPr id="4" name="Slide Number Placeholder 3"/>
          <p:cNvSpPr>
            <a:spLocks noGrp="1"/>
          </p:cNvSpPr>
          <p:nvPr>
            <p:ph type="sldNum" sz="quarter" idx="12"/>
          </p:nvPr>
        </p:nvSpPr>
        <p:spPr/>
        <p:txBody>
          <a:bodyPr/>
          <a:lstStyle/>
          <a:p>
            <a:pPr>
              <a:defRPr/>
            </a:pPr>
            <a:fld id="{2C3D157A-4694-4E60-A073-1587886F55CF}" type="slidenum">
              <a:rPr lang="en-US" smtClean="0"/>
              <a:pPr>
                <a:defRPr/>
              </a:pPr>
              <a:t>24</a:t>
            </a:fld>
            <a:endParaRPr lang="en-US" dirty="0"/>
          </a:p>
        </p:txBody>
      </p:sp>
    </p:spTree>
    <p:extLst>
      <p:ext uri="{BB962C8B-B14F-4D97-AF65-F5344CB8AC3E}">
        <p14:creationId xmlns:p14="http://schemas.microsoft.com/office/powerpoint/2010/main" val="14401759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Transfers and subsidies</a:t>
            </a:r>
            <a:endParaRPr lang="en-ZA" dirty="0"/>
          </a:p>
        </p:txBody>
      </p:sp>
      <p:sp>
        <p:nvSpPr>
          <p:cNvPr id="3" name="Vertical Text Placeholder 2"/>
          <p:cNvSpPr>
            <a:spLocks noGrp="1"/>
          </p:cNvSpPr>
          <p:nvPr>
            <p:ph type="body" orient="vert" idx="1"/>
          </p:nvPr>
        </p:nvSpPr>
        <p:spPr/>
        <p:txBody>
          <a:bodyPr vert="horz"/>
          <a:lstStyle/>
          <a:p>
            <a:pPr>
              <a:buFont typeface="Wingdings" panose="05000000000000000000" pitchFamily="2" charset="2"/>
              <a:buChar char="Ø"/>
            </a:pPr>
            <a:r>
              <a:rPr lang="en-ZA" dirty="0" smtClean="0"/>
              <a:t>Generally, transfers received non-exchange transactions</a:t>
            </a:r>
          </a:p>
          <a:p>
            <a:pPr>
              <a:buFont typeface="Wingdings" panose="05000000000000000000" pitchFamily="2" charset="2"/>
              <a:buChar char="Ø"/>
            </a:pPr>
            <a:r>
              <a:rPr lang="en-ZA" dirty="0" smtClean="0"/>
              <a:t>Subsidies provided also non-exchange</a:t>
            </a:r>
          </a:p>
          <a:p>
            <a:pPr>
              <a:buFont typeface="Wingdings" panose="05000000000000000000" pitchFamily="2" charset="2"/>
              <a:buChar char="Ø"/>
            </a:pPr>
            <a:r>
              <a:rPr lang="en-ZA" dirty="0" smtClean="0"/>
              <a:t>Licence fees- may be either depending on the services provided and the definition of exchange vs non-exchange in GRAP 9/23</a:t>
            </a:r>
          </a:p>
          <a:p>
            <a:pPr lvl="1">
              <a:buFont typeface="Wingdings" panose="05000000000000000000" pitchFamily="2" charset="2"/>
              <a:buChar char="Ø"/>
            </a:pPr>
            <a:r>
              <a:rPr lang="en-ZA" dirty="0" smtClean="0"/>
              <a:t>Must document the judgement in terms of GRAP 3</a:t>
            </a:r>
          </a:p>
          <a:p>
            <a:pPr>
              <a:buFont typeface="Wingdings" panose="05000000000000000000" pitchFamily="2" charset="2"/>
              <a:buChar char="Ø"/>
            </a:pPr>
            <a:endParaRPr lang="en-ZA" dirty="0"/>
          </a:p>
        </p:txBody>
      </p:sp>
      <p:sp>
        <p:nvSpPr>
          <p:cNvPr id="4" name="Slide Number Placeholder 3"/>
          <p:cNvSpPr>
            <a:spLocks noGrp="1"/>
          </p:cNvSpPr>
          <p:nvPr>
            <p:ph type="sldNum" sz="quarter" idx="12"/>
          </p:nvPr>
        </p:nvSpPr>
        <p:spPr/>
        <p:txBody>
          <a:bodyPr/>
          <a:lstStyle/>
          <a:p>
            <a:pPr>
              <a:defRPr/>
            </a:pPr>
            <a:fld id="{2C3D157A-4694-4E60-A073-1587886F55CF}" type="slidenum">
              <a:rPr lang="en-US" smtClean="0"/>
              <a:pPr>
                <a:defRPr/>
              </a:pPr>
              <a:t>25</a:t>
            </a:fld>
            <a:endParaRPr lang="en-US" dirty="0"/>
          </a:p>
        </p:txBody>
      </p:sp>
    </p:spTree>
    <p:extLst>
      <p:ext uri="{BB962C8B-B14F-4D97-AF65-F5344CB8AC3E}">
        <p14:creationId xmlns:p14="http://schemas.microsoft.com/office/powerpoint/2010/main" val="12678342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Water balance reporting</a:t>
            </a:r>
            <a:endParaRPr lang="en-ZA" dirty="0"/>
          </a:p>
        </p:txBody>
      </p:sp>
      <p:sp>
        <p:nvSpPr>
          <p:cNvPr id="3" name="Vertical Text Placeholder 2"/>
          <p:cNvSpPr>
            <a:spLocks noGrp="1"/>
          </p:cNvSpPr>
          <p:nvPr>
            <p:ph type="body" orient="vert" idx="1"/>
          </p:nvPr>
        </p:nvSpPr>
        <p:spPr/>
        <p:txBody>
          <a:bodyPr vert="horz"/>
          <a:lstStyle/>
          <a:p>
            <a:pPr>
              <a:buFont typeface="Wingdings" panose="05000000000000000000" pitchFamily="2" charset="2"/>
              <a:buChar char="Ø"/>
            </a:pPr>
            <a:r>
              <a:rPr lang="en-ZA" dirty="0" smtClean="0"/>
              <a:t>Department of Water and Sanitation require information from Municipalities to manage the supply of water </a:t>
            </a:r>
          </a:p>
          <a:p>
            <a:pPr>
              <a:buFont typeface="Wingdings" panose="05000000000000000000" pitchFamily="2" charset="2"/>
              <a:buChar char="Ø"/>
            </a:pPr>
            <a:r>
              <a:rPr lang="en-ZA" dirty="0" smtClean="0"/>
              <a:t>Water constitutes inventory in terms of GRAP 12</a:t>
            </a:r>
          </a:p>
          <a:p>
            <a:pPr>
              <a:buFont typeface="Wingdings" panose="05000000000000000000" pitchFamily="2" charset="2"/>
              <a:buChar char="Ø"/>
            </a:pPr>
            <a:r>
              <a:rPr lang="en-ZA" dirty="0" smtClean="0"/>
              <a:t>Differing practices throughout the country</a:t>
            </a:r>
          </a:p>
          <a:p>
            <a:pPr>
              <a:buFont typeface="Wingdings" panose="05000000000000000000" pitchFamily="2" charset="2"/>
              <a:buChar char="Ø"/>
            </a:pPr>
            <a:r>
              <a:rPr lang="en-ZA" dirty="0" smtClean="0"/>
              <a:t>Interim position:</a:t>
            </a:r>
          </a:p>
          <a:p>
            <a:pPr lvl="1">
              <a:buFont typeface="Wingdings" panose="05000000000000000000" pitchFamily="2" charset="2"/>
              <a:buChar char="Ø"/>
            </a:pPr>
            <a:r>
              <a:rPr lang="en-ZA" dirty="0" smtClean="0"/>
              <a:t>Record the water balance in terms of GRAP 12 at year-end</a:t>
            </a:r>
          </a:p>
          <a:p>
            <a:pPr lvl="1">
              <a:buFont typeface="Wingdings" panose="05000000000000000000" pitchFamily="2" charset="2"/>
              <a:buChar char="Ø"/>
            </a:pPr>
            <a:r>
              <a:rPr lang="en-ZA" dirty="0" smtClean="0"/>
              <a:t>Calculate the water losses in terms of Circular 71</a:t>
            </a:r>
          </a:p>
          <a:p>
            <a:pPr lvl="1">
              <a:buFont typeface="Wingdings" panose="05000000000000000000" pitchFamily="2" charset="2"/>
              <a:buChar char="Ø"/>
            </a:pPr>
            <a:r>
              <a:rPr lang="en-ZA" dirty="0" smtClean="0"/>
              <a:t>Disclose the amount of water purchased</a:t>
            </a:r>
          </a:p>
          <a:p>
            <a:pPr marL="0" indent="0">
              <a:buNone/>
            </a:pPr>
            <a:endParaRPr lang="en-ZA" dirty="0" smtClean="0"/>
          </a:p>
          <a:p>
            <a:endParaRPr lang="en-ZA" dirty="0" smtClean="0"/>
          </a:p>
          <a:p>
            <a:endParaRPr lang="en-ZA" dirty="0"/>
          </a:p>
        </p:txBody>
      </p:sp>
      <p:sp>
        <p:nvSpPr>
          <p:cNvPr id="4" name="Slide Number Placeholder 3"/>
          <p:cNvSpPr>
            <a:spLocks noGrp="1"/>
          </p:cNvSpPr>
          <p:nvPr>
            <p:ph type="sldNum" sz="quarter" idx="12"/>
          </p:nvPr>
        </p:nvSpPr>
        <p:spPr/>
        <p:txBody>
          <a:bodyPr/>
          <a:lstStyle/>
          <a:p>
            <a:pPr>
              <a:defRPr/>
            </a:pPr>
            <a:fld id="{2C3D157A-4694-4E60-A073-1587886F55CF}" type="slidenum">
              <a:rPr lang="en-US" smtClean="0"/>
              <a:pPr>
                <a:defRPr/>
              </a:pPr>
              <a:t>26</a:t>
            </a:fld>
            <a:endParaRPr lang="en-US" dirty="0"/>
          </a:p>
        </p:txBody>
      </p:sp>
    </p:spTree>
    <p:extLst>
      <p:ext uri="{BB962C8B-B14F-4D97-AF65-F5344CB8AC3E}">
        <p14:creationId xmlns:p14="http://schemas.microsoft.com/office/powerpoint/2010/main" val="28930509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Water balance reporting</a:t>
            </a:r>
            <a:endParaRPr lang="en-ZA" dirty="0"/>
          </a:p>
        </p:txBody>
      </p:sp>
      <p:sp>
        <p:nvSpPr>
          <p:cNvPr id="3" name="Vertical Text Placeholder 2"/>
          <p:cNvSpPr>
            <a:spLocks noGrp="1"/>
          </p:cNvSpPr>
          <p:nvPr>
            <p:ph type="body" orient="vert" idx="1"/>
          </p:nvPr>
        </p:nvSpPr>
        <p:spPr/>
        <p:txBody>
          <a:bodyPr vert="horz"/>
          <a:lstStyle/>
          <a:p>
            <a:pPr>
              <a:buFont typeface="Wingdings" panose="05000000000000000000" pitchFamily="2" charset="2"/>
              <a:buChar char="Ø"/>
            </a:pPr>
            <a:r>
              <a:rPr lang="en-ZA" dirty="0" smtClean="0"/>
              <a:t>Final position:</a:t>
            </a:r>
          </a:p>
          <a:p>
            <a:pPr lvl="1"/>
            <a:r>
              <a:rPr lang="en-ZA" dirty="0"/>
              <a:t>Municipality must at each month end, year-end calculate the amount of Water Balance at </a:t>
            </a:r>
            <a:r>
              <a:rPr lang="en-ZA" dirty="0" smtClean="0"/>
              <a:t>year-end</a:t>
            </a:r>
            <a:endParaRPr lang="en-ZA" dirty="0"/>
          </a:p>
          <a:p>
            <a:pPr lvl="1"/>
            <a:r>
              <a:rPr lang="en-ZA" dirty="0"/>
              <a:t>Municipality must record the amount of </a:t>
            </a:r>
            <a:r>
              <a:rPr lang="en-ZA" dirty="0" smtClean="0"/>
              <a:t>Water Purchased</a:t>
            </a:r>
            <a:endParaRPr lang="en-ZA" dirty="0"/>
          </a:p>
          <a:p>
            <a:pPr lvl="1"/>
            <a:r>
              <a:rPr lang="en-ZA" dirty="0"/>
              <a:t>Municipality must calculate the </a:t>
            </a:r>
            <a:r>
              <a:rPr lang="en-ZA" dirty="0" smtClean="0"/>
              <a:t>Cost </a:t>
            </a:r>
            <a:r>
              <a:rPr lang="en-ZA" dirty="0"/>
              <a:t>of </a:t>
            </a:r>
            <a:r>
              <a:rPr lang="en-ZA" dirty="0" smtClean="0"/>
              <a:t>Sales</a:t>
            </a:r>
            <a:endParaRPr lang="en-ZA" dirty="0"/>
          </a:p>
          <a:p>
            <a:pPr lvl="1"/>
            <a:r>
              <a:rPr lang="en-ZA" dirty="0"/>
              <a:t>Municipality must calculate the amount of Free Basic </a:t>
            </a:r>
            <a:r>
              <a:rPr lang="en-ZA" dirty="0" smtClean="0"/>
              <a:t>Service</a:t>
            </a:r>
            <a:endParaRPr lang="en-ZA" dirty="0"/>
          </a:p>
          <a:p>
            <a:pPr lvl="1"/>
            <a:r>
              <a:rPr lang="en-ZA" dirty="0"/>
              <a:t>Municipality must calculate the amount of </a:t>
            </a:r>
            <a:r>
              <a:rPr lang="en-ZA" dirty="0" smtClean="0"/>
              <a:t>losses</a:t>
            </a:r>
            <a:endParaRPr lang="en-ZA" dirty="0"/>
          </a:p>
          <a:p>
            <a:pPr lvl="2"/>
            <a:r>
              <a:rPr lang="en-ZA" dirty="0"/>
              <a:t>Amount of losses incurred due to infrastructure losses</a:t>
            </a:r>
          </a:p>
          <a:p>
            <a:pPr lvl="2"/>
            <a:r>
              <a:rPr lang="en-ZA" dirty="0"/>
              <a:t>Amount of losses incurred due to natural losses such as evaporation losses</a:t>
            </a:r>
          </a:p>
          <a:p>
            <a:pPr lvl="2"/>
            <a:r>
              <a:rPr lang="en-ZA" dirty="0"/>
              <a:t>Amount of losses due to theft or </a:t>
            </a:r>
            <a:r>
              <a:rPr lang="en-ZA" dirty="0" smtClean="0"/>
              <a:t>pilferage</a:t>
            </a:r>
          </a:p>
          <a:p>
            <a:pPr lvl="1"/>
            <a:r>
              <a:rPr lang="en-ZA" dirty="0" smtClean="0"/>
              <a:t>Municipality must disclose water gains</a:t>
            </a:r>
          </a:p>
          <a:p>
            <a:pPr lvl="1"/>
            <a:r>
              <a:rPr lang="en-ZA" dirty="0" smtClean="0"/>
              <a:t>Municipality must prepare a reconciliation</a:t>
            </a:r>
            <a:endParaRPr lang="en-ZA" dirty="0"/>
          </a:p>
          <a:p>
            <a:pPr marL="0" indent="0">
              <a:buNone/>
            </a:pPr>
            <a:endParaRPr lang="en-ZA" dirty="0" smtClean="0"/>
          </a:p>
          <a:p>
            <a:endParaRPr lang="en-ZA" dirty="0" smtClean="0"/>
          </a:p>
          <a:p>
            <a:endParaRPr lang="en-ZA" dirty="0"/>
          </a:p>
        </p:txBody>
      </p:sp>
      <p:sp>
        <p:nvSpPr>
          <p:cNvPr id="4" name="Slide Number Placeholder 3"/>
          <p:cNvSpPr>
            <a:spLocks noGrp="1"/>
          </p:cNvSpPr>
          <p:nvPr>
            <p:ph type="sldNum" sz="quarter" idx="12"/>
          </p:nvPr>
        </p:nvSpPr>
        <p:spPr/>
        <p:txBody>
          <a:bodyPr/>
          <a:lstStyle/>
          <a:p>
            <a:pPr>
              <a:defRPr/>
            </a:pPr>
            <a:fld id="{2C3D157A-4694-4E60-A073-1587886F55CF}" type="slidenum">
              <a:rPr lang="en-US" smtClean="0"/>
              <a:pPr>
                <a:defRPr/>
              </a:pPr>
              <a:t>27</a:t>
            </a:fld>
            <a:endParaRPr lang="en-US" dirty="0"/>
          </a:p>
        </p:txBody>
      </p:sp>
    </p:spTree>
    <p:extLst>
      <p:ext uri="{BB962C8B-B14F-4D97-AF65-F5344CB8AC3E}">
        <p14:creationId xmlns:p14="http://schemas.microsoft.com/office/powerpoint/2010/main" val="36348275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Comparatives and restatements</a:t>
            </a:r>
            <a:endParaRPr lang="en-ZA" dirty="0"/>
          </a:p>
        </p:txBody>
      </p:sp>
      <p:sp>
        <p:nvSpPr>
          <p:cNvPr id="3" name="Vertical Text Placeholder 2"/>
          <p:cNvSpPr>
            <a:spLocks noGrp="1"/>
          </p:cNvSpPr>
          <p:nvPr>
            <p:ph type="body" orient="vert" idx="1"/>
          </p:nvPr>
        </p:nvSpPr>
        <p:spPr/>
        <p:txBody>
          <a:bodyPr vert="horz"/>
          <a:lstStyle/>
          <a:p>
            <a:pPr>
              <a:buFont typeface="Wingdings" panose="05000000000000000000" pitchFamily="2" charset="2"/>
              <a:buChar char="Ø"/>
            </a:pPr>
            <a:r>
              <a:rPr lang="en-ZA" dirty="0" smtClean="0"/>
              <a:t>Changes as a result of the application in the MSCOA results in classifications issues</a:t>
            </a:r>
          </a:p>
          <a:p>
            <a:pPr>
              <a:buFont typeface="Wingdings" panose="05000000000000000000" pitchFamily="2" charset="2"/>
              <a:buChar char="Ø"/>
            </a:pPr>
            <a:r>
              <a:rPr lang="en-ZA" dirty="0" smtClean="0"/>
              <a:t>Consideration of Materiality</a:t>
            </a:r>
          </a:p>
          <a:p>
            <a:pPr>
              <a:buFont typeface="Wingdings" panose="05000000000000000000" pitchFamily="2" charset="2"/>
              <a:buChar char="Ø"/>
            </a:pPr>
            <a:r>
              <a:rPr lang="en-ZA" dirty="0" smtClean="0"/>
              <a:t>Consideration whether Annual Financial Statement issue</a:t>
            </a:r>
          </a:p>
          <a:p>
            <a:pPr>
              <a:buFont typeface="Wingdings" panose="05000000000000000000" pitchFamily="2" charset="2"/>
              <a:buChar char="Ø"/>
            </a:pPr>
            <a:r>
              <a:rPr lang="en-ZA" dirty="0" smtClean="0"/>
              <a:t>Impact of Prior Period Errors/ misstatements/ change in accounting policies/ change in estimates</a:t>
            </a:r>
          </a:p>
          <a:p>
            <a:endParaRPr lang="en-ZA" dirty="0" smtClean="0"/>
          </a:p>
          <a:p>
            <a:endParaRPr lang="en-ZA" dirty="0"/>
          </a:p>
        </p:txBody>
      </p:sp>
      <p:sp>
        <p:nvSpPr>
          <p:cNvPr id="4" name="Slide Number Placeholder 3"/>
          <p:cNvSpPr>
            <a:spLocks noGrp="1"/>
          </p:cNvSpPr>
          <p:nvPr>
            <p:ph type="sldNum" sz="quarter" idx="12"/>
          </p:nvPr>
        </p:nvSpPr>
        <p:spPr/>
        <p:txBody>
          <a:bodyPr/>
          <a:lstStyle/>
          <a:p>
            <a:pPr>
              <a:defRPr/>
            </a:pPr>
            <a:fld id="{2C3D157A-4694-4E60-A073-1587886F55CF}" type="slidenum">
              <a:rPr lang="en-US" smtClean="0"/>
              <a:pPr>
                <a:defRPr/>
              </a:pPr>
              <a:t>28</a:t>
            </a:fld>
            <a:endParaRPr lang="en-US" dirty="0"/>
          </a:p>
        </p:txBody>
      </p:sp>
    </p:spTree>
    <p:extLst>
      <p:ext uri="{BB962C8B-B14F-4D97-AF65-F5344CB8AC3E}">
        <p14:creationId xmlns:p14="http://schemas.microsoft.com/office/powerpoint/2010/main" val="29807035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Way forward</a:t>
            </a:r>
            <a:endParaRPr lang="en-ZA" dirty="0"/>
          </a:p>
        </p:txBody>
      </p:sp>
      <p:sp>
        <p:nvSpPr>
          <p:cNvPr id="3" name="Vertical Text Placeholder 2"/>
          <p:cNvSpPr>
            <a:spLocks noGrp="1"/>
          </p:cNvSpPr>
          <p:nvPr>
            <p:ph type="body" orient="vert" idx="1"/>
          </p:nvPr>
        </p:nvSpPr>
        <p:spPr/>
        <p:txBody>
          <a:bodyPr vert="horz"/>
          <a:lstStyle/>
          <a:p>
            <a:r>
              <a:rPr lang="en-ZA" dirty="0" smtClean="0"/>
              <a:t>Draft position papers to be approved by MSCOA Project Steering Committee for comments</a:t>
            </a:r>
            <a:endParaRPr lang="en-ZA" dirty="0"/>
          </a:p>
          <a:p>
            <a:r>
              <a:rPr lang="en-ZA" dirty="0" smtClean="0"/>
              <a:t>Comments opened to MSCOA ICF and other stakeholders</a:t>
            </a:r>
          </a:p>
          <a:p>
            <a:r>
              <a:rPr lang="en-ZA" dirty="0" smtClean="0"/>
              <a:t>Meetings with key stakeholders including Auditor-General, ASB, Provincial Accountant-General etc.. to be conducted</a:t>
            </a:r>
          </a:p>
          <a:p>
            <a:r>
              <a:rPr lang="en-ZA" dirty="0" smtClean="0"/>
              <a:t>All comments will be considered</a:t>
            </a:r>
          </a:p>
          <a:p>
            <a:r>
              <a:rPr lang="en-ZA" dirty="0" smtClean="0"/>
              <a:t>Final position paper to be approved MSCOA Project Steering Committee and included on National Treasury website</a:t>
            </a:r>
          </a:p>
          <a:p>
            <a:endParaRPr lang="en-ZA" dirty="0"/>
          </a:p>
        </p:txBody>
      </p:sp>
      <p:sp>
        <p:nvSpPr>
          <p:cNvPr id="4" name="Slide Number Placeholder 3"/>
          <p:cNvSpPr>
            <a:spLocks noGrp="1"/>
          </p:cNvSpPr>
          <p:nvPr>
            <p:ph type="sldNum" sz="quarter" idx="12"/>
          </p:nvPr>
        </p:nvSpPr>
        <p:spPr/>
        <p:txBody>
          <a:bodyPr/>
          <a:lstStyle/>
          <a:p>
            <a:pPr>
              <a:defRPr/>
            </a:pPr>
            <a:fld id="{2C3D157A-4694-4E60-A073-1587886F55CF}" type="slidenum">
              <a:rPr lang="en-US" smtClean="0"/>
              <a:pPr>
                <a:defRPr/>
              </a:pPr>
              <a:t>29</a:t>
            </a:fld>
            <a:endParaRPr lang="en-US" dirty="0"/>
          </a:p>
        </p:txBody>
      </p:sp>
    </p:spTree>
    <p:extLst>
      <p:ext uri="{BB962C8B-B14F-4D97-AF65-F5344CB8AC3E}">
        <p14:creationId xmlns:p14="http://schemas.microsoft.com/office/powerpoint/2010/main" val="1388157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p:txBody>
          <a:bodyPr/>
          <a:lstStyle/>
          <a:p>
            <a:r>
              <a:rPr lang="en-US" sz="2800" b="1" dirty="0" smtClean="0">
                <a:latin typeface="Arial Bold" pitchFamily="34" charset="0"/>
                <a:ea typeface="Osaka"/>
                <a:cs typeface="Osaka"/>
              </a:rPr>
              <a:t/>
            </a:r>
            <a:br>
              <a:rPr lang="en-US" sz="2800" b="1" dirty="0" smtClean="0">
                <a:latin typeface="Arial Bold" pitchFamily="34" charset="0"/>
                <a:ea typeface="Osaka"/>
                <a:cs typeface="Osaka"/>
              </a:rPr>
            </a:br>
            <a:r>
              <a:rPr lang="en-US" sz="2800" b="1" dirty="0" smtClean="0">
                <a:latin typeface="Arial Bold" pitchFamily="34" charset="0"/>
                <a:ea typeface="Osaka"/>
                <a:cs typeface="Osaka"/>
              </a:rPr>
              <a:t>Background</a:t>
            </a:r>
          </a:p>
        </p:txBody>
      </p:sp>
      <p:sp>
        <p:nvSpPr>
          <p:cNvPr id="12291" name="Rectangle 3"/>
          <p:cNvSpPr>
            <a:spLocks noGrp="1" noChangeArrowheads="1"/>
          </p:cNvSpPr>
          <p:nvPr>
            <p:ph type="body" idx="4294967295"/>
          </p:nvPr>
        </p:nvSpPr>
        <p:spPr>
          <a:xfrm>
            <a:off x="0" y="1071546"/>
            <a:ext cx="8915400" cy="5453079"/>
          </a:xfrm>
        </p:spPr>
        <p:txBody>
          <a:bodyPr/>
          <a:lstStyle/>
          <a:p>
            <a:endParaRPr lang="en-ZA" dirty="0" smtClean="0"/>
          </a:p>
          <a:p>
            <a:pPr marL="412750" indent="-412750">
              <a:buNone/>
              <a:defRPr/>
            </a:pPr>
            <a:endParaRPr lang="en-ZA" sz="2400" dirty="0" smtClean="0"/>
          </a:p>
          <a:p>
            <a:pPr marL="0" indent="0">
              <a:buFontTx/>
              <a:buNone/>
              <a:defRPr/>
            </a:pPr>
            <a:endParaRPr lang="en-ZA" sz="2400" dirty="0" smtClean="0"/>
          </a:p>
          <a:p>
            <a:pPr marL="0" indent="0">
              <a:buFontTx/>
              <a:buNone/>
              <a:defRPr/>
            </a:pPr>
            <a:endParaRPr lang="en-GB" sz="2800" dirty="0" smtClean="0">
              <a:ea typeface="Osaka" pitchFamily="1" charset="-128"/>
            </a:endParaRPr>
          </a:p>
        </p:txBody>
      </p:sp>
      <p:sp>
        <p:nvSpPr>
          <p:cNvPr id="4" name="TextBox 3"/>
          <p:cNvSpPr txBox="1"/>
          <p:nvPr/>
        </p:nvSpPr>
        <p:spPr>
          <a:xfrm>
            <a:off x="0" y="1000108"/>
            <a:ext cx="9001156" cy="4924425"/>
          </a:xfrm>
          <a:prstGeom prst="rect">
            <a:avLst/>
          </a:prstGeom>
          <a:noFill/>
        </p:spPr>
        <p:txBody>
          <a:bodyPr wrap="square" rtlCol="0">
            <a:spAutoFit/>
          </a:bodyPr>
          <a:lstStyle/>
          <a:p>
            <a:pPr marL="355600" indent="-355600">
              <a:buFont typeface="Wingdings" pitchFamily="2" charset="2"/>
              <a:buChar char="Ø"/>
            </a:pPr>
            <a:r>
              <a:rPr lang="en-ZA" sz="2400" dirty="0" smtClean="0"/>
              <a:t>Principles defined in the mSCOA Design Framework:</a:t>
            </a:r>
          </a:p>
          <a:p>
            <a:pPr marL="812800" lvl="2" indent="-355600">
              <a:buFont typeface="Wingdings" pitchFamily="2" charset="2"/>
              <a:buChar char="§"/>
            </a:pPr>
            <a:r>
              <a:rPr lang="en-ZA" sz="2000" dirty="0" smtClean="0"/>
              <a:t>Central point of access for all local government information</a:t>
            </a:r>
          </a:p>
          <a:p>
            <a:pPr marL="812800" lvl="2" indent="-355600">
              <a:buFont typeface="Wingdings" pitchFamily="2" charset="2"/>
              <a:buChar char="§"/>
            </a:pPr>
            <a:r>
              <a:rPr lang="en-ZA" sz="2000" dirty="0" smtClean="0"/>
              <a:t>Improved data quality and integrity</a:t>
            </a:r>
          </a:p>
          <a:p>
            <a:pPr marL="812800" lvl="2" indent="-355600">
              <a:buFont typeface="Wingdings" pitchFamily="2" charset="2"/>
              <a:buChar char="§"/>
            </a:pPr>
            <a:r>
              <a:rPr lang="en-ZA" sz="2000" dirty="0" smtClean="0"/>
              <a:t>Uniform classification framework </a:t>
            </a:r>
          </a:p>
          <a:p>
            <a:pPr marL="812800" lvl="2" indent="-355600">
              <a:buFont typeface="Wingdings" pitchFamily="2" charset="2"/>
              <a:buChar char="§"/>
            </a:pPr>
            <a:r>
              <a:rPr lang="en-ZA" sz="2000" dirty="0" smtClean="0"/>
              <a:t>Standardised through the classification framework</a:t>
            </a:r>
          </a:p>
          <a:p>
            <a:pPr marL="812800" lvl="2" indent="-355600">
              <a:buFont typeface="Wingdings" pitchFamily="2" charset="2"/>
              <a:buChar char="§"/>
            </a:pPr>
            <a:r>
              <a:rPr lang="en-ZA" sz="2000" dirty="0" smtClean="0"/>
              <a:t>Supported by a modernised system application</a:t>
            </a:r>
          </a:p>
          <a:p>
            <a:pPr marL="355600" indent="-355600">
              <a:spcBef>
                <a:spcPts val="2400"/>
              </a:spcBef>
              <a:buFont typeface="Wingdings" pitchFamily="2" charset="2"/>
              <a:buChar char="Ø"/>
            </a:pPr>
            <a:r>
              <a:rPr lang="en-ZA" sz="2400" dirty="0" smtClean="0"/>
              <a:t>GRAP reporting in the context of mSCOA:</a:t>
            </a:r>
          </a:p>
          <a:p>
            <a:pPr marL="812800" lvl="1" indent="-355600">
              <a:buFont typeface="Wingdings" pitchFamily="2" charset="2"/>
              <a:buChar char="§"/>
            </a:pPr>
            <a:r>
              <a:rPr lang="en-ZA" sz="2000" dirty="0" smtClean="0"/>
              <a:t>Annual Financial Statements presented to Council, Provincial Legislatures, Parliament and other stakeholders</a:t>
            </a:r>
          </a:p>
          <a:p>
            <a:pPr marL="355600" indent="-355600">
              <a:spcBef>
                <a:spcPts val="2400"/>
              </a:spcBef>
              <a:buFont typeface="Wingdings" pitchFamily="2" charset="2"/>
              <a:buChar char="Ø"/>
            </a:pPr>
            <a:r>
              <a:rPr lang="en-ZA" sz="2400" dirty="0" smtClean="0"/>
              <a:t>Budgeting framework in terms of National Treasury</a:t>
            </a:r>
          </a:p>
          <a:p>
            <a:pPr marL="355600" indent="-355600">
              <a:spcBef>
                <a:spcPts val="2400"/>
              </a:spcBef>
              <a:buFont typeface="Wingdings" pitchFamily="2" charset="2"/>
              <a:buChar char="Ø"/>
            </a:pPr>
            <a:r>
              <a:rPr lang="en-ZA" sz="2400" dirty="0" smtClean="0"/>
              <a:t>Legislative framework</a:t>
            </a:r>
          </a:p>
          <a:p>
            <a:endParaRPr lang="en-Z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152400" y="0"/>
            <a:ext cx="8991600" cy="1285884"/>
          </a:xfrm>
        </p:spPr>
        <p:txBody>
          <a:bodyPr/>
          <a:lstStyle/>
          <a:p>
            <a:pPr lvl="1"/>
            <a:r>
              <a:rPr lang="en-ZA" sz="2800" b="1" dirty="0" smtClean="0"/>
              <a:t/>
            </a:r>
            <a:br>
              <a:rPr lang="en-ZA" sz="2800" b="1" dirty="0" smtClean="0"/>
            </a:br>
            <a:r>
              <a:rPr lang="en-ZA" sz="2800" b="1" dirty="0" smtClean="0"/>
              <a:t/>
            </a:r>
            <a:br>
              <a:rPr lang="en-ZA" sz="2800" b="1" dirty="0" smtClean="0"/>
            </a:br>
            <a:r>
              <a:rPr lang="en-ZA" sz="2800" b="1" dirty="0" smtClean="0"/>
              <a:t/>
            </a:r>
            <a:br>
              <a:rPr lang="en-ZA" sz="2800" b="1" dirty="0" smtClean="0"/>
            </a:br>
            <a:r>
              <a:rPr lang="en-ZA" sz="2800" b="1" dirty="0" smtClean="0"/>
              <a:t>Questions</a:t>
            </a:r>
            <a:br>
              <a:rPr lang="en-ZA" sz="2800" b="1" dirty="0" smtClean="0"/>
            </a:br>
            <a:r>
              <a:rPr lang="en-ZA" sz="2800" b="1" dirty="0" smtClean="0"/>
              <a:t/>
            </a:r>
            <a:br>
              <a:rPr lang="en-ZA" sz="2800" b="1" dirty="0" smtClean="0"/>
            </a:br>
            <a:endParaRPr lang="en-US" sz="2800" dirty="0" smtClean="0">
              <a:latin typeface="Arial Bold" pitchFamily="34" charset="0"/>
              <a:ea typeface="Osaka"/>
              <a:cs typeface="Osaka"/>
            </a:endParaRPr>
          </a:p>
        </p:txBody>
      </p:sp>
      <p:sp>
        <p:nvSpPr>
          <p:cNvPr id="12291" name="Rectangle 3"/>
          <p:cNvSpPr>
            <a:spLocks noGrp="1" noChangeArrowheads="1"/>
          </p:cNvSpPr>
          <p:nvPr>
            <p:ph type="body" idx="4294967295"/>
          </p:nvPr>
        </p:nvSpPr>
        <p:spPr>
          <a:xfrm>
            <a:off x="0" y="1071546"/>
            <a:ext cx="8915400" cy="5453079"/>
          </a:xfrm>
        </p:spPr>
        <p:txBody>
          <a:bodyPr/>
          <a:lstStyle/>
          <a:p>
            <a:pPr marL="0" indent="0">
              <a:buNone/>
              <a:defRPr/>
            </a:pPr>
            <a:endParaRPr lang="en-GB" sz="2400" dirty="0" smtClean="0">
              <a:ea typeface="Osaka" pitchFamily="1" charset="-128"/>
            </a:endParaRPr>
          </a:p>
          <a:p>
            <a:pPr marL="0" indent="0">
              <a:buNone/>
              <a:defRPr/>
            </a:pPr>
            <a:endParaRPr lang="en-GB" sz="2400" dirty="0">
              <a:ea typeface="Osaka" pitchFamily="1" charset="-128"/>
            </a:endParaRPr>
          </a:p>
          <a:p>
            <a:pPr marL="0" indent="0">
              <a:buNone/>
              <a:defRPr/>
            </a:pPr>
            <a:endParaRPr lang="en-GB" sz="2400" dirty="0" smtClean="0">
              <a:ea typeface="Osaka" pitchFamily="1" charset="-128"/>
            </a:endParaRPr>
          </a:p>
          <a:p>
            <a:pPr marL="0" indent="0">
              <a:buNone/>
              <a:defRPr/>
            </a:pPr>
            <a:r>
              <a:rPr lang="en-GB" sz="2400" dirty="0" smtClean="0">
                <a:ea typeface="Osaka" pitchFamily="1" charset="-128"/>
              </a:rPr>
              <a:t>Questions</a:t>
            </a:r>
          </a:p>
          <a:p>
            <a:pPr marL="0" indent="0">
              <a:buFontTx/>
              <a:buNone/>
              <a:defRPr/>
            </a:pPr>
            <a:endParaRPr lang="en-GB" sz="2800" dirty="0" smtClean="0">
              <a:ea typeface="Osaka" pitchFamily="1" charset="-128"/>
            </a:endParaRPr>
          </a:p>
          <a:p>
            <a:pPr marL="0" indent="0">
              <a:buFontTx/>
              <a:buNone/>
              <a:defRPr/>
            </a:pPr>
            <a:endParaRPr lang="en-GB" sz="2800" dirty="0" smtClean="0">
              <a:ea typeface="Osaka" pitchFamily="1"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Objective</a:t>
            </a:r>
            <a:endParaRPr lang="en-ZA" dirty="0"/>
          </a:p>
        </p:txBody>
      </p:sp>
      <p:sp>
        <p:nvSpPr>
          <p:cNvPr id="3" name="Vertical Text Placeholder 2"/>
          <p:cNvSpPr>
            <a:spLocks noGrp="1"/>
          </p:cNvSpPr>
          <p:nvPr>
            <p:ph type="body" orient="vert" idx="1"/>
          </p:nvPr>
        </p:nvSpPr>
        <p:spPr/>
        <p:txBody>
          <a:bodyPr vert="horz"/>
          <a:lstStyle/>
          <a:p>
            <a:pPr>
              <a:buFont typeface="Wingdings" panose="05000000000000000000" pitchFamily="2" charset="2"/>
              <a:buChar char="Ø"/>
            </a:pPr>
            <a:r>
              <a:rPr lang="en-ZA" dirty="0" smtClean="0"/>
              <a:t>MSCOA framework, GRAP framework &amp; Budget Framework</a:t>
            </a:r>
          </a:p>
          <a:p>
            <a:pPr>
              <a:buFont typeface="Wingdings" panose="05000000000000000000" pitchFamily="2" charset="2"/>
              <a:buChar char="Ø"/>
            </a:pPr>
            <a:r>
              <a:rPr lang="en-ZA" dirty="0" smtClean="0"/>
              <a:t>Platform to debate transversal issues</a:t>
            </a:r>
          </a:p>
          <a:p>
            <a:pPr>
              <a:buFont typeface="Wingdings" panose="05000000000000000000" pitchFamily="2" charset="2"/>
              <a:buChar char="Ø"/>
            </a:pPr>
            <a:r>
              <a:rPr lang="en-ZA" dirty="0" smtClean="0"/>
              <a:t>Consensus on issues between all stakeholders including</a:t>
            </a:r>
          </a:p>
          <a:p>
            <a:pPr lvl="1">
              <a:buFont typeface="Wingdings" panose="05000000000000000000" pitchFamily="2" charset="2"/>
              <a:buChar char="Ø"/>
            </a:pPr>
            <a:r>
              <a:rPr lang="en-ZA" dirty="0" smtClean="0"/>
              <a:t>National Treasury </a:t>
            </a:r>
            <a:r>
              <a:rPr lang="en-ZA" dirty="0" err="1" smtClean="0"/>
              <a:t>mSCOA</a:t>
            </a:r>
            <a:r>
              <a:rPr lang="en-ZA" dirty="0" smtClean="0"/>
              <a:t>, Accountant-General, Auditor-General, ASB, NERSA, DWA and most importantly Municipalities</a:t>
            </a:r>
          </a:p>
          <a:p>
            <a:pPr>
              <a:buFont typeface="Wingdings" panose="05000000000000000000" pitchFamily="2" charset="2"/>
              <a:buChar char="Ø"/>
            </a:pPr>
            <a:r>
              <a:rPr lang="en-ZA" dirty="0" smtClean="0"/>
              <a:t>Consistent application of matters affecting </a:t>
            </a:r>
            <a:r>
              <a:rPr lang="en-ZA" dirty="0"/>
              <a:t>M</a:t>
            </a:r>
            <a:r>
              <a:rPr lang="en-ZA" dirty="0" smtClean="0"/>
              <a:t>SCOA </a:t>
            </a:r>
          </a:p>
          <a:p>
            <a:pPr>
              <a:buFont typeface="Wingdings" panose="05000000000000000000" pitchFamily="2" charset="2"/>
              <a:buChar char="Ø"/>
            </a:pPr>
            <a:r>
              <a:rPr lang="en-ZA" dirty="0" smtClean="0"/>
              <a:t>Discussion Papers= subject matter driven linking MSCOA to phase 1 existing reporting format &amp; phase 2 future reporting</a:t>
            </a:r>
          </a:p>
          <a:p>
            <a:pPr>
              <a:buFont typeface="Wingdings" panose="05000000000000000000" pitchFamily="2" charset="2"/>
              <a:buChar char="Ø"/>
            </a:pPr>
            <a:r>
              <a:rPr lang="en-ZA" dirty="0" smtClean="0"/>
              <a:t>Position Papers= authoritative guidance on specific issues related to MSCOA</a:t>
            </a:r>
          </a:p>
          <a:p>
            <a:pPr>
              <a:buFont typeface="Wingdings" panose="05000000000000000000" pitchFamily="2" charset="2"/>
              <a:buChar char="Ø"/>
            </a:pPr>
            <a:r>
              <a:rPr lang="en-ZA" dirty="0" smtClean="0"/>
              <a:t>Not replacing legislation, circulars, NT guidelines, practice notes or implementation guidelines- </a:t>
            </a:r>
            <a:r>
              <a:rPr lang="en-ZA" dirty="0" err="1" smtClean="0"/>
              <a:t>i.e</a:t>
            </a:r>
            <a:r>
              <a:rPr lang="en-ZA" dirty="0" smtClean="0"/>
              <a:t>, these prevail</a:t>
            </a:r>
          </a:p>
          <a:p>
            <a:pPr lvl="1">
              <a:buFont typeface="Wingdings" panose="05000000000000000000" pitchFamily="2" charset="2"/>
              <a:buChar char="Ø"/>
            </a:pPr>
            <a:endParaRPr lang="en-ZA" dirty="0" smtClean="0"/>
          </a:p>
          <a:p>
            <a:pPr>
              <a:buFont typeface="Wingdings" panose="05000000000000000000" pitchFamily="2" charset="2"/>
              <a:buChar char="Ø"/>
            </a:pPr>
            <a:endParaRPr lang="en-ZA" dirty="0" smtClean="0"/>
          </a:p>
          <a:p>
            <a:pPr lvl="1">
              <a:buFont typeface="Wingdings" panose="05000000000000000000" pitchFamily="2" charset="2"/>
              <a:buChar char="Ø"/>
            </a:pPr>
            <a:endParaRPr lang="en-ZA" dirty="0" smtClean="0"/>
          </a:p>
          <a:p>
            <a:pPr lvl="1">
              <a:buFont typeface="Wingdings" panose="05000000000000000000" pitchFamily="2" charset="2"/>
              <a:buChar char="Ø"/>
            </a:pPr>
            <a:endParaRPr lang="en-ZA" dirty="0"/>
          </a:p>
        </p:txBody>
      </p:sp>
      <p:sp>
        <p:nvSpPr>
          <p:cNvPr id="4" name="Slide Number Placeholder 3"/>
          <p:cNvSpPr>
            <a:spLocks noGrp="1"/>
          </p:cNvSpPr>
          <p:nvPr>
            <p:ph type="sldNum" sz="quarter" idx="12"/>
          </p:nvPr>
        </p:nvSpPr>
        <p:spPr/>
        <p:txBody>
          <a:bodyPr/>
          <a:lstStyle/>
          <a:p>
            <a:pPr>
              <a:defRPr/>
            </a:pPr>
            <a:fld id="{2C3D157A-4694-4E60-A073-1587886F55CF}" type="slidenum">
              <a:rPr lang="en-US" smtClean="0"/>
              <a:pPr>
                <a:defRPr/>
              </a:pPr>
              <a:t>4</a:t>
            </a:fld>
            <a:endParaRPr lang="en-US" dirty="0"/>
          </a:p>
        </p:txBody>
      </p:sp>
    </p:spTree>
    <p:extLst>
      <p:ext uri="{BB962C8B-B14F-4D97-AF65-F5344CB8AC3E}">
        <p14:creationId xmlns:p14="http://schemas.microsoft.com/office/powerpoint/2010/main" val="1670915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Debtors </a:t>
            </a:r>
            <a:endParaRPr lang="en-ZA" dirty="0"/>
          </a:p>
        </p:txBody>
      </p:sp>
      <p:sp>
        <p:nvSpPr>
          <p:cNvPr id="3" name="Vertical Text Placeholder 2"/>
          <p:cNvSpPr>
            <a:spLocks noGrp="1"/>
          </p:cNvSpPr>
          <p:nvPr>
            <p:ph type="body" orient="vert" idx="1"/>
          </p:nvPr>
        </p:nvSpPr>
        <p:spPr/>
        <p:txBody>
          <a:bodyPr vert="horz"/>
          <a:lstStyle/>
          <a:p>
            <a:pPr>
              <a:buFont typeface="Wingdings" panose="05000000000000000000" pitchFamily="2" charset="2"/>
              <a:buChar char="Ø"/>
            </a:pPr>
            <a:r>
              <a:rPr lang="en-ZA" dirty="0" smtClean="0"/>
              <a:t>Impairment of debtors in terms of GRAP 104/ GRAP 108</a:t>
            </a:r>
          </a:p>
          <a:p>
            <a:pPr>
              <a:buFont typeface="Wingdings" panose="05000000000000000000" pitchFamily="2" charset="2"/>
              <a:buChar char="Ø"/>
            </a:pPr>
            <a:r>
              <a:rPr lang="en-ZA" dirty="0" smtClean="0"/>
              <a:t>Impairment allowances</a:t>
            </a:r>
          </a:p>
          <a:p>
            <a:pPr>
              <a:buFont typeface="Wingdings" panose="05000000000000000000" pitchFamily="2" charset="2"/>
              <a:buChar char="Ø"/>
            </a:pPr>
            <a:r>
              <a:rPr lang="en-ZA" dirty="0" smtClean="0"/>
              <a:t>Debts written off in terms of Council Resolution</a:t>
            </a:r>
          </a:p>
          <a:p>
            <a:pPr>
              <a:buFont typeface="Wingdings" panose="05000000000000000000" pitchFamily="2" charset="2"/>
              <a:buChar char="Ø"/>
            </a:pPr>
            <a:r>
              <a:rPr lang="en-ZA" dirty="0" smtClean="0"/>
              <a:t>Inconsistent application of the write off</a:t>
            </a:r>
          </a:p>
          <a:p>
            <a:pPr lvl="1">
              <a:buFont typeface="Wingdings" panose="05000000000000000000" pitchFamily="2" charset="2"/>
              <a:buChar char="Ø"/>
            </a:pPr>
            <a:r>
              <a:rPr lang="en-ZA" dirty="0" smtClean="0"/>
              <a:t>Utilisation of provision or</a:t>
            </a:r>
          </a:p>
          <a:p>
            <a:pPr lvl="1">
              <a:buFont typeface="Wingdings" panose="05000000000000000000" pitchFamily="2" charset="2"/>
              <a:buChar char="Ø"/>
            </a:pPr>
            <a:r>
              <a:rPr lang="en-ZA" dirty="0" smtClean="0"/>
              <a:t>Statement of financial performance</a:t>
            </a:r>
          </a:p>
          <a:p>
            <a:pPr>
              <a:buFont typeface="Wingdings" panose="05000000000000000000" pitchFamily="2" charset="2"/>
              <a:buChar char="Ø"/>
            </a:pPr>
            <a:r>
              <a:rPr lang="en-ZA" dirty="0" smtClean="0"/>
              <a:t>Draft position</a:t>
            </a:r>
          </a:p>
          <a:p>
            <a:pPr lvl="1">
              <a:buFont typeface="Wingdings" panose="05000000000000000000" pitchFamily="2" charset="2"/>
              <a:buChar char="Ø"/>
            </a:pPr>
            <a:r>
              <a:rPr lang="en-ZA" dirty="0" smtClean="0"/>
              <a:t>Debt write off to be expensed to statement of financial performance</a:t>
            </a:r>
          </a:p>
          <a:p>
            <a:pPr lvl="1">
              <a:buFont typeface="Wingdings" panose="05000000000000000000" pitchFamily="2" charset="2"/>
              <a:buChar char="Ø"/>
            </a:pPr>
            <a:r>
              <a:rPr lang="en-ZA" dirty="0" smtClean="0"/>
              <a:t>Assessment of impairment allowance to be performed annually from an AFS perspective</a:t>
            </a:r>
          </a:p>
          <a:p>
            <a:pPr lvl="1"/>
            <a:endParaRPr lang="en-ZA" dirty="0" smtClean="0"/>
          </a:p>
          <a:p>
            <a:endParaRPr lang="en-ZA" dirty="0"/>
          </a:p>
        </p:txBody>
      </p:sp>
      <p:sp>
        <p:nvSpPr>
          <p:cNvPr id="4" name="Slide Number Placeholder 3"/>
          <p:cNvSpPr>
            <a:spLocks noGrp="1"/>
          </p:cNvSpPr>
          <p:nvPr>
            <p:ph type="sldNum" sz="quarter" idx="12"/>
          </p:nvPr>
        </p:nvSpPr>
        <p:spPr/>
        <p:txBody>
          <a:bodyPr/>
          <a:lstStyle/>
          <a:p>
            <a:pPr>
              <a:defRPr/>
            </a:pPr>
            <a:fld id="{2C3D157A-4694-4E60-A073-1587886F55CF}" type="slidenum">
              <a:rPr lang="en-US" smtClean="0"/>
              <a:pPr>
                <a:defRPr/>
              </a:pPr>
              <a:t>5</a:t>
            </a:fld>
            <a:endParaRPr lang="en-US" dirty="0"/>
          </a:p>
        </p:txBody>
      </p:sp>
    </p:spTree>
    <p:extLst>
      <p:ext uri="{BB962C8B-B14F-4D97-AF65-F5344CB8AC3E}">
        <p14:creationId xmlns:p14="http://schemas.microsoft.com/office/powerpoint/2010/main" val="1790425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Cost of Free Basic Services</a:t>
            </a:r>
            <a:endParaRPr lang="en-ZA" dirty="0"/>
          </a:p>
        </p:txBody>
      </p:sp>
      <p:sp>
        <p:nvSpPr>
          <p:cNvPr id="3" name="Vertical Text Placeholder 2"/>
          <p:cNvSpPr>
            <a:spLocks noGrp="1"/>
          </p:cNvSpPr>
          <p:nvPr>
            <p:ph type="body" orient="vert" idx="1"/>
          </p:nvPr>
        </p:nvSpPr>
        <p:spPr/>
        <p:txBody>
          <a:bodyPr vert="horz"/>
          <a:lstStyle/>
          <a:p>
            <a:pPr>
              <a:buFont typeface="Wingdings" panose="05000000000000000000" pitchFamily="2" charset="2"/>
              <a:buChar char="Ø"/>
            </a:pPr>
            <a:r>
              <a:rPr lang="en-ZA" dirty="0" smtClean="0"/>
              <a:t>Cost of Free Basic Services are funded by the </a:t>
            </a:r>
            <a:r>
              <a:rPr lang="en-ZA" dirty="0" err="1" smtClean="0"/>
              <a:t>fiscus</a:t>
            </a:r>
            <a:r>
              <a:rPr lang="en-ZA" dirty="0" smtClean="0"/>
              <a:t> through the Equitable Share </a:t>
            </a:r>
          </a:p>
          <a:p>
            <a:pPr>
              <a:buFont typeface="Wingdings" panose="05000000000000000000" pitchFamily="2" charset="2"/>
              <a:buChar char="Ø"/>
            </a:pPr>
            <a:r>
              <a:rPr lang="en-ZA" dirty="0" smtClean="0"/>
              <a:t>Funding and Cost of Free Basic Services are not disclosed in the Annual Financial Statements in terms of GRAP due to the following:</a:t>
            </a:r>
          </a:p>
          <a:p>
            <a:pPr lvl="1">
              <a:buFont typeface="Wingdings" panose="05000000000000000000" pitchFamily="2" charset="2"/>
              <a:buChar char="Ø"/>
            </a:pPr>
            <a:r>
              <a:rPr lang="en-ZA" dirty="0" smtClean="0"/>
              <a:t>Revenue recognised in terms of GRAP 23 as Non-exchange revenue through the Equitable Share</a:t>
            </a:r>
          </a:p>
          <a:p>
            <a:pPr lvl="1">
              <a:buFont typeface="Wingdings" panose="05000000000000000000" pitchFamily="2" charset="2"/>
              <a:buChar char="Ø"/>
            </a:pPr>
            <a:r>
              <a:rPr lang="en-ZA" dirty="0" smtClean="0"/>
              <a:t>Cost of Commodity included in Bulk Purchases/ Expenses</a:t>
            </a:r>
          </a:p>
          <a:p>
            <a:pPr>
              <a:buFont typeface="Wingdings" panose="05000000000000000000" pitchFamily="2" charset="2"/>
              <a:buChar char="Ø"/>
            </a:pPr>
            <a:r>
              <a:rPr lang="en-ZA" dirty="0" smtClean="0"/>
              <a:t> Differing practices within municipalities</a:t>
            </a:r>
          </a:p>
          <a:p>
            <a:pPr lvl="1">
              <a:buFont typeface="Wingdings" panose="05000000000000000000" pitchFamily="2" charset="2"/>
              <a:buChar char="Ø"/>
            </a:pPr>
            <a:r>
              <a:rPr lang="en-ZA" dirty="0" smtClean="0"/>
              <a:t>Free Basic Services Provided constitutionally </a:t>
            </a:r>
          </a:p>
          <a:p>
            <a:pPr lvl="1">
              <a:buFont typeface="Wingdings" panose="05000000000000000000" pitchFamily="2" charset="2"/>
              <a:buChar char="Ø"/>
            </a:pPr>
            <a:r>
              <a:rPr lang="en-ZA" dirty="0" smtClean="0"/>
              <a:t>Indigent Debtors</a:t>
            </a:r>
          </a:p>
          <a:p>
            <a:pPr lvl="1">
              <a:buFont typeface="Wingdings" panose="05000000000000000000" pitchFamily="2" charset="2"/>
              <a:buChar char="Ø"/>
            </a:pPr>
            <a:r>
              <a:rPr lang="en-ZA" dirty="0" smtClean="0"/>
              <a:t>Specific Municipality rebates</a:t>
            </a:r>
          </a:p>
          <a:p>
            <a:pPr lvl="1">
              <a:buFont typeface="Wingdings" panose="05000000000000000000" pitchFamily="2" charset="2"/>
              <a:buChar char="Ø"/>
            </a:pPr>
            <a:endParaRPr lang="en-ZA" dirty="0" smtClean="0"/>
          </a:p>
          <a:p>
            <a:pPr lvl="1"/>
            <a:endParaRPr lang="en-ZA" dirty="0"/>
          </a:p>
        </p:txBody>
      </p:sp>
      <p:sp>
        <p:nvSpPr>
          <p:cNvPr id="4" name="Slide Number Placeholder 3"/>
          <p:cNvSpPr>
            <a:spLocks noGrp="1"/>
          </p:cNvSpPr>
          <p:nvPr>
            <p:ph type="sldNum" sz="quarter" idx="12"/>
          </p:nvPr>
        </p:nvSpPr>
        <p:spPr/>
        <p:txBody>
          <a:bodyPr/>
          <a:lstStyle/>
          <a:p>
            <a:pPr>
              <a:defRPr/>
            </a:pPr>
            <a:fld id="{2C3D157A-4694-4E60-A073-1587886F55CF}" type="slidenum">
              <a:rPr lang="en-US" smtClean="0"/>
              <a:pPr>
                <a:defRPr/>
              </a:pPr>
              <a:t>6</a:t>
            </a:fld>
            <a:endParaRPr lang="en-US" dirty="0"/>
          </a:p>
        </p:txBody>
      </p:sp>
    </p:spTree>
    <p:extLst>
      <p:ext uri="{BB962C8B-B14F-4D97-AF65-F5344CB8AC3E}">
        <p14:creationId xmlns:p14="http://schemas.microsoft.com/office/powerpoint/2010/main" val="3752426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25538"/>
          </a:xfrm>
        </p:spPr>
        <p:txBody>
          <a:bodyPr/>
          <a:lstStyle/>
          <a:p>
            <a:r>
              <a:rPr lang="en-ZA" altLang="en-US" sz="3200" b="1" dirty="0" smtClean="0"/>
              <a:t>Documents </a:t>
            </a:r>
            <a:endParaRPr lang="en-ZA" altLang="en-US" dirty="0" smtClean="0"/>
          </a:p>
        </p:txBody>
      </p:sp>
      <p:sp>
        <p:nvSpPr>
          <p:cNvPr id="37891" name="Content Placeholder 2"/>
          <p:cNvSpPr>
            <a:spLocks noGrp="1"/>
          </p:cNvSpPr>
          <p:nvPr>
            <p:ph idx="1"/>
          </p:nvPr>
        </p:nvSpPr>
        <p:spPr>
          <a:xfrm>
            <a:off x="152400" y="1295400"/>
            <a:ext cx="8763000" cy="4941912"/>
          </a:xfrm>
        </p:spPr>
        <p:txBody>
          <a:bodyPr/>
          <a:lstStyle/>
          <a:p>
            <a:endParaRPr lang="en-ZA" altLang="en-US" dirty="0"/>
          </a:p>
          <a:p>
            <a:endParaRPr lang="en-ZA" altLang="en-US" dirty="0" smtClean="0"/>
          </a:p>
          <a:p>
            <a:endParaRPr lang="en-ZA" altLang="en-US" dirty="0"/>
          </a:p>
          <a:p>
            <a:endParaRPr lang="en-ZA" altLang="en-US" dirty="0" smtClean="0"/>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5FD0ED10-9493-4A46-A74B-494C33C5D815}" type="slidenum">
              <a:rPr lang="en-US" altLang="en-US" sz="1000" smtClean="0">
                <a:solidFill>
                  <a:srgbClr val="808080"/>
                </a:solidFill>
                <a:latin typeface="Arial Bold Italic" pitchFamily="34" charset="0"/>
                <a:ea typeface="Osaka"/>
              </a:rPr>
              <a:pPr/>
              <a:t>7</a:t>
            </a:fld>
            <a:endParaRPr lang="en-US" altLang="en-US" sz="1400" b="0" dirty="0" smtClean="0">
              <a:solidFill>
                <a:srgbClr val="000000"/>
              </a:solidFill>
              <a:ea typeface="Osaka"/>
            </a:endParaRPr>
          </a:p>
        </p:txBody>
      </p:sp>
      <p:sp>
        <p:nvSpPr>
          <p:cNvPr id="5" name="Content Placeholder 2"/>
          <p:cNvSpPr txBox="1">
            <a:spLocks/>
          </p:cNvSpPr>
          <p:nvPr/>
        </p:nvSpPr>
        <p:spPr bwMode="auto">
          <a:xfrm>
            <a:off x="152400" y="1196752"/>
            <a:ext cx="8763000" cy="4896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a:solidFill>
                  <a:schemeClr val="tx1"/>
                </a:solidFill>
                <a:latin typeface="+mn-lt"/>
                <a:ea typeface="+mn-ea"/>
                <a:cs typeface="Osaka"/>
              </a:defRPr>
            </a:lvl1pPr>
            <a:lvl2pPr marL="742950" indent="-285750" algn="l" rtl="0" eaLnBrk="0" fontAlgn="base" hangingPunct="0">
              <a:spcBef>
                <a:spcPct val="20000"/>
              </a:spcBef>
              <a:spcAft>
                <a:spcPct val="0"/>
              </a:spcAft>
              <a:buChar char="–"/>
              <a:defRPr sz="2000">
                <a:solidFill>
                  <a:schemeClr val="tx1"/>
                </a:solidFill>
                <a:latin typeface="+mn-lt"/>
                <a:ea typeface="+mn-ea"/>
                <a:cs typeface="Osaka"/>
              </a:defRPr>
            </a:lvl2pPr>
            <a:lvl3pPr marL="1143000" indent="-228600" algn="l" rtl="0" eaLnBrk="0" fontAlgn="base" hangingPunct="0">
              <a:spcBef>
                <a:spcPct val="20000"/>
              </a:spcBef>
              <a:spcAft>
                <a:spcPct val="0"/>
              </a:spcAft>
              <a:buChar char="•"/>
              <a:defRPr sz="2000">
                <a:solidFill>
                  <a:schemeClr val="tx1"/>
                </a:solidFill>
                <a:latin typeface="+mn-lt"/>
                <a:ea typeface="+mn-ea"/>
                <a:cs typeface="Osaka"/>
              </a:defRPr>
            </a:lvl3pPr>
            <a:lvl4pPr marL="1600200" indent="-228600" algn="l" rtl="0" eaLnBrk="0" fontAlgn="base" hangingPunct="0">
              <a:spcBef>
                <a:spcPct val="20000"/>
              </a:spcBef>
              <a:spcAft>
                <a:spcPct val="0"/>
              </a:spcAft>
              <a:buChar char="–"/>
              <a:defRPr sz="2000">
                <a:solidFill>
                  <a:schemeClr val="tx1"/>
                </a:solidFill>
                <a:latin typeface="+mn-lt"/>
                <a:ea typeface="+mn-ea"/>
                <a:cs typeface="Osaka"/>
              </a:defRPr>
            </a:lvl4pPr>
            <a:lvl5pPr marL="2057400" indent="-228600" algn="l" rtl="0" eaLnBrk="0" fontAlgn="base" hangingPunct="0">
              <a:spcBef>
                <a:spcPct val="20000"/>
              </a:spcBef>
              <a:spcAft>
                <a:spcPct val="0"/>
              </a:spcAft>
              <a:buChar char="»"/>
              <a:defRPr sz="2000">
                <a:solidFill>
                  <a:schemeClr val="tx1"/>
                </a:solidFill>
                <a:latin typeface="+mn-lt"/>
                <a:ea typeface="+mn-ea"/>
                <a:cs typeface="Osak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FontTx/>
              <a:buNone/>
            </a:pPr>
            <a:r>
              <a:rPr lang="en-ZA" altLang="en-US" sz="1800" b="1" kern="0" dirty="0" smtClean="0">
                <a:solidFill>
                  <a:srgbClr val="000000"/>
                </a:solidFill>
              </a:rPr>
              <a:t>The following documents have been consulted regarding budgeting &amp; accounting for Free Basic Services (FBS)</a:t>
            </a:r>
          </a:p>
          <a:p>
            <a:pPr marL="0" indent="0">
              <a:buFontTx/>
              <a:buNone/>
            </a:pPr>
            <a:endParaRPr lang="en-ZA" altLang="en-US" sz="1800" b="1" kern="0" dirty="0" smtClean="0">
              <a:solidFill>
                <a:srgbClr val="000000"/>
              </a:solidFill>
            </a:endParaRPr>
          </a:p>
          <a:p>
            <a:pPr marL="571500" lvl="1" indent="-171450">
              <a:buFont typeface="Wingdings" panose="05000000000000000000" pitchFamily="2" charset="2"/>
              <a:buChar char="q"/>
            </a:pPr>
            <a:r>
              <a:rPr lang="en-ZA" altLang="en-US" sz="1600" kern="0" dirty="0" smtClean="0">
                <a:solidFill>
                  <a:srgbClr val="000000"/>
                </a:solidFill>
              </a:rPr>
              <a:t>   Circular </a:t>
            </a:r>
            <a:r>
              <a:rPr lang="en-ZA" altLang="en-US" sz="1600" kern="0" dirty="0">
                <a:solidFill>
                  <a:srgbClr val="000000"/>
                </a:solidFill>
              </a:rPr>
              <a:t>51 – par 6.4 	</a:t>
            </a:r>
            <a:r>
              <a:rPr lang="en-ZA" altLang="en-US" sz="1600" kern="0" dirty="0" smtClean="0">
                <a:solidFill>
                  <a:srgbClr val="000000"/>
                </a:solidFill>
              </a:rPr>
              <a:t>	Revenue </a:t>
            </a:r>
            <a:r>
              <a:rPr lang="en-ZA" altLang="en-US" sz="1600" kern="0" dirty="0">
                <a:solidFill>
                  <a:srgbClr val="000000"/>
                </a:solidFill>
              </a:rPr>
              <a:t>&amp; Revenue </a:t>
            </a:r>
            <a:r>
              <a:rPr lang="en-ZA" altLang="en-US" sz="1600" kern="0" dirty="0" smtClean="0">
                <a:solidFill>
                  <a:srgbClr val="000000"/>
                </a:solidFill>
              </a:rPr>
              <a:t>Foregone</a:t>
            </a:r>
          </a:p>
          <a:p>
            <a:pPr marL="400050" lvl="1" indent="0">
              <a:buFontTx/>
              <a:buNone/>
            </a:pPr>
            <a:endParaRPr lang="en-ZA" altLang="en-US" sz="1600" kern="0" dirty="0">
              <a:solidFill>
                <a:srgbClr val="000000"/>
              </a:solidFill>
            </a:endParaRPr>
          </a:p>
          <a:p>
            <a:pPr marL="571500" lvl="1" indent="-171450">
              <a:buFont typeface="Wingdings" panose="05000000000000000000" pitchFamily="2" charset="2"/>
              <a:buChar char="q"/>
            </a:pPr>
            <a:r>
              <a:rPr lang="en-ZA" altLang="en-US" sz="1600" kern="0" dirty="0" smtClean="0">
                <a:solidFill>
                  <a:srgbClr val="000000"/>
                </a:solidFill>
              </a:rPr>
              <a:t>   Circular 58 – par 6.8 &amp; 6.9 	Cost of FBS vs Revenue Cost of Free Services</a:t>
            </a:r>
          </a:p>
          <a:p>
            <a:pPr marL="400050" lvl="1" indent="0">
              <a:buFontTx/>
              <a:buNone/>
            </a:pPr>
            <a:endParaRPr lang="en-ZA" altLang="en-US" sz="1600" kern="0" dirty="0">
              <a:solidFill>
                <a:srgbClr val="000000"/>
              </a:solidFill>
            </a:endParaRPr>
          </a:p>
          <a:p>
            <a:pPr marL="571500" lvl="1" indent="-171450">
              <a:buFont typeface="Wingdings" panose="05000000000000000000" pitchFamily="2" charset="2"/>
              <a:buChar char="q"/>
            </a:pPr>
            <a:r>
              <a:rPr lang="en-ZA" altLang="en-US" sz="1600" kern="0" dirty="0" smtClean="0">
                <a:solidFill>
                  <a:srgbClr val="000000"/>
                </a:solidFill>
              </a:rPr>
              <a:t>   GRAP </a:t>
            </a:r>
            <a:r>
              <a:rPr lang="en-ZA" altLang="en-US" sz="1600" kern="0" dirty="0">
                <a:solidFill>
                  <a:srgbClr val="000000"/>
                </a:solidFill>
              </a:rPr>
              <a:t>9 </a:t>
            </a:r>
            <a:r>
              <a:rPr lang="en-ZA" altLang="en-US" sz="1600" kern="0" dirty="0" smtClean="0">
                <a:solidFill>
                  <a:srgbClr val="000000"/>
                </a:solidFill>
              </a:rPr>
              <a:t> 			Revenue From Exchange Transactions</a:t>
            </a:r>
          </a:p>
          <a:p>
            <a:pPr marL="400050" lvl="1" indent="0">
              <a:buFontTx/>
              <a:buNone/>
            </a:pPr>
            <a:endParaRPr lang="en-ZA" altLang="en-US" sz="1600" kern="0" dirty="0" smtClean="0">
              <a:solidFill>
                <a:srgbClr val="000000"/>
              </a:solidFill>
            </a:endParaRPr>
          </a:p>
          <a:p>
            <a:pPr marL="571500" lvl="1" indent="-171450">
              <a:buFont typeface="Wingdings" panose="05000000000000000000" pitchFamily="2" charset="2"/>
              <a:buChar char="q"/>
            </a:pPr>
            <a:r>
              <a:rPr lang="en-ZA" altLang="en-US" sz="1600" kern="0" dirty="0" smtClean="0">
                <a:solidFill>
                  <a:srgbClr val="000000"/>
                </a:solidFill>
              </a:rPr>
              <a:t>   GRAP </a:t>
            </a:r>
            <a:r>
              <a:rPr lang="en-ZA" altLang="en-US" sz="1600" kern="0" dirty="0">
                <a:solidFill>
                  <a:srgbClr val="000000"/>
                </a:solidFill>
              </a:rPr>
              <a:t>23 </a:t>
            </a:r>
            <a:r>
              <a:rPr lang="en-ZA" altLang="en-US" sz="1600" kern="0" dirty="0" smtClean="0">
                <a:solidFill>
                  <a:srgbClr val="000000"/>
                </a:solidFill>
              </a:rPr>
              <a:t>			Revenue From Non-exchange Transactions (Taxes 		                                And Transfers)</a:t>
            </a:r>
          </a:p>
          <a:p>
            <a:pPr marL="571500" lvl="1" indent="-171450">
              <a:buFont typeface="Wingdings" panose="05000000000000000000" pitchFamily="2" charset="2"/>
              <a:buChar char="q"/>
            </a:pPr>
            <a:endParaRPr lang="en-ZA" altLang="en-US" sz="1600" kern="0" dirty="0" smtClean="0">
              <a:solidFill>
                <a:srgbClr val="000000"/>
              </a:solidFill>
            </a:endParaRPr>
          </a:p>
          <a:p>
            <a:pPr marL="571500" lvl="1" indent="-171450">
              <a:buFont typeface="Wingdings" panose="05000000000000000000" pitchFamily="2" charset="2"/>
              <a:buChar char="q"/>
            </a:pPr>
            <a:r>
              <a:rPr lang="en-ZA" altLang="en-US" sz="1600" kern="0" dirty="0" smtClean="0">
                <a:solidFill>
                  <a:srgbClr val="000000"/>
                </a:solidFill>
              </a:rPr>
              <a:t>   IGRAP </a:t>
            </a:r>
            <a:r>
              <a:rPr lang="en-ZA" altLang="en-US" sz="1600" kern="0" dirty="0">
                <a:solidFill>
                  <a:srgbClr val="000000"/>
                </a:solidFill>
              </a:rPr>
              <a:t>1 </a:t>
            </a:r>
            <a:r>
              <a:rPr lang="en-ZA" altLang="en-US" sz="1600" kern="0" dirty="0" smtClean="0">
                <a:solidFill>
                  <a:srgbClr val="000000"/>
                </a:solidFill>
              </a:rPr>
              <a:t>			Applying The Probability Test On Initial Recognition Of 				Revenue</a:t>
            </a:r>
          </a:p>
          <a:p>
            <a:pPr marL="571500" lvl="1" indent="-171450">
              <a:buFont typeface="Wingdings" panose="05000000000000000000" pitchFamily="2" charset="2"/>
              <a:buChar char="q"/>
            </a:pPr>
            <a:r>
              <a:rPr lang="en-ZA" altLang="en-US" sz="1600" kern="0" dirty="0" smtClean="0">
                <a:solidFill>
                  <a:srgbClr val="000000"/>
                </a:solidFill>
              </a:rPr>
              <a:t>   FAQ on FBS  - ASB website</a:t>
            </a:r>
          </a:p>
          <a:p>
            <a:pPr marL="400050" lvl="1" indent="0">
              <a:buFontTx/>
              <a:buNone/>
            </a:pPr>
            <a:endParaRPr lang="en-ZA" altLang="en-US" sz="1600" kern="0" dirty="0" smtClean="0">
              <a:solidFill>
                <a:srgbClr val="000000"/>
              </a:solidFill>
            </a:endParaRPr>
          </a:p>
          <a:p>
            <a:pPr marL="571500" lvl="1" indent="-171450">
              <a:buFont typeface="Wingdings" panose="05000000000000000000" pitchFamily="2" charset="2"/>
              <a:buChar char="q"/>
            </a:pPr>
            <a:r>
              <a:rPr lang="en-ZA" altLang="en-US" sz="1600" kern="0" dirty="0" smtClean="0">
                <a:solidFill>
                  <a:srgbClr val="000000"/>
                </a:solidFill>
              </a:rPr>
              <a:t>  2015 DoRA</a:t>
            </a:r>
          </a:p>
          <a:p>
            <a:pPr marL="571500" lvl="1" indent="-171450">
              <a:buFont typeface="Wingdings" panose="05000000000000000000" pitchFamily="2" charset="2"/>
              <a:buChar char="q"/>
            </a:pPr>
            <a:endParaRPr lang="en-ZA" altLang="en-US" sz="1200" kern="0" dirty="0" smtClean="0">
              <a:solidFill>
                <a:srgbClr val="000000"/>
              </a:solidFill>
            </a:endParaRPr>
          </a:p>
          <a:p>
            <a:pPr marL="0" indent="0">
              <a:buFontTx/>
              <a:buNone/>
            </a:pPr>
            <a:endParaRPr lang="en-ZA" altLang="en-US" sz="1200" kern="0" dirty="0" smtClean="0">
              <a:solidFill>
                <a:srgbClr val="000000"/>
              </a:solidFill>
            </a:endParaRPr>
          </a:p>
        </p:txBody>
      </p:sp>
    </p:spTree>
    <p:extLst>
      <p:ext uri="{BB962C8B-B14F-4D97-AF65-F5344CB8AC3E}">
        <p14:creationId xmlns:p14="http://schemas.microsoft.com/office/powerpoint/2010/main" val="35354016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25538"/>
          </a:xfrm>
        </p:spPr>
        <p:txBody>
          <a:bodyPr/>
          <a:lstStyle/>
          <a:p>
            <a:r>
              <a:rPr lang="en-ZA" altLang="en-US" sz="3200" dirty="0"/>
              <a:t>Budgeting for Free Basic Services – Current Position</a:t>
            </a:r>
            <a:endParaRPr lang="en-ZA" altLang="en-US" dirty="0" smtClean="0"/>
          </a:p>
        </p:txBody>
      </p:sp>
      <p:sp>
        <p:nvSpPr>
          <p:cNvPr id="37891" name="Content Placeholder 2"/>
          <p:cNvSpPr>
            <a:spLocks noGrp="1"/>
          </p:cNvSpPr>
          <p:nvPr>
            <p:ph idx="1"/>
          </p:nvPr>
        </p:nvSpPr>
        <p:spPr/>
        <p:txBody>
          <a:bodyPr/>
          <a:lstStyle/>
          <a:p>
            <a:endParaRPr lang="en-ZA" altLang="en-US" dirty="0"/>
          </a:p>
          <a:p>
            <a:endParaRPr lang="en-ZA" altLang="en-US" dirty="0" smtClean="0"/>
          </a:p>
          <a:p>
            <a:endParaRPr lang="en-ZA" altLang="en-US" dirty="0"/>
          </a:p>
          <a:p>
            <a:endParaRPr lang="en-ZA" altLang="en-US" dirty="0" smtClean="0"/>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5FD0ED10-9493-4A46-A74B-494C33C5D815}" type="slidenum">
              <a:rPr lang="en-US" altLang="en-US" sz="1000" smtClean="0">
                <a:solidFill>
                  <a:srgbClr val="808080"/>
                </a:solidFill>
                <a:latin typeface="Arial Bold Italic" pitchFamily="34" charset="0"/>
                <a:ea typeface="Osaka"/>
              </a:rPr>
              <a:pPr/>
              <a:t>8</a:t>
            </a:fld>
            <a:endParaRPr lang="en-US" altLang="en-US" sz="1400" b="0" dirty="0" smtClean="0">
              <a:solidFill>
                <a:srgbClr val="000000"/>
              </a:solidFill>
              <a:ea typeface="Osaka"/>
            </a:endParaRPr>
          </a:p>
        </p:txBody>
      </p:sp>
      <p:sp>
        <p:nvSpPr>
          <p:cNvPr id="5" name="Content Placeholder 2"/>
          <p:cNvSpPr txBox="1">
            <a:spLocks/>
          </p:cNvSpPr>
          <p:nvPr/>
        </p:nvSpPr>
        <p:spPr bwMode="auto">
          <a:xfrm>
            <a:off x="152400" y="1124744"/>
            <a:ext cx="8763000" cy="504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a:solidFill>
                  <a:schemeClr val="tx1"/>
                </a:solidFill>
                <a:latin typeface="+mn-lt"/>
                <a:ea typeface="+mn-ea"/>
                <a:cs typeface="Osaka"/>
              </a:defRPr>
            </a:lvl1pPr>
            <a:lvl2pPr marL="742950" indent="-285750" algn="l" rtl="0" eaLnBrk="0" fontAlgn="base" hangingPunct="0">
              <a:spcBef>
                <a:spcPct val="20000"/>
              </a:spcBef>
              <a:spcAft>
                <a:spcPct val="0"/>
              </a:spcAft>
              <a:buChar char="–"/>
              <a:defRPr sz="2000">
                <a:solidFill>
                  <a:schemeClr val="tx1"/>
                </a:solidFill>
                <a:latin typeface="+mn-lt"/>
                <a:ea typeface="+mn-ea"/>
                <a:cs typeface="Osaka"/>
              </a:defRPr>
            </a:lvl2pPr>
            <a:lvl3pPr marL="1143000" indent="-228600" algn="l" rtl="0" eaLnBrk="0" fontAlgn="base" hangingPunct="0">
              <a:spcBef>
                <a:spcPct val="20000"/>
              </a:spcBef>
              <a:spcAft>
                <a:spcPct val="0"/>
              </a:spcAft>
              <a:buChar char="•"/>
              <a:defRPr sz="2000">
                <a:solidFill>
                  <a:schemeClr val="tx1"/>
                </a:solidFill>
                <a:latin typeface="+mn-lt"/>
                <a:ea typeface="+mn-ea"/>
                <a:cs typeface="Osaka"/>
              </a:defRPr>
            </a:lvl3pPr>
            <a:lvl4pPr marL="1600200" indent="-228600" algn="l" rtl="0" eaLnBrk="0" fontAlgn="base" hangingPunct="0">
              <a:spcBef>
                <a:spcPct val="20000"/>
              </a:spcBef>
              <a:spcAft>
                <a:spcPct val="0"/>
              </a:spcAft>
              <a:buChar char="–"/>
              <a:defRPr sz="2000">
                <a:solidFill>
                  <a:schemeClr val="tx1"/>
                </a:solidFill>
                <a:latin typeface="+mn-lt"/>
                <a:ea typeface="+mn-ea"/>
                <a:cs typeface="Osaka"/>
              </a:defRPr>
            </a:lvl4pPr>
            <a:lvl5pPr marL="2057400" indent="-228600" algn="l" rtl="0" eaLnBrk="0" fontAlgn="base" hangingPunct="0">
              <a:spcBef>
                <a:spcPct val="20000"/>
              </a:spcBef>
              <a:spcAft>
                <a:spcPct val="0"/>
              </a:spcAft>
              <a:buChar char="»"/>
              <a:defRPr sz="2000">
                <a:solidFill>
                  <a:schemeClr val="tx1"/>
                </a:solidFill>
                <a:latin typeface="+mn-lt"/>
                <a:ea typeface="+mn-ea"/>
                <a:cs typeface="Osak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FontTx/>
              <a:buNone/>
            </a:pPr>
            <a:r>
              <a:rPr lang="en-ZA" altLang="en-US" sz="1800" b="1" kern="0" dirty="0" smtClean="0">
                <a:solidFill>
                  <a:srgbClr val="000000"/>
                </a:solidFill>
              </a:rPr>
              <a:t>FBS subsidised from </a:t>
            </a:r>
            <a:r>
              <a:rPr lang="en-ZA" altLang="en-US" sz="1800" b="1" kern="0" dirty="0">
                <a:solidFill>
                  <a:srgbClr val="000000"/>
                </a:solidFill>
              </a:rPr>
              <a:t>the basic services component of the Equitable Share </a:t>
            </a:r>
            <a:endParaRPr lang="en-ZA" altLang="en-US" sz="1800" b="1" kern="0" dirty="0" smtClean="0">
              <a:solidFill>
                <a:srgbClr val="000000"/>
              </a:solidFill>
            </a:endParaRPr>
          </a:p>
          <a:p>
            <a:pPr marL="0" indent="0">
              <a:buFontTx/>
              <a:buNone/>
            </a:pPr>
            <a:r>
              <a:rPr lang="en-ZA" sz="1800" dirty="0" smtClean="0">
                <a:solidFill>
                  <a:srgbClr val="000000"/>
                </a:solidFill>
              </a:rPr>
              <a:t>Basic </a:t>
            </a:r>
            <a:r>
              <a:rPr lang="en-ZA" sz="1800" dirty="0">
                <a:solidFill>
                  <a:srgbClr val="000000"/>
                </a:solidFill>
              </a:rPr>
              <a:t>services </a:t>
            </a:r>
            <a:r>
              <a:rPr lang="en-ZA" sz="1800" dirty="0" smtClean="0">
                <a:solidFill>
                  <a:srgbClr val="000000"/>
                </a:solidFill>
              </a:rPr>
              <a:t>component of ES  </a:t>
            </a:r>
            <a:r>
              <a:rPr lang="en-ZA" sz="1800" dirty="0">
                <a:solidFill>
                  <a:srgbClr val="000000"/>
                </a:solidFill>
              </a:rPr>
              <a:t>provides a subsidy of R313.76 per month in </a:t>
            </a:r>
            <a:r>
              <a:rPr lang="en-ZA" sz="1800" dirty="0" smtClean="0">
                <a:solidFill>
                  <a:srgbClr val="000000"/>
                </a:solidFill>
              </a:rPr>
              <a:t>2015/16 </a:t>
            </a:r>
            <a:r>
              <a:rPr lang="en-ZA" altLang="en-US" sz="1800" kern="0" dirty="0" smtClean="0">
                <a:solidFill>
                  <a:srgbClr val="000000"/>
                </a:solidFill>
              </a:rPr>
              <a:t>for </a:t>
            </a:r>
            <a:r>
              <a:rPr lang="en-ZA" altLang="en-US" sz="1800" kern="0" dirty="0">
                <a:solidFill>
                  <a:srgbClr val="000000"/>
                </a:solidFill>
              </a:rPr>
              <a:t>households below the </a:t>
            </a:r>
            <a:r>
              <a:rPr lang="en-ZA" sz="1800" dirty="0">
                <a:solidFill>
                  <a:srgbClr val="000000"/>
                </a:solidFill>
              </a:rPr>
              <a:t>monthly household income of R2 300 </a:t>
            </a:r>
            <a:r>
              <a:rPr lang="en-ZA" sz="1800" dirty="0" smtClean="0">
                <a:solidFill>
                  <a:srgbClr val="000000"/>
                </a:solidFill>
              </a:rPr>
              <a:t>for </a:t>
            </a:r>
            <a:r>
              <a:rPr lang="en-ZA" sz="1800" dirty="0">
                <a:solidFill>
                  <a:srgbClr val="000000"/>
                </a:solidFill>
              </a:rPr>
              <a:t>the cost </a:t>
            </a:r>
            <a:r>
              <a:rPr lang="en-ZA" sz="1800" dirty="0" smtClean="0">
                <a:solidFill>
                  <a:srgbClr val="000000"/>
                </a:solidFill>
              </a:rPr>
              <a:t>of providing </a:t>
            </a:r>
            <a:r>
              <a:rPr lang="en-ZA" sz="1800" dirty="0">
                <a:solidFill>
                  <a:srgbClr val="000000"/>
                </a:solidFill>
              </a:rPr>
              <a:t>basic </a:t>
            </a:r>
            <a:r>
              <a:rPr lang="en-ZA" sz="1800" dirty="0" smtClean="0">
                <a:solidFill>
                  <a:srgbClr val="000000"/>
                </a:solidFill>
              </a:rPr>
              <a:t>services: </a:t>
            </a:r>
            <a:r>
              <a:rPr lang="en-ZA" altLang="en-US" sz="1800" b="1" i="1" u="sng" kern="0" dirty="0" smtClean="0">
                <a:solidFill>
                  <a:srgbClr val="000000"/>
                </a:solidFill>
              </a:rPr>
              <a:t>6kl Water, 50 Kwh electricity, refuse removal, </a:t>
            </a:r>
            <a:r>
              <a:rPr lang="en-ZA" altLang="en-US" sz="1800" b="1" i="1" u="sng" kern="0" dirty="0">
                <a:solidFill>
                  <a:srgbClr val="000000"/>
                </a:solidFill>
              </a:rPr>
              <a:t>s</a:t>
            </a:r>
            <a:r>
              <a:rPr lang="en-ZA" altLang="en-US" sz="1800" b="1" i="1" u="sng" kern="0" dirty="0" smtClean="0">
                <a:solidFill>
                  <a:srgbClr val="000000"/>
                </a:solidFill>
              </a:rPr>
              <a:t>anitation</a:t>
            </a:r>
          </a:p>
          <a:p>
            <a:pPr marL="0" indent="0">
              <a:buFontTx/>
              <a:buNone/>
            </a:pPr>
            <a:endParaRPr lang="en-ZA" altLang="en-US" sz="1800" kern="0" dirty="0" smtClean="0">
              <a:solidFill>
                <a:srgbClr val="000000"/>
              </a:solidFill>
            </a:endParaRPr>
          </a:p>
          <a:p>
            <a:pPr lvl="1">
              <a:buFont typeface="Wingdings" panose="05000000000000000000" pitchFamily="2" charset="2"/>
              <a:buChar char="q"/>
            </a:pPr>
            <a:r>
              <a:rPr lang="en-ZA" altLang="en-US" sz="1800" b="1" kern="0" dirty="0" smtClean="0">
                <a:solidFill>
                  <a:srgbClr val="000000"/>
                </a:solidFill>
              </a:rPr>
              <a:t>Subsidy </a:t>
            </a:r>
            <a:r>
              <a:rPr lang="en-ZA" altLang="en-US" sz="1800" b="1" kern="0" dirty="0">
                <a:solidFill>
                  <a:srgbClr val="000000"/>
                </a:solidFill>
              </a:rPr>
              <a:t>as per national standard </a:t>
            </a:r>
          </a:p>
          <a:p>
            <a:pPr lvl="2">
              <a:buFont typeface="Wingdings" panose="05000000000000000000" pitchFamily="2" charset="2"/>
              <a:buChar char="§"/>
            </a:pPr>
            <a:r>
              <a:rPr lang="en-ZA" altLang="en-US" sz="1800" kern="0" dirty="0" smtClean="0">
                <a:solidFill>
                  <a:srgbClr val="FF0000"/>
                </a:solidFill>
              </a:rPr>
              <a:t>Non-cash </a:t>
            </a:r>
            <a:r>
              <a:rPr lang="en-ZA" altLang="en-US" sz="1800" kern="0" dirty="0">
                <a:solidFill>
                  <a:srgbClr val="FF0000"/>
                </a:solidFill>
              </a:rPr>
              <a:t>grant </a:t>
            </a:r>
            <a:r>
              <a:rPr lang="en-ZA" altLang="en-US" sz="1800" kern="0" dirty="0" smtClean="0">
                <a:solidFill>
                  <a:srgbClr val="FF0000"/>
                </a:solidFill>
              </a:rPr>
              <a:t>SA21 =&gt; </a:t>
            </a:r>
            <a:r>
              <a:rPr lang="en-ZA" altLang="en-US" sz="1800" kern="0" dirty="0">
                <a:solidFill>
                  <a:srgbClr val="FF0000"/>
                </a:solidFill>
              </a:rPr>
              <a:t>A4</a:t>
            </a:r>
          </a:p>
          <a:p>
            <a:pPr lvl="1">
              <a:buFont typeface="Wingdings" panose="05000000000000000000" pitchFamily="2" charset="2"/>
              <a:buChar char="q"/>
            </a:pPr>
            <a:r>
              <a:rPr lang="en-ZA" altLang="en-US" sz="1800" b="1" kern="0" dirty="0" smtClean="0">
                <a:solidFill>
                  <a:srgbClr val="000000"/>
                </a:solidFill>
              </a:rPr>
              <a:t>Subsidy </a:t>
            </a:r>
            <a:r>
              <a:rPr lang="en-ZA" altLang="en-US" sz="1800" b="1" kern="0" dirty="0">
                <a:solidFill>
                  <a:srgbClr val="000000"/>
                </a:solidFill>
              </a:rPr>
              <a:t>above national standard (additional subsidy)</a:t>
            </a:r>
          </a:p>
          <a:p>
            <a:pPr lvl="2">
              <a:buFont typeface="Wingdings" panose="05000000000000000000" pitchFamily="2" charset="2"/>
              <a:buChar char="§"/>
            </a:pPr>
            <a:r>
              <a:rPr lang="en-ZA" altLang="en-US" sz="1800" kern="0" dirty="0" smtClean="0">
                <a:solidFill>
                  <a:srgbClr val="FF0000"/>
                </a:solidFill>
              </a:rPr>
              <a:t>Revenue </a:t>
            </a:r>
            <a:r>
              <a:rPr lang="en-ZA" altLang="en-US" sz="1800" kern="0" dirty="0">
                <a:solidFill>
                  <a:srgbClr val="FF0000"/>
                </a:solidFill>
              </a:rPr>
              <a:t>forgone – subtract on SA1</a:t>
            </a:r>
          </a:p>
          <a:p>
            <a:pPr lvl="1">
              <a:buFont typeface="Wingdings" panose="05000000000000000000" pitchFamily="2" charset="2"/>
              <a:buChar char="q"/>
            </a:pPr>
            <a:r>
              <a:rPr lang="en-ZA" altLang="en-US" sz="1800" b="1" kern="0" dirty="0" smtClean="0">
                <a:solidFill>
                  <a:srgbClr val="000000"/>
                </a:solidFill>
              </a:rPr>
              <a:t>Free </a:t>
            </a:r>
            <a:r>
              <a:rPr lang="en-ZA" altLang="en-US" sz="1800" b="1" kern="0" dirty="0">
                <a:solidFill>
                  <a:srgbClr val="000000"/>
                </a:solidFill>
              </a:rPr>
              <a:t>Basic Alternative Energy </a:t>
            </a:r>
            <a:r>
              <a:rPr lang="en-ZA" altLang="en-US" sz="1800" b="1" kern="0" dirty="0" smtClean="0">
                <a:solidFill>
                  <a:srgbClr val="000000"/>
                </a:solidFill>
              </a:rPr>
              <a:t>supplied to indigent households – </a:t>
            </a:r>
            <a:r>
              <a:rPr lang="en-ZA" altLang="en-US" sz="1800" b="1" kern="0" dirty="0">
                <a:solidFill>
                  <a:srgbClr val="000000"/>
                </a:solidFill>
              </a:rPr>
              <a:t>Where electricity is not available </a:t>
            </a:r>
          </a:p>
          <a:p>
            <a:pPr lvl="2">
              <a:buFont typeface="Wingdings" panose="05000000000000000000" pitchFamily="2" charset="2"/>
              <a:buChar char="§"/>
            </a:pPr>
            <a:r>
              <a:rPr lang="en-ZA" altLang="en-US" sz="1800" kern="0" dirty="0" smtClean="0">
                <a:solidFill>
                  <a:srgbClr val="FF0000"/>
                </a:solidFill>
              </a:rPr>
              <a:t>Cash </a:t>
            </a:r>
            <a:r>
              <a:rPr lang="en-ZA" altLang="en-US" sz="1800" kern="0" dirty="0">
                <a:solidFill>
                  <a:srgbClr val="FF0000"/>
                </a:solidFill>
              </a:rPr>
              <a:t>grant </a:t>
            </a:r>
            <a:r>
              <a:rPr lang="en-ZA" altLang="en-US" sz="1800" kern="0" dirty="0" smtClean="0">
                <a:solidFill>
                  <a:srgbClr val="FF0000"/>
                </a:solidFill>
              </a:rPr>
              <a:t>SA21 =&gt; </a:t>
            </a:r>
            <a:r>
              <a:rPr lang="en-ZA" altLang="en-US" sz="1800" kern="0" dirty="0">
                <a:solidFill>
                  <a:srgbClr val="FF0000"/>
                </a:solidFill>
              </a:rPr>
              <a:t>A4</a:t>
            </a:r>
          </a:p>
          <a:p>
            <a:pPr lvl="1">
              <a:buFont typeface="Wingdings" panose="05000000000000000000" pitchFamily="2" charset="2"/>
              <a:buChar char="q"/>
            </a:pPr>
            <a:r>
              <a:rPr lang="en-ZA" altLang="en-US" sz="1800" b="1" kern="0" dirty="0" smtClean="0">
                <a:solidFill>
                  <a:srgbClr val="000000"/>
                </a:solidFill>
              </a:rPr>
              <a:t>Free </a:t>
            </a:r>
            <a:r>
              <a:rPr lang="en-ZA" altLang="en-US" sz="1800" b="1" kern="0" dirty="0">
                <a:solidFill>
                  <a:srgbClr val="000000"/>
                </a:solidFill>
              </a:rPr>
              <a:t>Basic Electricity to indigent households </a:t>
            </a:r>
            <a:r>
              <a:rPr lang="en-ZA" altLang="en-US" sz="1800" b="1" kern="0" dirty="0" smtClean="0">
                <a:solidFill>
                  <a:srgbClr val="000000"/>
                </a:solidFill>
              </a:rPr>
              <a:t>– </a:t>
            </a:r>
            <a:r>
              <a:rPr lang="en-ZA" altLang="en-US" sz="1800" b="1" kern="0" dirty="0">
                <a:solidFill>
                  <a:srgbClr val="000000"/>
                </a:solidFill>
              </a:rPr>
              <a:t>where Eskom holds the license</a:t>
            </a:r>
          </a:p>
          <a:p>
            <a:pPr lvl="2">
              <a:buFont typeface="Wingdings" panose="05000000000000000000" pitchFamily="2" charset="2"/>
              <a:buChar char="§"/>
            </a:pPr>
            <a:r>
              <a:rPr lang="en-ZA" altLang="en-US" sz="1800" kern="0" dirty="0" smtClean="0">
                <a:solidFill>
                  <a:srgbClr val="000000"/>
                </a:solidFill>
              </a:rPr>
              <a:t>Payment </a:t>
            </a:r>
            <a:r>
              <a:rPr lang="en-ZA" altLang="en-US" sz="1800" kern="0" dirty="0">
                <a:solidFill>
                  <a:srgbClr val="000000"/>
                </a:solidFill>
              </a:rPr>
              <a:t>to Eskom – </a:t>
            </a:r>
            <a:r>
              <a:rPr lang="en-ZA" altLang="en-US" sz="1800" kern="0" dirty="0">
                <a:solidFill>
                  <a:srgbClr val="FF0000"/>
                </a:solidFill>
              </a:rPr>
              <a:t>Cash grant SA21 =&gt; </a:t>
            </a:r>
            <a:r>
              <a:rPr lang="en-ZA" altLang="en-US" sz="1800" kern="0" dirty="0" smtClean="0">
                <a:solidFill>
                  <a:srgbClr val="FF0000"/>
                </a:solidFill>
              </a:rPr>
              <a:t>A4</a:t>
            </a:r>
            <a:endParaRPr lang="en-ZA" altLang="en-US" sz="1800" kern="0" dirty="0">
              <a:solidFill>
                <a:srgbClr val="FF0000"/>
              </a:solidFill>
            </a:endParaRPr>
          </a:p>
          <a:p>
            <a:pPr marL="0" indent="0">
              <a:buFontTx/>
              <a:buNone/>
            </a:pPr>
            <a:endParaRPr lang="en-ZA" altLang="en-US" sz="1200" kern="0" dirty="0" smtClean="0">
              <a:solidFill>
                <a:srgbClr val="000000"/>
              </a:solidFill>
            </a:endParaRPr>
          </a:p>
        </p:txBody>
      </p:sp>
    </p:spTree>
    <p:extLst>
      <p:ext uri="{BB962C8B-B14F-4D97-AF65-F5344CB8AC3E}">
        <p14:creationId xmlns:p14="http://schemas.microsoft.com/office/powerpoint/2010/main" val="22972104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25538"/>
          </a:xfrm>
        </p:spPr>
        <p:txBody>
          <a:bodyPr/>
          <a:lstStyle/>
          <a:p>
            <a:r>
              <a:rPr lang="en-ZA" altLang="en-US" sz="3200" dirty="0"/>
              <a:t>Budgeting for Free Basic Services – Current Position</a:t>
            </a:r>
            <a:endParaRPr lang="en-ZA" altLang="en-US" dirty="0" smtClean="0"/>
          </a:p>
        </p:txBody>
      </p:sp>
      <p:sp>
        <p:nvSpPr>
          <p:cNvPr id="37891" name="Content Placeholder 2"/>
          <p:cNvSpPr>
            <a:spLocks noGrp="1"/>
          </p:cNvSpPr>
          <p:nvPr>
            <p:ph idx="1"/>
          </p:nvPr>
        </p:nvSpPr>
        <p:spPr/>
        <p:txBody>
          <a:bodyPr/>
          <a:lstStyle/>
          <a:p>
            <a:endParaRPr lang="en-ZA" altLang="en-US" dirty="0"/>
          </a:p>
          <a:p>
            <a:endParaRPr lang="en-ZA" altLang="en-US" dirty="0" smtClean="0"/>
          </a:p>
          <a:p>
            <a:endParaRPr lang="en-ZA" altLang="en-US" dirty="0"/>
          </a:p>
          <a:p>
            <a:endParaRPr lang="en-ZA" altLang="en-US" dirty="0" smtClean="0"/>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5FD0ED10-9493-4A46-A74B-494C33C5D815}" type="slidenum">
              <a:rPr lang="en-US" altLang="en-US" sz="1000" smtClean="0">
                <a:solidFill>
                  <a:srgbClr val="808080"/>
                </a:solidFill>
                <a:latin typeface="Arial Bold Italic" pitchFamily="34" charset="0"/>
                <a:ea typeface="Osaka"/>
              </a:rPr>
              <a:pPr/>
              <a:t>9</a:t>
            </a:fld>
            <a:endParaRPr lang="en-US" altLang="en-US" sz="1400" b="0" dirty="0" smtClean="0">
              <a:solidFill>
                <a:srgbClr val="000000"/>
              </a:solidFill>
              <a:ea typeface="Osaka"/>
            </a:endParaRPr>
          </a:p>
        </p:txBody>
      </p:sp>
      <p:sp>
        <p:nvSpPr>
          <p:cNvPr id="5" name="Content Placeholder 2"/>
          <p:cNvSpPr txBox="1">
            <a:spLocks/>
          </p:cNvSpPr>
          <p:nvPr/>
        </p:nvSpPr>
        <p:spPr bwMode="auto">
          <a:xfrm>
            <a:off x="152400" y="1124744"/>
            <a:ext cx="8782050" cy="504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a:solidFill>
                  <a:schemeClr val="tx1"/>
                </a:solidFill>
                <a:latin typeface="+mn-lt"/>
                <a:ea typeface="+mn-ea"/>
                <a:cs typeface="Osaka"/>
              </a:defRPr>
            </a:lvl1pPr>
            <a:lvl2pPr marL="742950" indent="-285750" algn="l" rtl="0" eaLnBrk="0" fontAlgn="base" hangingPunct="0">
              <a:spcBef>
                <a:spcPct val="20000"/>
              </a:spcBef>
              <a:spcAft>
                <a:spcPct val="0"/>
              </a:spcAft>
              <a:buChar char="–"/>
              <a:defRPr sz="2000">
                <a:solidFill>
                  <a:schemeClr val="tx1"/>
                </a:solidFill>
                <a:latin typeface="+mn-lt"/>
                <a:ea typeface="+mn-ea"/>
                <a:cs typeface="Osaka"/>
              </a:defRPr>
            </a:lvl2pPr>
            <a:lvl3pPr marL="1143000" indent="-228600" algn="l" rtl="0" eaLnBrk="0" fontAlgn="base" hangingPunct="0">
              <a:spcBef>
                <a:spcPct val="20000"/>
              </a:spcBef>
              <a:spcAft>
                <a:spcPct val="0"/>
              </a:spcAft>
              <a:buChar char="•"/>
              <a:defRPr sz="2000">
                <a:solidFill>
                  <a:schemeClr val="tx1"/>
                </a:solidFill>
                <a:latin typeface="+mn-lt"/>
                <a:ea typeface="+mn-ea"/>
                <a:cs typeface="Osaka"/>
              </a:defRPr>
            </a:lvl3pPr>
            <a:lvl4pPr marL="1600200" indent="-228600" algn="l" rtl="0" eaLnBrk="0" fontAlgn="base" hangingPunct="0">
              <a:spcBef>
                <a:spcPct val="20000"/>
              </a:spcBef>
              <a:spcAft>
                <a:spcPct val="0"/>
              </a:spcAft>
              <a:buChar char="–"/>
              <a:defRPr sz="2000">
                <a:solidFill>
                  <a:schemeClr val="tx1"/>
                </a:solidFill>
                <a:latin typeface="+mn-lt"/>
                <a:ea typeface="+mn-ea"/>
                <a:cs typeface="Osaka"/>
              </a:defRPr>
            </a:lvl4pPr>
            <a:lvl5pPr marL="2057400" indent="-228600" algn="l" rtl="0" eaLnBrk="0" fontAlgn="base" hangingPunct="0">
              <a:spcBef>
                <a:spcPct val="20000"/>
              </a:spcBef>
              <a:spcAft>
                <a:spcPct val="0"/>
              </a:spcAft>
              <a:buChar char="»"/>
              <a:defRPr sz="2000">
                <a:solidFill>
                  <a:schemeClr val="tx1"/>
                </a:solidFill>
                <a:latin typeface="+mn-lt"/>
                <a:ea typeface="+mn-ea"/>
                <a:cs typeface="Osak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FontTx/>
              <a:buNone/>
            </a:pPr>
            <a:r>
              <a:rPr lang="en-ZA" b="1" dirty="0">
                <a:solidFill>
                  <a:srgbClr val="000000"/>
                </a:solidFill>
              </a:rPr>
              <a:t>Property rates (Not FBS as per the definition of the Equitable Share Formula)</a:t>
            </a:r>
            <a:endParaRPr lang="en-ZA" dirty="0">
              <a:solidFill>
                <a:srgbClr val="000000"/>
              </a:solidFill>
            </a:endParaRPr>
          </a:p>
          <a:p>
            <a:pPr>
              <a:buFont typeface="Wingdings" panose="05000000000000000000" pitchFamily="2" charset="2"/>
              <a:buChar char="q"/>
            </a:pPr>
            <a:r>
              <a:rPr lang="en-ZA" sz="1800" dirty="0">
                <a:solidFill>
                  <a:srgbClr val="000000"/>
                </a:solidFill>
              </a:rPr>
              <a:t>Impermissible values as per MPRA     </a:t>
            </a:r>
            <a:endParaRPr lang="en-ZA" sz="1800" dirty="0" smtClean="0">
              <a:solidFill>
                <a:srgbClr val="000000"/>
              </a:solidFill>
            </a:endParaRPr>
          </a:p>
          <a:p>
            <a:pPr lvl="1">
              <a:buFont typeface="Wingdings" panose="05000000000000000000" pitchFamily="2" charset="2"/>
              <a:buChar char="§"/>
            </a:pPr>
            <a:r>
              <a:rPr lang="en-ZA" sz="1800" dirty="0" smtClean="0">
                <a:solidFill>
                  <a:srgbClr val="000000"/>
                </a:solidFill>
              </a:rPr>
              <a:t>Section 17 (1) of MPRA (R15 000, 30%PSI, </a:t>
            </a:r>
            <a:r>
              <a:rPr lang="en-ZA" sz="1800" dirty="0">
                <a:solidFill>
                  <a:srgbClr val="000000"/>
                </a:solidFill>
              </a:rPr>
              <a:t>p</a:t>
            </a:r>
            <a:r>
              <a:rPr lang="en-ZA" sz="1800" dirty="0" smtClean="0">
                <a:solidFill>
                  <a:srgbClr val="000000"/>
                </a:solidFill>
              </a:rPr>
              <a:t>ublic worship, etc.).</a:t>
            </a:r>
          </a:p>
          <a:p>
            <a:pPr lvl="1">
              <a:buFont typeface="Wingdings" panose="05000000000000000000" pitchFamily="2" charset="2"/>
              <a:buChar char="§"/>
            </a:pPr>
            <a:r>
              <a:rPr lang="en-ZA" sz="1800" dirty="0" smtClean="0">
                <a:solidFill>
                  <a:srgbClr val="000000"/>
                </a:solidFill>
              </a:rPr>
              <a:t>Section 2 of Regulation on Ratio Between Residential/Non-Residential Category of Property  (Government Gazette 33016, 12 March 2010)   </a:t>
            </a:r>
            <a:endParaRPr lang="en-ZA" sz="1800" dirty="0">
              <a:solidFill>
                <a:srgbClr val="000000"/>
              </a:solidFill>
            </a:endParaRPr>
          </a:p>
          <a:p>
            <a:pPr lvl="1">
              <a:buFont typeface="Wingdings" panose="05000000000000000000" pitchFamily="2" charset="2"/>
              <a:buChar char="§"/>
            </a:pPr>
            <a:r>
              <a:rPr lang="en-ZA" sz="1800" dirty="0">
                <a:solidFill>
                  <a:srgbClr val="FF0000"/>
                </a:solidFill>
              </a:rPr>
              <a:t>Do not levy - Not revenue forgone neither non-cash grant</a:t>
            </a:r>
          </a:p>
          <a:p>
            <a:pPr>
              <a:buFont typeface="Wingdings" panose="05000000000000000000" pitchFamily="2" charset="2"/>
              <a:buChar char="q"/>
            </a:pPr>
            <a:r>
              <a:rPr lang="en-ZA" sz="1800" dirty="0">
                <a:solidFill>
                  <a:srgbClr val="000000"/>
                </a:solidFill>
              </a:rPr>
              <a:t>Higher values than impermissible values </a:t>
            </a:r>
          </a:p>
          <a:p>
            <a:pPr lvl="1">
              <a:buFont typeface="Wingdings" panose="05000000000000000000" pitchFamily="2" charset="2"/>
              <a:buChar char="§"/>
            </a:pPr>
            <a:r>
              <a:rPr lang="en-ZA" sz="1800" dirty="0">
                <a:solidFill>
                  <a:srgbClr val="FF0000"/>
                </a:solidFill>
              </a:rPr>
              <a:t>Revenue forgone – subtract on SA1</a:t>
            </a:r>
          </a:p>
          <a:p>
            <a:pPr>
              <a:buFont typeface="Wingdings" panose="05000000000000000000" pitchFamily="2" charset="2"/>
              <a:buChar char="q"/>
            </a:pPr>
            <a:r>
              <a:rPr lang="en-ZA" sz="1800" dirty="0">
                <a:solidFill>
                  <a:srgbClr val="000000"/>
                </a:solidFill>
              </a:rPr>
              <a:t>Rebate/reduction/exemption in terms of sect 15(1) of MPRA to </a:t>
            </a:r>
            <a:r>
              <a:rPr lang="en-ZA" sz="1800" b="1" i="1" u="sng" dirty="0">
                <a:solidFill>
                  <a:srgbClr val="000000"/>
                </a:solidFill>
              </a:rPr>
              <a:t>all ratepayers </a:t>
            </a:r>
            <a:r>
              <a:rPr lang="en-ZA" sz="1800" dirty="0">
                <a:solidFill>
                  <a:srgbClr val="000000"/>
                </a:solidFill>
              </a:rPr>
              <a:t>of a particular category (property or owners) as defined in subsection 15(2)</a:t>
            </a:r>
          </a:p>
          <a:p>
            <a:pPr lvl="1">
              <a:buFont typeface="Wingdings" panose="05000000000000000000" pitchFamily="2" charset="2"/>
              <a:buChar char="§"/>
            </a:pPr>
            <a:r>
              <a:rPr lang="en-ZA" sz="1800" dirty="0">
                <a:solidFill>
                  <a:srgbClr val="000000"/>
                </a:solidFill>
              </a:rPr>
              <a:t> </a:t>
            </a:r>
            <a:r>
              <a:rPr lang="en-ZA" sz="1800" dirty="0">
                <a:solidFill>
                  <a:srgbClr val="FF0000"/>
                </a:solidFill>
              </a:rPr>
              <a:t>Revenue forgone – subtract on SA1</a:t>
            </a:r>
          </a:p>
          <a:p>
            <a:pPr>
              <a:buFont typeface="Wingdings" panose="05000000000000000000" pitchFamily="2" charset="2"/>
              <a:buChar char="q"/>
            </a:pPr>
            <a:r>
              <a:rPr lang="en-ZA" sz="1800" dirty="0">
                <a:solidFill>
                  <a:srgbClr val="000000"/>
                </a:solidFill>
              </a:rPr>
              <a:t>Rebate/reduction/exemption in terms of sect 15(1) of MPRA to </a:t>
            </a:r>
            <a:r>
              <a:rPr lang="en-ZA" sz="1800" b="1" i="1" u="sng" dirty="0">
                <a:solidFill>
                  <a:srgbClr val="000000"/>
                </a:solidFill>
              </a:rPr>
              <a:t>some ratepayers or an individual </a:t>
            </a:r>
            <a:r>
              <a:rPr lang="en-ZA" sz="1800" dirty="0">
                <a:solidFill>
                  <a:srgbClr val="000000"/>
                </a:solidFill>
              </a:rPr>
              <a:t>of a particular category (property or owners) as defined in subsection 15(2)</a:t>
            </a:r>
          </a:p>
          <a:p>
            <a:pPr lvl="1">
              <a:buFont typeface="Wingdings" panose="05000000000000000000" pitchFamily="2" charset="2"/>
              <a:buChar char="§"/>
            </a:pPr>
            <a:r>
              <a:rPr lang="en-ZA" sz="1800" dirty="0">
                <a:solidFill>
                  <a:srgbClr val="FF0000"/>
                </a:solidFill>
              </a:rPr>
              <a:t> Non-cash grant SA21 =&gt; </a:t>
            </a:r>
            <a:r>
              <a:rPr lang="en-ZA" sz="1800" dirty="0" smtClean="0">
                <a:solidFill>
                  <a:srgbClr val="FF0000"/>
                </a:solidFill>
              </a:rPr>
              <a:t>A4</a:t>
            </a:r>
            <a:endParaRPr lang="en-ZA" sz="1800" dirty="0">
              <a:solidFill>
                <a:srgbClr val="FF0000"/>
              </a:solidFill>
            </a:endParaRPr>
          </a:p>
        </p:txBody>
      </p:sp>
    </p:spTree>
    <p:extLst>
      <p:ext uri="{BB962C8B-B14F-4D97-AF65-F5344CB8AC3E}">
        <p14:creationId xmlns:p14="http://schemas.microsoft.com/office/powerpoint/2010/main" val="1410187330"/>
      </p:ext>
    </p:extLst>
  </p:cSld>
  <p:clrMapOvr>
    <a:masterClrMapping/>
  </p:clrMapOvr>
  <p:timing>
    <p:tnLst>
      <p:par>
        <p:cTn id="1" dur="indefinite" restart="never" nodeType="tmRoot"/>
      </p:par>
    </p:tnLst>
  </p:timing>
</p:sld>
</file>

<file path=ppt/theme/theme1.xml><?xml version="1.0" encoding="utf-8"?>
<a:theme xmlns:a="http://schemas.openxmlformats.org/drawingml/2006/main" name="1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1_Blank Presentatio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2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1_Blank Presentatio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Bold"/>
        <a:ea typeface="Osaka"/>
        <a:cs typeface=""/>
      </a:majorFont>
      <a:minorFont>
        <a:latin typeface="Arial"/>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6D77BA75D44BC469ABAE46C07B5E9FF" ma:contentTypeVersion="1" ma:contentTypeDescription="Create a new document." ma:contentTypeScope="" ma:versionID="9b4f51526f4d882b0415eaade27f6971">
  <xsd:schema xmlns:xsd="http://www.w3.org/2001/XMLSchema" xmlns:p="http://schemas.microsoft.com/office/2006/metadata/properties" xmlns:ns1="http://schemas.microsoft.com/sharepoint/v3" targetNamespace="http://schemas.microsoft.com/office/2006/metadata/properties" ma:root="true" ma:fieldsID="ddb0c952b897a810c8a4e377cff6bff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7FA111C4-B87B-414C-A16B-2A373E7E3BF4}"/>
</file>

<file path=customXml/itemProps2.xml><?xml version="1.0" encoding="utf-8"?>
<ds:datastoreItem xmlns:ds="http://schemas.openxmlformats.org/officeDocument/2006/customXml" ds:itemID="{65885020-9EB9-460B-91B8-43E1664BE84C}"/>
</file>

<file path=customXml/itemProps3.xml><?xml version="1.0" encoding="utf-8"?>
<ds:datastoreItem xmlns:ds="http://schemas.openxmlformats.org/officeDocument/2006/customXml" ds:itemID="{73253D20-1209-4BE3-82DE-74822457B03A}"/>
</file>

<file path=docProps/app.xml><?xml version="1.0" encoding="utf-8"?>
<Properties xmlns="http://schemas.openxmlformats.org/officeDocument/2006/extended-properties" xmlns:vt="http://schemas.openxmlformats.org/officeDocument/2006/docPropsVTypes">
  <Template>pptB797.tmp</Template>
  <TotalTime>8167</TotalTime>
  <Words>2366</Words>
  <Application>Microsoft Office PowerPoint</Application>
  <PresentationFormat>On-screen Show (4:3)</PresentationFormat>
  <Paragraphs>322</Paragraphs>
  <Slides>30</Slides>
  <Notes>1</Notes>
  <HiddenSlides>0</HiddenSlides>
  <MMClips>0</MMClips>
  <ScaleCrop>false</ScaleCrop>
  <HeadingPairs>
    <vt:vector size="4" baseType="variant">
      <vt:variant>
        <vt:lpstr>Theme</vt:lpstr>
      </vt:variant>
      <vt:variant>
        <vt:i4>3</vt:i4>
      </vt:variant>
      <vt:variant>
        <vt:lpstr>Slide Titles</vt:lpstr>
      </vt:variant>
      <vt:variant>
        <vt:i4>30</vt:i4>
      </vt:variant>
    </vt:vector>
  </HeadingPairs>
  <TitlesOfParts>
    <vt:vector size="33" baseType="lpstr">
      <vt:lpstr>11_Blank Presentation</vt:lpstr>
      <vt:lpstr>12_Blank Presentation</vt:lpstr>
      <vt:lpstr>Blank Presentation</vt:lpstr>
      <vt:lpstr>MSCOA :  Position Papers   </vt:lpstr>
      <vt:lpstr> Outline:</vt:lpstr>
      <vt:lpstr> Background</vt:lpstr>
      <vt:lpstr>Objective</vt:lpstr>
      <vt:lpstr>Debtors </vt:lpstr>
      <vt:lpstr>Cost of Free Basic Services</vt:lpstr>
      <vt:lpstr>Documents </vt:lpstr>
      <vt:lpstr>Budgeting for Free Basic Services – Current Position</vt:lpstr>
      <vt:lpstr>Budgeting for Free Basic Services – Current Position</vt:lpstr>
      <vt:lpstr>Budgeting for Free Basic Services – Current Position</vt:lpstr>
      <vt:lpstr>Inconsistent Interpretations by Municipalities Example 1</vt:lpstr>
      <vt:lpstr>Inconsistent Interpretations by Municipalities Example 2</vt:lpstr>
      <vt:lpstr>Inconsistent Interpretations by Municipalities Example 3</vt:lpstr>
      <vt:lpstr>Inconsistent Interpretations by Municipalities Example 4</vt:lpstr>
      <vt:lpstr>GRAP Reporting Framework</vt:lpstr>
      <vt:lpstr>GRAP Reporting Framework</vt:lpstr>
      <vt:lpstr>GRAP Reporting Framework</vt:lpstr>
      <vt:lpstr>GRAP Reporting Framework</vt:lpstr>
      <vt:lpstr>GRAP Reporting Framework vs Equitable Share Policy Implementation</vt:lpstr>
      <vt:lpstr>GRAP Reporting Framework vs Equitable Share Policy Implementation</vt:lpstr>
      <vt:lpstr>GRAP Reporting Framework vs Equitable Share Policy Implementation - Disclosure</vt:lpstr>
      <vt:lpstr>Principles</vt:lpstr>
      <vt:lpstr>Funds &amp; Reserves</vt:lpstr>
      <vt:lpstr>Funds &amp; Reserves</vt:lpstr>
      <vt:lpstr>Transfers and subsidies</vt:lpstr>
      <vt:lpstr>Water balance reporting</vt:lpstr>
      <vt:lpstr>Water balance reporting</vt:lpstr>
      <vt:lpstr>Comparatives and restatements</vt:lpstr>
      <vt:lpstr>Way forward</vt:lpstr>
      <vt:lpstr>   Questions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Venter</dc:creator>
  <cp:lastModifiedBy>Trisja Weiss</cp:lastModifiedBy>
  <cp:revision>534</cp:revision>
  <cp:lastPrinted>2013-09-23T06:42:02Z</cp:lastPrinted>
  <dcterms:created xsi:type="dcterms:W3CDTF">2011-11-16T07:49:28Z</dcterms:created>
  <dcterms:modified xsi:type="dcterms:W3CDTF">2015-09-16T20:02:41Z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0x010100F6D77BA75D44BC469ABAE46C07B5E9FF</vt:lpwstr>
  </property>
</Properties>
</file>