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4">
  <p:sldMasterIdLst>
    <p:sldMasterId id="2147483651" r:id="rId5"/>
    <p:sldMasterId id="2147483707" r:id="rId6"/>
    <p:sldMasterId id="2147483716" r:id="rId7"/>
    <p:sldMasterId id="2147483728" r:id="rId8"/>
    <p:sldMasterId id="2147483740" r:id="rId9"/>
    <p:sldMasterId id="2147483776" r:id="rId10"/>
  </p:sldMasterIdLst>
  <p:notesMasterIdLst>
    <p:notesMasterId r:id="rId48"/>
  </p:notesMasterIdLst>
  <p:handoutMasterIdLst>
    <p:handoutMasterId r:id="rId49"/>
  </p:handoutMasterIdLst>
  <p:sldIdLst>
    <p:sldId id="456" r:id="rId11"/>
    <p:sldId id="387" r:id="rId12"/>
    <p:sldId id="537" r:id="rId13"/>
    <p:sldId id="538" r:id="rId14"/>
    <p:sldId id="500" r:id="rId15"/>
    <p:sldId id="501" r:id="rId16"/>
    <p:sldId id="502" r:id="rId17"/>
    <p:sldId id="517" r:id="rId18"/>
    <p:sldId id="562" r:id="rId19"/>
    <p:sldId id="565" r:id="rId20"/>
    <p:sldId id="564" r:id="rId21"/>
    <p:sldId id="566" r:id="rId22"/>
    <p:sldId id="567" r:id="rId23"/>
    <p:sldId id="512" r:id="rId24"/>
    <p:sldId id="513" r:id="rId25"/>
    <p:sldId id="515" r:id="rId26"/>
    <p:sldId id="518" r:id="rId27"/>
    <p:sldId id="529" r:id="rId28"/>
    <p:sldId id="528" r:id="rId29"/>
    <p:sldId id="533" r:id="rId30"/>
    <p:sldId id="531" r:id="rId31"/>
    <p:sldId id="560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  <p:sldId id="581" r:id="rId46"/>
    <p:sldId id="582" r:id="rId4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556" initials="0" lastIdx="2" clrIdx="0"/>
  <p:cmAuthor id="1" name="3796" initials="3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400"/>
    <a:srgbClr val="097CAF"/>
    <a:srgbClr val="F8A662"/>
    <a:srgbClr val="FFFFFF"/>
    <a:srgbClr val="F6903C"/>
    <a:srgbClr val="F9DF9D"/>
    <a:srgbClr val="FFD5D5"/>
    <a:srgbClr val="69DD77"/>
    <a:srgbClr val="2BBB3C"/>
    <a:srgbClr val="3BA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85714" autoAdjust="0"/>
  </p:normalViewPr>
  <p:slideViewPr>
    <p:cSldViewPr>
      <p:cViewPr varScale="1">
        <p:scale>
          <a:sx n="52" d="100"/>
          <a:sy n="52" d="100"/>
        </p:scale>
        <p:origin x="3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6C209-56A8-4443-B4CD-BE109FF8CA06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</dgm:pt>
    <dgm:pt modelId="{3DCBC0EF-F7B4-4EE9-966F-DEF475769AAE}">
      <dgm:prSet phldrT="[Text]"/>
      <dgm:spPr/>
      <dgm:t>
        <a:bodyPr/>
        <a:lstStyle/>
        <a:p>
          <a:r>
            <a:rPr lang="en-US" dirty="0" smtClean="0"/>
            <a:t>(MM) Register</a:t>
          </a:r>
          <a:endParaRPr lang="en-US" dirty="0"/>
        </a:p>
      </dgm:t>
    </dgm:pt>
    <dgm:pt modelId="{D94010B9-D7DF-48D1-8ECF-6F07259AB4E6}" type="parTrans" cxnId="{95A74540-AC2D-4DDC-8722-F53C35906352}">
      <dgm:prSet/>
      <dgm:spPr/>
      <dgm:t>
        <a:bodyPr/>
        <a:lstStyle/>
        <a:p>
          <a:endParaRPr lang="en-US"/>
        </a:p>
      </dgm:t>
    </dgm:pt>
    <dgm:pt modelId="{F36A3E6F-8267-4192-A8DC-CBEBA0266D41}" type="sibTrans" cxnId="{95A74540-AC2D-4DDC-8722-F53C35906352}">
      <dgm:prSet/>
      <dgm:spPr/>
      <dgm:t>
        <a:bodyPr/>
        <a:lstStyle/>
        <a:p>
          <a:endParaRPr lang="en-US"/>
        </a:p>
      </dgm:t>
    </dgm:pt>
    <dgm:pt modelId="{9D5EEB78-ED46-460D-8BED-01311BF8E734}">
      <dgm:prSet phldrT="[Text]"/>
      <dgm:spPr/>
      <dgm:t>
        <a:bodyPr/>
        <a:lstStyle/>
        <a:p>
          <a:r>
            <a:rPr lang="en-US" dirty="0" smtClean="0"/>
            <a:t>(NT) Approve</a:t>
          </a:r>
          <a:endParaRPr lang="en-US" dirty="0"/>
        </a:p>
      </dgm:t>
    </dgm:pt>
    <dgm:pt modelId="{51266865-DCC2-42EC-9F5E-84DCCD4A2859}" type="parTrans" cxnId="{F0DE1B4B-A623-4DFF-9613-975141280D75}">
      <dgm:prSet/>
      <dgm:spPr/>
      <dgm:t>
        <a:bodyPr/>
        <a:lstStyle/>
        <a:p>
          <a:endParaRPr lang="en-US"/>
        </a:p>
      </dgm:t>
    </dgm:pt>
    <dgm:pt modelId="{15EB9A4D-9C2D-4B71-B14E-A9D0CF71D132}" type="sibTrans" cxnId="{F0DE1B4B-A623-4DFF-9613-975141280D75}">
      <dgm:prSet/>
      <dgm:spPr/>
      <dgm:t>
        <a:bodyPr/>
        <a:lstStyle/>
        <a:p>
          <a:endParaRPr lang="en-US"/>
        </a:p>
      </dgm:t>
    </dgm:pt>
    <dgm:pt modelId="{00E9C54F-FDE5-4A0B-8B4D-E07859AB6B9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(MM) Submit  </a:t>
          </a:r>
        </a:p>
        <a:p>
          <a:endParaRPr lang="en-US" dirty="0" smtClean="0"/>
        </a:p>
        <a:p>
          <a:r>
            <a:rPr lang="en-US" dirty="0" smtClean="0"/>
            <a:t> </a:t>
          </a:r>
          <a:endParaRPr lang="en-US" dirty="0"/>
        </a:p>
      </dgm:t>
    </dgm:pt>
    <dgm:pt modelId="{F696E0B0-2BF8-466F-881C-E39CB73DD532}" type="parTrans" cxnId="{30B30A55-96C0-417C-9D93-8427E4589D60}">
      <dgm:prSet/>
      <dgm:spPr/>
      <dgm:t>
        <a:bodyPr/>
        <a:lstStyle/>
        <a:p>
          <a:endParaRPr lang="en-US"/>
        </a:p>
      </dgm:t>
    </dgm:pt>
    <dgm:pt modelId="{38168ECC-423B-4204-8610-EC99AB276993}" type="sibTrans" cxnId="{30B30A55-96C0-417C-9D93-8427E4589D60}">
      <dgm:prSet/>
      <dgm:spPr/>
      <dgm:t>
        <a:bodyPr/>
        <a:lstStyle/>
        <a:p>
          <a:endParaRPr lang="en-US"/>
        </a:p>
      </dgm:t>
    </dgm:pt>
    <dgm:pt modelId="{4698E623-8240-487B-88F8-6C44450945EA}" type="pres">
      <dgm:prSet presAssocID="{6FD6C209-56A8-4443-B4CD-BE109FF8CA06}" presName="Name0" presStyleCnt="0">
        <dgm:presLayoutVars>
          <dgm:dir/>
          <dgm:resizeHandles val="exact"/>
        </dgm:presLayoutVars>
      </dgm:prSet>
      <dgm:spPr/>
    </dgm:pt>
    <dgm:pt modelId="{05ABF5D2-C622-4E18-A8BC-BC7D669B8694}" type="pres">
      <dgm:prSet presAssocID="{3DCBC0EF-F7B4-4EE9-966F-DEF475769AAE}" presName="parTxOnly" presStyleLbl="node1" presStyleIdx="0" presStyleCnt="3" custScaleX="159181" custScaleY="219143" custLinFactNeighborX="-78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B55AC-B5CB-49C6-A385-EF28A2D99EC7}" type="pres">
      <dgm:prSet presAssocID="{F36A3E6F-8267-4192-A8DC-CBEBA0266D41}" presName="parSpace" presStyleCnt="0"/>
      <dgm:spPr/>
    </dgm:pt>
    <dgm:pt modelId="{9944256B-EC24-4D0F-A7D0-C0B2EBB33072}" type="pres">
      <dgm:prSet presAssocID="{9D5EEB78-ED46-460D-8BED-01311BF8E734}" presName="parTxOnly" presStyleLbl="node1" presStyleIdx="1" presStyleCnt="3" custScaleX="238245" custScaleY="274825" custLinFactNeighborX="-45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7973B-4F7F-46C4-A006-A5616C6A13BC}" type="pres">
      <dgm:prSet presAssocID="{15EB9A4D-9C2D-4B71-B14E-A9D0CF71D132}" presName="parSpace" presStyleCnt="0"/>
      <dgm:spPr/>
    </dgm:pt>
    <dgm:pt modelId="{0CA8C02D-CC41-4C18-AB9D-F99AF35C9D74}" type="pres">
      <dgm:prSet presAssocID="{00E9C54F-FDE5-4A0B-8B4D-E07859AB6B9C}" presName="parTxOnly" presStyleLbl="node1" presStyleIdx="2" presStyleCnt="3" custScaleX="274660" custScaleY="296515" custLinFactX="-3241" custLinFactNeighborX="-100000" custLinFactNeighborY="8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74540-AC2D-4DDC-8722-F53C35906352}" srcId="{6FD6C209-56A8-4443-B4CD-BE109FF8CA06}" destId="{3DCBC0EF-F7B4-4EE9-966F-DEF475769AAE}" srcOrd="0" destOrd="0" parTransId="{D94010B9-D7DF-48D1-8ECF-6F07259AB4E6}" sibTransId="{F36A3E6F-8267-4192-A8DC-CBEBA0266D41}"/>
    <dgm:cxn modelId="{B03CEFD9-B245-4FE9-A52C-217FE36DA31A}" type="presOf" srcId="{3DCBC0EF-F7B4-4EE9-966F-DEF475769AAE}" destId="{05ABF5D2-C622-4E18-A8BC-BC7D669B8694}" srcOrd="0" destOrd="0" presId="urn:microsoft.com/office/officeart/2005/8/layout/hChevron3"/>
    <dgm:cxn modelId="{30B30A55-96C0-417C-9D93-8427E4589D60}" srcId="{6FD6C209-56A8-4443-B4CD-BE109FF8CA06}" destId="{00E9C54F-FDE5-4A0B-8B4D-E07859AB6B9C}" srcOrd="2" destOrd="0" parTransId="{F696E0B0-2BF8-466F-881C-E39CB73DD532}" sibTransId="{38168ECC-423B-4204-8610-EC99AB276993}"/>
    <dgm:cxn modelId="{A174C40F-5B28-43B8-9033-D74ED8107ADC}" type="presOf" srcId="{00E9C54F-FDE5-4A0B-8B4D-E07859AB6B9C}" destId="{0CA8C02D-CC41-4C18-AB9D-F99AF35C9D74}" srcOrd="0" destOrd="0" presId="urn:microsoft.com/office/officeart/2005/8/layout/hChevron3"/>
    <dgm:cxn modelId="{2770E1D0-BFC7-432F-BDFF-2DC16C6A807D}" type="presOf" srcId="{9D5EEB78-ED46-460D-8BED-01311BF8E734}" destId="{9944256B-EC24-4D0F-A7D0-C0B2EBB33072}" srcOrd="0" destOrd="0" presId="urn:microsoft.com/office/officeart/2005/8/layout/hChevron3"/>
    <dgm:cxn modelId="{0F97F54A-8042-47AA-86C9-063441A0FF4E}" type="presOf" srcId="{6FD6C209-56A8-4443-B4CD-BE109FF8CA06}" destId="{4698E623-8240-487B-88F8-6C44450945EA}" srcOrd="0" destOrd="0" presId="urn:microsoft.com/office/officeart/2005/8/layout/hChevron3"/>
    <dgm:cxn modelId="{F0DE1B4B-A623-4DFF-9613-975141280D75}" srcId="{6FD6C209-56A8-4443-B4CD-BE109FF8CA06}" destId="{9D5EEB78-ED46-460D-8BED-01311BF8E734}" srcOrd="1" destOrd="0" parTransId="{51266865-DCC2-42EC-9F5E-84DCCD4A2859}" sibTransId="{15EB9A4D-9C2D-4B71-B14E-A9D0CF71D132}"/>
    <dgm:cxn modelId="{BCD9580B-09F5-4A71-837C-17A14CDA9DEF}" type="presParOf" srcId="{4698E623-8240-487B-88F8-6C44450945EA}" destId="{05ABF5D2-C622-4E18-A8BC-BC7D669B8694}" srcOrd="0" destOrd="0" presId="urn:microsoft.com/office/officeart/2005/8/layout/hChevron3"/>
    <dgm:cxn modelId="{1F121F0B-EA18-4D71-A80A-F9C15228A754}" type="presParOf" srcId="{4698E623-8240-487B-88F8-6C44450945EA}" destId="{27AB55AC-B5CB-49C6-A385-EF28A2D99EC7}" srcOrd="1" destOrd="0" presId="urn:microsoft.com/office/officeart/2005/8/layout/hChevron3"/>
    <dgm:cxn modelId="{9FD89269-070E-42DD-9830-B6C5B3467105}" type="presParOf" srcId="{4698E623-8240-487B-88F8-6C44450945EA}" destId="{9944256B-EC24-4D0F-A7D0-C0B2EBB33072}" srcOrd="2" destOrd="0" presId="urn:microsoft.com/office/officeart/2005/8/layout/hChevron3"/>
    <dgm:cxn modelId="{668D825D-EE46-4B66-9510-2F6C3D33B47B}" type="presParOf" srcId="{4698E623-8240-487B-88F8-6C44450945EA}" destId="{C757973B-4F7F-46C4-A006-A5616C6A13BC}" srcOrd="3" destOrd="0" presId="urn:microsoft.com/office/officeart/2005/8/layout/hChevron3"/>
    <dgm:cxn modelId="{C853870D-AE25-4452-BF33-5D32D3A97A5E}" type="presParOf" srcId="{4698E623-8240-487B-88F8-6C44450945EA}" destId="{0CA8C02D-CC41-4C18-AB9D-F99AF35C9D7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C73AB-E78D-4E15-9248-B85A8F43A9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6D5DD98-BE5E-4B9D-A8C2-1F3948624CE2}">
      <dgm:prSet phldrT="[Text]" custT="1"/>
      <dgm:spPr/>
      <dgm:t>
        <a:bodyPr/>
        <a:lstStyle/>
        <a:p>
          <a:r>
            <a:rPr lang="en-US" sz="1800" b="1" dirty="0" smtClean="0"/>
            <a:t>Cornell.Botha@Treasury.gov.za</a:t>
          </a:r>
          <a:r>
            <a:rPr lang="en-US" sz="1600" dirty="0" smtClean="0"/>
            <a:t> </a:t>
          </a:r>
          <a:endParaRPr lang="en-US" sz="1600" dirty="0"/>
        </a:p>
      </dgm:t>
    </dgm:pt>
    <dgm:pt modelId="{0DB1EE32-C31A-4936-AC27-67E4C8EEEEBC}" type="parTrans" cxnId="{8303CA1B-DD18-4247-B930-0EE4B07200E9}">
      <dgm:prSet/>
      <dgm:spPr/>
      <dgm:t>
        <a:bodyPr/>
        <a:lstStyle/>
        <a:p>
          <a:endParaRPr lang="en-US"/>
        </a:p>
      </dgm:t>
    </dgm:pt>
    <dgm:pt modelId="{79CCDDDB-5292-4D47-B50F-37D7A1518894}" type="sibTrans" cxnId="{8303CA1B-DD18-4247-B930-0EE4B07200E9}">
      <dgm:prSet/>
      <dgm:spPr/>
      <dgm:t>
        <a:bodyPr/>
        <a:lstStyle/>
        <a:p>
          <a:endParaRPr lang="en-US"/>
        </a:p>
      </dgm:t>
    </dgm:pt>
    <dgm:pt modelId="{FFEA08EB-D5CA-4701-B88C-9DFC2C569B3C}">
      <dgm:prSet phldrT="[Text]"/>
      <dgm:spPr/>
      <dgm:t>
        <a:bodyPr/>
        <a:lstStyle/>
        <a:p>
          <a:r>
            <a:rPr lang="en-US" dirty="0" smtClean="0"/>
            <a:t>(012) 315 5359</a:t>
          </a:r>
          <a:endParaRPr lang="en-US" dirty="0"/>
        </a:p>
      </dgm:t>
    </dgm:pt>
    <dgm:pt modelId="{280B8BC2-DA8C-4139-889C-3ECD2B0FDAED}" type="parTrans" cxnId="{18F6D98B-FF56-4FBF-9A56-0B8CA49F4F8E}">
      <dgm:prSet/>
      <dgm:spPr/>
      <dgm:t>
        <a:bodyPr/>
        <a:lstStyle/>
        <a:p>
          <a:endParaRPr lang="en-US"/>
        </a:p>
      </dgm:t>
    </dgm:pt>
    <dgm:pt modelId="{4CD29857-C085-405E-800E-8436962467B2}" type="sibTrans" cxnId="{18F6D98B-FF56-4FBF-9A56-0B8CA49F4F8E}">
      <dgm:prSet/>
      <dgm:spPr/>
      <dgm:t>
        <a:bodyPr/>
        <a:lstStyle/>
        <a:p>
          <a:endParaRPr lang="en-US"/>
        </a:p>
      </dgm:t>
    </dgm:pt>
    <dgm:pt modelId="{EE3E79DA-AB33-4A8F-8C88-34028DFD9BA8}">
      <dgm:prSet phldrT="[Text]"/>
      <dgm:spPr/>
      <dgm:t>
        <a:bodyPr/>
        <a:lstStyle/>
        <a:p>
          <a:r>
            <a:rPr lang="en-US" smtClean="0"/>
            <a:t>082 449 4840</a:t>
          </a:r>
          <a:endParaRPr lang="en-US" dirty="0"/>
        </a:p>
      </dgm:t>
    </dgm:pt>
    <dgm:pt modelId="{32F069C7-B1BD-498D-94FB-160BDF14DE92}" type="parTrans" cxnId="{E4A494A2-541E-43A1-A6C5-4329D76DBB84}">
      <dgm:prSet/>
      <dgm:spPr/>
      <dgm:t>
        <a:bodyPr/>
        <a:lstStyle/>
        <a:p>
          <a:endParaRPr lang="en-US"/>
        </a:p>
      </dgm:t>
    </dgm:pt>
    <dgm:pt modelId="{E62478F9-FA53-4AAE-B95B-5526D4C9AFF3}" type="sibTrans" cxnId="{E4A494A2-541E-43A1-A6C5-4329D76DBB84}">
      <dgm:prSet/>
      <dgm:spPr/>
      <dgm:t>
        <a:bodyPr/>
        <a:lstStyle/>
        <a:p>
          <a:endParaRPr lang="en-US"/>
        </a:p>
      </dgm:t>
    </dgm:pt>
    <dgm:pt modelId="{706269E9-72CB-4A27-BA36-E4E08B4E8A1F}" type="pres">
      <dgm:prSet presAssocID="{33AC73AB-E78D-4E15-9248-B85A8F43A9A6}" presName="linearFlow" presStyleCnt="0">
        <dgm:presLayoutVars>
          <dgm:dir/>
          <dgm:resizeHandles val="exact"/>
        </dgm:presLayoutVars>
      </dgm:prSet>
      <dgm:spPr/>
    </dgm:pt>
    <dgm:pt modelId="{99738F1F-BEDB-49B4-9FF7-08D871697258}" type="pres">
      <dgm:prSet presAssocID="{46D5DD98-BE5E-4B9D-A8C2-1F3948624CE2}" presName="composite" presStyleCnt="0"/>
      <dgm:spPr/>
    </dgm:pt>
    <dgm:pt modelId="{B22ADEDA-C837-4330-AE70-41418CC6A454}" type="pres">
      <dgm:prSet presAssocID="{46D5DD98-BE5E-4B9D-A8C2-1F3948624CE2}" presName="imgShp" presStyleLbl="fgImgPlace1" presStyleIdx="0" presStyleCnt="3" custAng="0" custScaleX="109458" custScaleY="101981" custLinFactNeighborX="-22373" custLinFactNeighborY="20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8575">
          <a:solidFill>
            <a:srgbClr val="0070C0"/>
          </a:solidFill>
        </a:ln>
        <a:scene3d>
          <a:camera prst="orthographicFront"/>
          <a:lightRig rig="threePt" dir="t"/>
        </a:scene3d>
        <a:sp3d contourW="12700">
          <a:contourClr>
            <a:srgbClr val="FFFFFF"/>
          </a:contourClr>
        </a:sp3d>
      </dgm:spPr>
    </dgm:pt>
    <dgm:pt modelId="{5719FE08-669F-4DF3-8D61-EC86A9EB41AD}" type="pres">
      <dgm:prSet presAssocID="{46D5DD98-BE5E-4B9D-A8C2-1F3948624CE2}" presName="txShp" presStyleLbl="node1" presStyleIdx="0" presStyleCnt="3" custScaleX="105059" custLinFactNeighborX="-467" custLinFactNeighborY="9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AA822-B69E-4B5B-AFE9-BD7036A48E61}" type="pres">
      <dgm:prSet presAssocID="{79CCDDDB-5292-4D47-B50F-37D7A1518894}" presName="spacing" presStyleCnt="0"/>
      <dgm:spPr/>
    </dgm:pt>
    <dgm:pt modelId="{1E87C316-5154-47F6-868F-9E32247B1624}" type="pres">
      <dgm:prSet presAssocID="{FFEA08EB-D5CA-4701-B88C-9DFC2C569B3C}" presName="composite" presStyleCnt="0"/>
      <dgm:spPr/>
    </dgm:pt>
    <dgm:pt modelId="{BF39F88F-8835-44DA-B66A-D7FDD9F7A514}" type="pres">
      <dgm:prSet presAssocID="{FFEA08EB-D5CA-4701-B88C-9DFC2C569B3C}" presName="imgShp" presStyleLbl="fgImgPlace1" presStyleIdx="1" presStyleCnt="3" custScaleX="112616" custScaleY="112616" custLinFactNeighborX="-20636" custLinFactNeighborY="836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 contourW="12700">
          <a:contourClr>
            <a:srgbClr val="FFFFFF"/>
          </a:contourClr>
        </a:sp3d>
      </dgm:spPr>
    </dgm:pt>
    <dgm:pt modelId="{154D6938-5F2B-44D6-BD8D-EFE8E01A6139}" type="pres">
      <dgm:prSet presAssocID="{FFEA08EB-D5CA-4701-B88C-9DFC2C569B3C}" presName="txShp" presStyleLbl="node1" presStyleIdx="1" presStyleCnt="3" custScaleX="104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63851-F1AF-445D-820A-A51A46E15B4B}" type="pres">
      <dgm:prSet presAssocID="{4CD29857-C085-405E-800E-8436962467B2}" presName="spacing" presStyleCnt="0"/>
      <dgm:spPr/>
    </dgm:pt>
    <dgm:pt modelId="{40EE238E-D532-4997-B006-3186C0DC3337}" type="pres">
      <dgm:prSet presAssocID="{EE3E79DA-AB33-4A8F-8C88-34028DFD9BA8}" presName="composite" presStyleCnt="0"/>
      <dgm:spPr/>
    </dgm:pt>
    <dgm:pt modelId="{4308E198-4CAC-4D6F-9693-30DD0B05028A}" type="pres">
      <dgm:prSet presAssocID="{EE3E79DA-AB33-4A8F-8C88-34028DFD9BA8}" presName="imgShp" presStyleLbl="fgImgPlace1" presStyleIdx="2" presStyleCnt="3" custLinFactNeighborX="-14688" custLinFactNeighborY="78"/>
      <dgm:spPr/>
    </dgm:pt>
    <dgm:pt modelId="{2BE6DE37-9F73-42F6-813F-2C2ED1A108A1}" type="pres">
      <dgm:prSet presAssocID="{EE3E79DA-AB33-4A8F-8C88-34028DFD9BA8}" presName="txShp" presStyleLbl="node1" presStyleIdx="2" presStyleCnt="3" custScaleX="10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03CA1B-DD18-4247-B930-0EE4B07200E9}" srcId="{33AC73AB-E78D-4E15-9248-B85A8F43A9A6}" destId="{46D5DD98-BE5E-4B9D-A8C2-1F3948624CE2}" srcOrd="0" destOrd="0" parTransId="{0DB1EE32-C31A-4936-AC27-67E4C8EEEEBC}" sibTransId="{79CCDDDB-5292-4D47-B50F-37D7A1518894}"/>
    <dgm:cxn modelId="{3E74C17D-0C66-44D0-854D-156439218885}" type="presOf" srcId="{EE3E79DA-AB33-4A8F-8C88-34028DFD9BA8}" destId="{2BE6DE37-9F73-42F6-813F-2C2ED1A108A1}" srcOrd="0" destOrd="0" presId="urn:microsoft.com/office/officeart/2005/8/layout/vList3"/>
    <dgm:cxn modelId="{021FF07E-08F8-4DA4-8C9C-072EF8BED310}" type="presOf" srcId="{33AC73AB-E78D-4E15-9248-B85A8F43A9A6}" destId="{706269E9-72CB-4A27-BA36-E4E08B4E8A1F}" srcOrd="0" destOrd="0" presId="urn:microsoft.com/office/officeart/2005/8/layout/vList3"/>
    <dgm:cxn modelId="{3ABA5A05-37B2-4BAA-BD59-D4312BF6B4CE}" type="presOf" srcId="{FFEA08EB-D5CA-4701-B88C-9DFC2C569B3C}" destId="{154D6938-5F2B-44D6-BD8D-EFE8E01A6139}" srcOrd="0" destOrd="0" presId="urn:microsoft.com/office/officeart/2005/8/layout/vList3"/>
    <dgm:cxn modelId="{18F6D98B-FF56-4FBF-9A56-0B8CA49F4F8E}" srcId="{33AC73AB-E78D-4E15-9248-B85A8F43A9A6}" destId="{FFEA08EB-D5CA-4701-B88C-9DFC2C569B3C}" srcOrd="1" destOrd="0" parTransId="{280B8BC2-DA8C-4139-889C-3ECD2B0FDAED}" sibTransId="{4CD29857-C085-405E-800E-8436962467B2}"/>
    <dgm:cxn modelId="{F4B8B9EA-06BE-49A7-B881-7244F22352B9}" type="presOf" srcId="{46D5DD98-BE5E-4B9D-A8C2-1F3948624CE2}" destId="{5719FE08-669F-4DF3-8D61-EC86A9EB41AD}" srcOrd="0" destOrd="0" presId="urn:microsoft.com/office/officeart/2005/8/layout/vList3"/>
    <dgm:cxn modelId="{E4A494A2-541E-43A1-A6C5-4329D76DBB84}" srcId="{33AC73AB-E78D-4E15-9248-B85A8F43A9A6}" destId="{EE3E79DA-AB33-4A8F-8C88-34028DFD9BA8}" srcOrd="2" destOrd="0" parTransId="{32F069C7-B1BD-498D-94FB-160BDF14DE92}" sibTransId="{E62478F9-FA53-4AAE-B95B-5526D4C9AFF3}"/>
    <dgm:cxn modelId="{1DCC9D75-78C7-4216-9658-39332C98B175}" type="presParOf" srcId="{706269E9-72CB-4A27-BA36-E4E08B4E8A1F}" destId="{99738F1F-BEDB-49B4-9FF7-08D871697258}" srcOrd="0" destOrd="0" presId="urn:microsoft.com/office/officeart/2005/8/layout/vList3"/>
    <dgm:cxn modelId="{26FC07C1-0850-4509-8C92-816BDD8FAC2E}" type="presParOf" srcId="{99738F1F-BEDB-49B4-9FF7-08D871697258}" destId="{B22ADEDA-C837-4330-AE70-41418CC6A454}" srcOrd="0" destOrd="0" presId="urn:microsoft.com/office/officeart/2005/8/layout/vList3"/>
    <dgm:cxn modelId="{0F4DB030-E348-4885-AC1D-6A9E2EA00641}" type="presParOf" srcId="{99738F1F-BEDB-49B4-9FF7-08D871697258}" destId="{5719FE08-669F-4DF3-8D61-EC86A9EB41AD}" srcOrd="1" destOrd="0" presId="urn:microsoft.com/office/officeart/2005/8/layout/vList3"/>
    <dgm:cxn modelId="{9DA43272-7A9E-4862-B1F3-EF58C47F5F30}" type="presParOf" srcId="{706269E9-72CB-4A27-BA36-E4E08B4E8A1F}" destId="{83EAA822-B69E-4B5B-AFE9-BD7036A48E61}" srcOrd="1" destOrd="0" presId="urn:microsoft.com/office/officeart/2005/8/layout/vList3"/>
    <dgm:cxn modelId="{B2B599D9-8082-4C89-B545-DF9F99B18088}" type="presParOf" srcId="{706269E9-72CB-4A27-BA36-E4E08B4E8A1F}" destId="{1E87C316-5154-47F6-868F-9E32247B1624}" srcOrd="2" destOrd="0" presId="urn:microsoft.com/office/officeart/2005/8/layout/vList3"/>
    <dgm:cxn modelId="{544B0347-13CC-41D7-B62B-7AC2CC2DF9C3}" type="presParOf" srcId="{1E87C316-5154-47F6-868F-9E32247B1624}" destId="{BF39F88F-8835-44DA-B66A-D7FDD9F7A514}" srcOrd="0" destOrd="0" presId="urn:microsoft.com/office/officeart/2005/8/layout/vList3"/>
    <dgm:cxn modelId="{58A759D9-337F-4ECC-A938-096E80C86D7F}" type="presParOf" srcId="{1E87C316-5154-47F6-868F-9E32247B1624}" destId="{154D6938-5F2B-44D6-BD8D-EFE8E01A6139}" srcOrd="1" destOrd="0" presId="urn:microsoft.com/office/officeart/2005/8/layout/vList3"/>
    <dgm:cxn modelId="{65C06647-8607-46EA-9AD3-338B43D0E26F}" type="presParOf" srcId="{706269E9-72CB-4A27-BA36-E4E08B4E8A1F}" destId="{DC563851-F1AF-445D-820A-A51A46E15B4B}" srcOrd="3" destOrd="0" presId="urn:microsoft.com/office/officeart/2005/8/layout/vList3"/>
    <dgm:cxn modelId="{998A714B-49F4-4F50-B24C-977E089E83D4}" type="presParOf" srcId="{706269E9-72CB-4A27-BA36-E4E08B4E8A1F}" destId="{40EE238E-D532-4997-B006-3186C0DC3337}" srcOrd="4" destOrd="0" presId="urn:microsoft.com/office/officeart/2005/8/layout/vList3"/>
    <dgm:cxn modelId="{07CE5930-985F-40D1-BF15-3997657780E1}" type="presParOf" srcId="{40EE238E-D532-4997-B006-3186C0DC3337}" destId="{4308E198-4CAC-4D6F-9693-30DD0B05028A}" srcOrd="0" destOrd="0" presId="urn:microsoft.com/office/officeart/2005/8/layout/vList3"/>
    <dgm:cxn modelId="{604A9203-E524-40DE-A5C2-07218B338D9E}" type="presParOf" srcId="{40EE238E-D532-4997-B006-3186C0DC3337}" destId="{2BE6DE37-9F73-42F6-813F-2C2ED1A108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BF5D2-C622-4E18-A8BC-BC7D669B8694}">
      <dsp:nvSpPr>
        <dsp:cNvPr id="0" name=""/>
        <dsp:cNvSpPr/>
      </dsp:nvSpPr>
      <dsp:spPr>
        <a:xfrm>
          <a:off x="0" y="145895"/>
          <a:ext cx="2085378" cy="114836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(MM) Register</a:t>
          </a:r>
          <a:endParaRPr lang="en-US" sz="2500" kern="1200" dirty="0"/>
        </a:p>
      </dsp:txBody>
      <dsp:txXfrm>
        <a:off x="0" y="145895"/>
        <a:ext cx="1798286" cy="1148368"/>
      </dsp:txXfrm>
    </dsp:sp>
    <dsp:sp modelId="{9944256B-EC24-4D0F-A7D0-C0B2EBB33072}">
      <dsp:nvSpPr>
        <dsp:cNvPr id="0" name=""/>
        <dsp:cNvSpPr/>
      </dsp:nvSpPr>
      <dsp:spPr>
        <a:xfrm>
          <a:off x="1703365" y="1"/>
          <a:ext cx="3121170" cy="144015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(NT) Approve</a:t>
          </a:r>
          <a:endParaRPr lang="en-US" sz="2500" kern="1200" dirty="0"/>
        </a:p>
      </dsp:txBody>
      <dsp:txXfrm>
        <a:off x="2423444" y="1"/>
        <a:ext cx="1681013" cy="1440157"/>
      </dsp:txXfrm>
    </dsp:sp>
    <dsp:sp modelId="{0CA8C02D-CC41-4C18-AB9D-F99AF35C9D74}">
      <dsp:nvSpPr>
        <dsp:cNvPr id="0" name=""/>
        <dsp:cNvSpPr/>
      </dsp:nvSpPr>
      <dsp:spPr>
        <a:xfrm>
          <a:off x="4378132" y="0"/>
          <a:ext cx="3598231" cy="1440160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(MM) Submit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5098212" y="0"/>
        <a:ext cx="2158071" cy="144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9FE08-669F-4DF3-8D61-EC86A9EB41AD}">
      <dsp:nvSpPr>
        <dsp:cNvPr id="0" name=""/>
        <dsp:cNvSpPr/>
      </dsp:nvSpPr>
      <dsp:spPr>
        <a:xfrm rot="10800000">
          <a:off x="976001" y="67144"/>
          <a:ext cx="4052575" cy="6167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Cornell.Botha@Treasury.gov.za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 rot="10800000">
        <a:off x="1130187" y="67144"/>
        <a:ext cx="3898389" cy="616743"/>
      </dsp:txXfrm>
    </dsp:sp>
    <dsp:sp modelId="{B22ADEDA-C837-4330-AE70-41418CC6A454}">
      <dsp:nvSpPr>
        <dsp:cNvPr id="0" name=""/>
        <dsp:cNvSpPr/>
      </dsp:nvSpPr>
      <dsp:spPr>
        <a:xfrm>
          <a:off x="616068" y="126774"/>
          <a:ext cx="675074" cy="6289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857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D6938-5F2B-44D6-BD8D-EFE8E01A6139}">
      <dsp:nvSpPr>
        <dsp:cNvPr id="0" name=""/>
        <dsp:cNvSpPr/>
      </dsp:nvSpPr>
      <dsp:spPr>
        <a:xfrm rot="10800000">
          <a:off x="1003167" y="851423"/>
          <a:ext cx="4046866" cy="6167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6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(012) 315 5359</a:t>
          </a:r>
          <a:endParaRPr lang="en-US" sz="2900" kern="1200" dirty="0"/>
        </a:p>
      </dsp:txBody>
      <dsp:txXfrm rot="10800000">
        <a:off x="1157353" y="851423"/>
        <a:ext cx="3892680" cy="616743"/>
      </dsp:txXfrm>
    </dsp:sp>
    <dsp:sp modelId="{BF39F88F-8835-44DA-B66A-D7FDD9F7A514}">
      <dsp:nvSpPr>
        <dsp:cNvPr id="0" name=""/>
        <dsp:cNvSpPr/>
      </dsp:nvSpPr>
      <dsp:spPr>
        <a:xfrm>
          <a:off x="623339" y="864097"/>
          <a:ext cx="694551" cy="6945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contourW="12700"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6DE37-9F73-42F6-813F-2C2ED1A108A1}">
      <dsp:nvSpPr>
        <dsp:cNvPr id="0" name=""/>
        <dsp:cNvSpPr/>
      </dsp:nvSpPr>
      <dsp:spPr>
        <a:xfrm rot="10800000">
          <a:off x="957359" y="1690150"/>
          <a:ext cx="4082007" cy="6167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967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082 449 4840</a:t>
          </a:r>
          <a:endParaRPr lang="en-US" sz="2900" kern="1200" dirty="0"/>
        </a:p>
      </dsp:txBody>
      <dsp:txXfrm rot="10800000">
        <a:off x="1111545" y="1690150"/>
        <a:ext cx="3927821" cy="616743"/>
      </dsp:txXfrm>
    </dsp:sp>
    <dsp:sp modelId="{4308E198-4CAC-4D6F-9693-30DD0B05028A}">
      <dsp:nvSpPr>
        <dsp:cNvPr id="0" name=""/>
        <dsp:cNvSpPr/>
      </dsp:nvSpPr>
      <dsp:spPr>
        <a:xfrm>
          <a:off x="670689" y="1690628"/>
          <a:ext cx="616743" cy="6167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4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64" y="0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9086-AB1B-43AC-A851-1AB2A8CC8569}" type="datetimeFigureOut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79"/>
            <a:ext cx="2946444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64" y="9429779"/>
            <a:ext cx="2946443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B954D-3A38-4932-A6FF-0ED06AE2B3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9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0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1" tIns="46221" rIns="92441" bIns="4622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3CFC1B-0E00-4C88-84C7-CCC0463C4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1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51401" y="9431476"/>
            <a:ext cx="2946275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618E4FE-2225-489C-B5CE-1C2FC64D378D}" type="slidenum">
              <a:rPr lang="en-US" altLang="en-US" sz="1200" smtClean="0">
                <a:solidFill>
                  <a:prstClr val="black"/>
                </a:solidFill>
              </a:rPr>
              <a:pPr algn="r"/>
              <a:t>1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43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7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4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71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6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4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38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17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4FE322-CC76-48F7-9067-CE9134ED9E6A}" type="slidenum">
              <a:rPr lang="en-US" sz="1200" smtClean="0">
                <a:solidFill>
                  <a:srgbClr val="000000"/>
                </a:solidFill>
              </a:rPr>
              <a:pPr/>
              <a:t>2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92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7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6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92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5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86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60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32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357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4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Notes Placeholder 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91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ZA" sz="1050" dirty="0" smtClean="0"/>
              <a:t>The municipal managers have to register</a:t>
            </a:r>
          </a:p>
          <a:p>
            <a:pPr eaLnBrk="1" hangingPunct="1"/>
            <a:endParaRPr lang="en-ZA" sz="1050" dirty="0"/>
          </a:p>
          <a:p>
            <a:pPr eaLnBrk="1" hangingPunct="1"/>
            <a:r>
              <a:rPr lang="en-ZA" sz="1200" dirty="0" smtClean="0"/>
              <a:t>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849250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9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23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57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43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466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BE101-F502-4386-9910-A135AE2A55CE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38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1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3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2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3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0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dirty="0" smtClean="0"/>
              <a:t>Copy and sign on with forgotten (encrypted) password and change password  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A820C4A-A7F1-4B88-97FD-103EF1BF5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ECF9-1465-4EF3-B65A-1F1703729436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FAC0-C71A-4374-BA6C-CC6F09EAD34A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8EEF-8F06-419A-BB52-93B8A358BE8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2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1269-DB33-4A37-B1BE-55457D54804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9E1D-C5C2-4A43-A824-8263E48D6CE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4EB-5A86-4CC5-B2E7-F40A65B85DA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1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D527-444D-48EA-8D22-CE6637E46A9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53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0E50-4B6A-4AD1-8862-F1363791C23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8FB4-AD1F-47A4-9384-00CD5F52A51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A13A-D6C5-4836-84A0-9EBF800D872B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9CFB-5521-4678-B011-3614EFC0CBEB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630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007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0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196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65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348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19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493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91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9A0B-050D-4155-853A-3F440EC7EC84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154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74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955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294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164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005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10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408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000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71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DD07-E551-4080-834D-8DF4EAB96ACF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88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343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7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025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986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563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032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20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009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2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4576-B670-40AC-95FC-9F33BDCC676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180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16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1154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33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85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70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5"/>
            <a:ext cx="77724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359" indent="0">
              <a:buNone/>
              <a:defRPr sz="1714"/>
            </a:lvl2pPr>
            <a:lvl3pPr marL="870720" indent="0">
              <a:buNone/>
              <a:defRPr sz="1524"/>
            </a:lvl3pPr>
            <a:lvl4pPr marL="1306080" indent="0">
              <a:buNone/>
              <a:defRPr sz="1333"/>
            </a:lvl4pPr>
            <a:lvl5pPr marL="1741441" indent="0">
              <a:buNone/>
              <a:defRPr sz="1333"/>
            </a:lvl5pPr>
            <a:lvl6pPr marL="2176800" indent="0">
              <a:buNone/>
              <a:defRPr sz="1333"/>
            </a:lvl6pPr>
            <a:lvl7pPr marL="2612161" indent="0">
              <a:buNone/>
              <a:defRPr sz="1333"/>
            </a:lvl7pPr>
            <a:lvl8pPr marL="3047520" indent="0">
              <a:buNone/>
              <a:defRPr sz="1333"/>
            </a:lvl8pPr>
            <a:lvl9pPr marL="348288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188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423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6"/>
            <a:ext cx="4040188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5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359" indent="0">
              <a:buNone/>
              <a:defRPr sz="1905" b="1"/>
            </a:lvl2pPr>
            <a:lvl3pPr marL="870720" indent="0">
              <a:buNone/>
              <a:defRPr sz="1714" b="1"/>
            </a:lvl3pPr>
            <a:lvl4pPr marL="1306080" indent="0">
              <a:buNone/>
              <a:defRPr sz="1524" b="1"/>
            </a:lvl4pPr>
            <a:lvl5pPr marL="1741441" indent="0">
              <a:buNone/>
              <a:defRPr sz="1524" b="1"/>
            </a:lvl5pPr>
            <a:lvl6pPr marL="2176800" indent="0">
              <a:buNone/>
              <a:defRPr sz="1524" b="1"/>
            </a:lvl6pPr>
            <a:lvl7pPr marL="2612161" indent="0">
              <a:buNone/>
              <a:defRPr sz="1524" b="1"/>
            </a:lvl7pPr>
            <a:lvl8pPr marL="3047520" indent="0">
              <a:buNone/>
              <a:defRPr sz="1524" b="1"/>
            </a:lvl8pPr>
            <a:lvl9pPr marL="3482881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82"/>
            <a:ext cx="4041775" cy="3951285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3401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68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23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F379-0440-461B-BC01-BC2256C3CC41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5"/>
            <a:ext cx="3008313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2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993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4"/>
            <a:ext cx="5486400" cy="566737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2"/>
            <a:ext cx="548640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359" indent="0">
              <a:buNone/>
              <a:defRPr sz="2667"/>
            </a:lvl2pPr>
            <a:lvl3pPr marL="870720" indent="0">
              <a:buNone/>
              <a:defRPr sz="2286"/>
            </a:lvl3pPr>
            <a:lvl4pPr marL="1306080" indent="0">
              <a:buNone/>
              <a:defRPr sz="1905"/>
            </a:lvl4pPr>
            <a:lvl5pPr marL="1741441" indent="0">
              <a:buNone/>
              <a:defRPr sz="1905"/>
            </a:lvl5pPr>
            <a:lvl6pPr marL="2176800" indent="0">
              <a:buNone/>
              <a:defRPr sz="1905"/>
            </a:lvl6pPr>
            <a:lvl7pPr marL="2612161" indent="0">
              <a:buNone/>
              <a:defRPr sz="1905"/>
            </a:lvl7pPr>
            <a:lvl8pPr marL="3047520" indent="0">
              <a:buNone/>
              <a:defRPr sz="1905"/>
            </a:lvl8pPr>
            <a:lvl9pPr marL="3482881" indent="0">
              <a:buNone/>
              <a:defRPr sz="190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1"/>
            <a:ext cx="54864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35359" indent="0">
              <a:buNone/>
              <a:defRPr sz="1143"/>
            </a:lvl2pPr>
            <a:lvl3pPr marL="870720" indent="0">
              <a:buNone/>
              <a:defRPr sz="952"/>
            </a:lvl3pPr>
            <a:lvl4pPr marL="1306080" indent="0">
              <a:buNone/>
              <a:defRPr sz="952"/>
            </a:lvl4pPr>
            <a:lvl5pPr marL="1741441" indent="0">
              <a:buNone/>
              <a:defRPr sz="952"/>
            </a:lvl5pPr>
            <a:lvl6pPr marL="2176800" indent="0">
              <a:buNone/>
              <a:defRPr sz="952"/>
            </a:lvl6pPr>
            <a:lvl7pPr marL="2612161" indent="0">
              <a:buNone/>
              <a:defRPr sz="952"/>
            </a:lvl7pPr>
            <a:lvl8pPr marL="3047520" indent="0">
              <a:buNone/>
              <a:defRPr sz="952"/>
            </a:lvl8pPr>
            <a:lvl9pPr marL="3482881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093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3399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7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6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333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5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C72D-A64A-4C11-8384-EFC764D6877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A129-6BC7-4DD3-9CC2-BFA88DDA8F0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DE998-2B83-40B8-8585-95F380756812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</a:defRPr>
            </a:lvl1pPr>
          </a:lstStyle>
          <a:p>
            <a:pPr>
              <a:defRPr/>
            </a:pPr>
            <a:fld id="{93A48D7A-90BD-4FC4-BA69-5234ABFB3132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E3A37BA-F6D7-422C-BD8E-63E1F17A3263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372730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12199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313119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70"/>
            <a:ext cx="9144000" cy="8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33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52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19325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35359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87072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06080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741441" algn="l" rtl="0" fontAlgn="base">
        <a:spcBef>
          <a:spcPct val="0"/>
        </a:spcBef>
        <a:spcAft>
          <a:spcPct val="0"/>
        </a:spcAft>
        <a:defRPr sz="2857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26521" indent="-326521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1pPr>
      <a:lvl2pPr marL="707460" indent="-272102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2pPr>
      <a:lvl3pPr marL="1088400" indent="-217680" algn="l" rtl="0" eaLnBrk="0" fontAlgn="base" hangingPunct="0">
        <a:spcBef>
          <a:spcPct val="20000"/>
        </a:spcBef>
        <a:spcAft>
          <a:spcPct val="0"/>
        </a:spcAft>
        <a:buChar char="•"/>
        <a:defRPr sz="1905">
          <a:solidFill>
            <a:schemeClr val="tx1"/>
          </a:solidFill>
          <a:latin typeface="+mn-lt"/>
          <a:ea typeface="+mn-ea"/>
          <a:cs typeface="Osaka"/>
        </a:defRPr>
      </a:lvl3pPr>
      <a:lvl4pPr marL="1523761" indent="-217680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  <a:ea typeface="+mn-ea"/>
          <a:cs typeface="Osaka"/>
        </a:defRPr>
      </a:lvl4pPr>
      <a:lvl5pPr marL="1959120" indent="-217680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  <a:cs typeface="Osaka"/>
        </a:defRPr>
      </a:lvl5pPr>
      <a:lvl6pPr marL="239448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6pPr>
      <a:lvl7pPr marL="282984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7pPr>
      <a:lvl8pPr marL="326520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8pPr>
      <a:lvl9pPr marL="3700561" indent="-217680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359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7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08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44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680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16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520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2881" algn="l" defTabSz="870720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lguploadportal.treasury.gov.z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lguploadportal.treasury.gov.z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6725" y="260648"/>
            <a:ext cx="8281988" cy="4808240"/>
          </a:xfrm>
        </p:spPr>
        <p:txBody>
          <a:bodyPr/>
          <a:lstStyle/>
          <a:p>
            <a:pPr algn="ctr" eaLnBrk="1" hangingPunct="1"/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>LG DATABASE AND REPORTING SYSTEM (LGDRS)</a:t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/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>8-9 September 2015</a:t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  <a:t/>
            </a:r>
            <a:br>
              <a:rPr lang="en-ZA" altLang="en-US" sz="3200" dirty="0" smtClean="0">
                <a:latin typeface="Arial Bold" pitchFamily="34" charset="0"/>
                <a:ea typeface="Osaka"/>
                <a:cs typeface="Osaka"/>
              </a:rPr>
            </a:br>
            <a:endParaRPr lang="en-ZA" altLang="en-US" sz="2400" dirty="0" smtClean="0">
              <a:latin typeface="Arial Bold" pitchFamily="34" charset="0"/>
              <a:ea typeface="Osaka"/>
              <a:cs typeface="Osaka"/>
            </a:endParaRP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0" y="4764088"/>
            <a:ext cx="868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FFFFFF"/>
                </a:solidFill>
                <a:latin typeface="Calibri" pitchFamily="34" charset="0"/>
                <a:ea typeface="Osaka"/>
                <a:cs typeface="Osaka"/>
              </a:rPr>
              <a:t>Presented by National Treasury: Cornéll Botha  – 9 September 2015</a:t>
            </a:r>
          </a:p>
          <a:p>
            <a:pPr algn="r" eaLnBrk="1" hangingPunct="1">
              <a:spcBef>
                <a:spcPct val="20000"/>
              </a:spcBef>
            </a:pPr>
            <a:r>
              <a:rPr lang="en-US" altLang="en-US" sz="1400" b="1" dirty="0" smtClean="0">
                <a:solidFill>
                  <a:srgbClr val="FFFFFF"/>
                </a:solidFill>
                <a:latin typeface="Calibri" pitchFamily="34" charset="0"/>
                <a:ea typeface="Osaka"/>
                <a:cs typeface="Osaka"/>
              </a:rPr>
              <a:t> </a:t>
            </a:r>
            <a:endParaRPr lang="en-US" altLang="en-US" sz="1400" dirty="0" smtClean="0">
              <a:solidFill>
                <a:srgbClr val="FFFFFF"/>
              </a:solidFill>
              <a:latin typeface="Calibri" pitchFamily="34" charset="0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5514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82453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6652837" cy="317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82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" b="13543"/>
          <a:stretch/>
        </p:blipFill>
        <p:spPr>
          <a:xfrm>
            <a:off x="1547664" y="2204864"/>
            <a:ext cx="680824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9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612193" cy="367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700" y="3185007"/>
            <a:ext cx="5858764" cy="250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37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1"/>
          <a:stretch/>
        </p:blipFill>
        <p:spPr>
          <a:xfrm>
            <a:off x="1403648" y="2276872"/>
            <a:ext cx="676875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94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4" r="2960" b="8001"/>
          <a:stretch/>
        </p:blipFill>
        <p:spPr>
          <a:xfrm>
            <a:off x="374550" y="805508"/>
            <a:ext cx="8318699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149080"/>
            <a:ext cx="4896544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47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4" y="1628800"/>
            <a:ext cx="7848872" cy="377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27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/>
        </p:blipFill>
        <p:spPr>
          <a:xfrm>
            <a:off x="1187624" y="1268760"/>
            <a:ext cx="7272808" cy="453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255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4" y="1628800"/>
            <a:ext cx="7059351" cy="369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203" y="2322480"/>
            <a:ext cx="527959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6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7069347" cy="281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016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28" y="1340768"/>
            <a:ext cx="6673448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726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200" b="1" dirty="0" smtClean="0"/>
              <a:t>Road Map – where we are now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  <a:endParaRPr lang="en-US" sz="1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6184" y="2200586"/>
            <a:ext cx="2686767" cy="3532669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 </a:t>
            </a:r>
            <a:endParaRPr lang="en-ZA" sz="17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-122606" y="11499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30060" y="1218798"/>
            <a:ext cx="8658866" cy="4698864"/>
            <a:chOff x="-144218" y="-110978"/>
            <a:chExt cx="9302707" cy="6784274"/>
          </a:xfrm>
        </p:grpSpPr>
        <p:pic>
          <p:nvPicPr>
            <p:cNvPr id="6" name="tabl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993" y="-110978"/>
              <a:ext cx="8645044" cy="1464384"/>
            </a:xfrm>
            <a:prstGeom prst="rect">
              <a:avLst/>
            </a:prstGeom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contourClr>
                <a:srgbClr val="C00000"/>
              </a:contourClr>
            </a:sp3d>
          </p:spPr>
        </p:pic>
        <p:sp>
          <p:nvSpPr>
            <p:cNvPr id="43" name="Rounded Rectangle 42"/>
            <p:cNvSpPr/>
            <p:nvPr/>
          </p:nvSpPr>
          <p:spPr>
            <a:xfrm>
              <a:off x="-144218" y="1306540"/>
              <a:ext cx="687689" cy="5353061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wordArtVert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b="1" dirty="0"/>
                <a:t>LG DATA BASE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521228" y="6651413"/>
              <a:ext cx="8636324" cy="81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74"/>
            <p:cNvSpPr txBox="1"/>
            <p:nvPr/>
          </p:nvSpPr>
          <p:spPr>
            <a:xfrm>
              <a:off x="554394" y="1405909"/>
              <a:ext cx="2382414" cy="2266293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Configuration and amendments to the LG </a:t>
              </a:r>
              <a:r>
                <a:rPr lang="en-ZA" sz="1600" dirty="0" smtClean="0">
                  <a:ln>
                    <a:solidFill>
                      <a:schemeClr val="tx1"/>
                    </a:solidFill>
                    <a:prstDash val="solid"/>
                  </a:ln>
                </a:rPr>
                <a:t>Database, </a:t>
              </a:r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based on the SCOA classification framework</a:t>
              </a:r>
            </a:p>
          </p:txBody>
        </p:sp>
        <p:sp>
          <p:nvSpPr>
            <p:cNvPr id="66" name="TextBox 75"/>
            <p:cNvSpPr txBox="1"/>
            <p:nvPr/>
          </p:nvSpPr>
          <p:spPr>
            <a:xfrm>
              <a:off x="2943377" y="1391276"/>
              <a:ext cx="3318675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Testing of in-year reporting based on refined LG Database</a:t>
              </a:r>
            </a:p>
          </p:txBody>
        </p:sp>
        <p:sp>
          <p:nvSpPr>
            <p:cNvPr id="67" name="TextBox 76"/>
            <p:cNvSpPr txBox="1"/>
            <p:nvPr/>
          </p:nvSpPr>
          <p:spPr>
            <a:xfrm>
              <a:off x="2244691" y="3786136"/>
              <a:ext cx="4017362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Development and testing of report extraction</a:t>
              </a:r>
            </a:p>
          </p:txBody>
        </p:sp>
        <p:sp>
          <p:nvSpPr>
            <p:cNvPr id="68" name="TextBox 77"/>
            <p:cNvSpPr txBox="1"/>
            <p:nvPr/>
          </p:nvSpPr>
          <p:spPr>
            <a:xfrm>
              <a:off x="4801612" y="4807563"/>
              <a:ext cx="4355939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Change management associated with redeveloped LG Database</a:t>
              </a:r>
            </a:p>
          </p:txBody>
        </p:sp>
        <p:sp>
          <p:nvSpPr>
            <p:cNvPr id="69" name="TextBox 78"/>
            <p:cNvSpPr txBox="1"/>
            <p:nvPr/>
          </p:nvSpPr>
          <p:spPr>
            <a:xfrm>
              <a:off x="554395" y="5828991"/>
              <a:ext cx="8604094" cy="844305"/>
            </a:xfrm>
            <a:prstGeom prst="rect">
              <a:avLst/>
            </a:prstGeom>
            <a:gradFill flip="none" rotWithShape="1">
              <a:gsLst>
                <a:gs pos="100000">
                  <a:srgbClr val="FF0000">
                    <a:tint val="66000"/>
                    <a:satMod val="160000"/>
                  </a:srgbClr>
                </a:gs>
                <a:gs pos="50000">
                  <a:srgbClr val="FFD5D5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Continuation </a:t>
              </a:r>
              <a:r>
                <a:rPr lang="en-ZA" sz="1600" dirty="0" smtClean="0">
                  <a:ln>
                    <a:solidFill>
                      <a:schemeClr val="tx1"/>
                    </a:solidFill>
                    <a:prstDash val="solid"/>
                  </a:ln>
                </a:rPr>
                <a:t>with in-year reporting framework</a:t>
              </a:r>
              <a:r>
                <a:rPr lang="en-ZA" sz="1600" dirty="0">
                  <a:ln>
                    <a:solidFill>
                      <a:schemeClr val="tx1"/>
                    </a:solidFill>
                    <a:prstDash val="solid"/>
                  </a:ln>
                </a:rPr>
                <a:t>, verification, and publications including piloting municipalities</a:t>
              </a:r>
            </a:p>
          </p:txBody>
        </p:sp>
      </p:grpSp>
      <p:cxnSp>
        <p:nvCxnSpPr>
          <p:cNvPr id="82" name="Straight Connector 81"/>
          <p:cNvCxnSpPr/>
          <p:nvPr/>
        </p:nvCxnSpPr>
        <p:spPr>
          <a:xfrm flipH="1">
            <a:off x="8880753" y="1528013"/>
            <a:ext cx="2060" cy="4380164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8325"/>
            <a:ext cx="7570310" cy="249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25233" r="943" b="30565"/>
          <a:stretch/>
        </p:blipFill>
        <p:spPr>
          <a:xfrm>
            <a:off x="1619672" y="3861048"/>
            <a:ext cx="73448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961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21443" r="943" b="12885"/>
          <a:stretch/>
        </p:blipFill>
        <p:spPr>
          <a:xfrm>
            <a:off x="1115616" y="1628800"/>
            <a:ext cx="7344816" cy="37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811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84" y="1844824"/>
            <a:ext cx="6330551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099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8" y="2228801"/>
            <a:ext cx="500123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66429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7037" y="1340768"/>
            <a:ext cx="41649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Data Upload Requirements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5850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14400"/>
            <a:ext cx="7372350" cy="573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096852"/>
            <a:ext cx="945131" cy="26642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en-US" sz="2275" dirty="0" smtClean="0">
                <a:latin typeface="+mj-lt"/>
              </a:rPr>
              <a:t>DATA UPLOAD</a:t>
            </a:r>
          </a:p>
        </p:txBody>
      </p:sp>
    </p:spTree>
    <p:extLst>
      <p:ext uri="{BB962C8B-B14F-4D97-AF65-F5344CB8AC3E}">
        <p14:creationId xmlns:p14="http://schemas.microsoft.com/office/powerpoint/2010/main" val="215028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2857" y="1658417"/>
            <a:ext cx="7305487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submission of </a:t>
            </a: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Documents </a:t>
            </a:r>
            <a:r>
              <a:rPr lang="en-Z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LG Data Upload portal requires that </a:t>
            </a: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single documents corresponding to the selection type available, be uploaded at a time.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example:  Council resolutions or quality certificates may no longer be included in a budget document but must be uploaded as separate document.  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64" y="1340768"/>
            <a:ext cx="716147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Supporting Documents Upload Requirements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4208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34562" y="1772817"/>
            <a:ext cx="841390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Z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municipal managers of participating pilot municipalities, who have not registered on the upload portal yet, are requested to register as soon as possible.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b="1" dirty="0" smtClean="0">
                <a:solidFill>
                  <a:srgbClr val="92D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Z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Approval of portal access can only be granted after registration. </a:t>
            </a:r>
          </a:p>
          <a:p>
            <a:pPr lvl="0"/>
            <a:r>
              <a:rPr lang="en-ZA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ZA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Upload of files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documents can only commence after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municipal 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manager’s authorisation</a:t>
            </a: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Submission to the new portal should be synchronised with the current e-mail procedure. </a:t>
            </a:r>
            <a:r>
              <a:rPr lang="en-US" sz="2000" dirty="0" smtClean="0"/>
              <a:t>  </a:t>
            </a:r>
          </a:p>
          <a:p>
            <a:pPr lvl="0"/>
            <a:r>
              <a:rPr lang="en-US" sz="2000" dirty="0" smtClean="0"/>
              <a:t>		</a:t>
            </a:r>
            <a:endParaRPr lang="en-US" sz="2000" dirty="0"/>
          </a:p>
          <a:p>
            <a:pPr lvl="0"/>
            <a:r>
              <a:rPr lang="en-US" sz="2000" dirty="0"/>
              <a:t>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1196752"/>
            <a:ext cx="34890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Other Requirements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67544" y="4524096"/>
          <a:ext cx="82809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013176"/>
            <a:ext cx="223224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88132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2856" y="1658417"/>
            <a:ext cx="8601632" cy="711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It is important that the pilot </a:t>
            </a:r>
            <a:r>
              <a:rPr lang="en-ZA" sz="2000" dirty="0" smtClean="0">
                <a:solidFill>
                  <a:srgbClr val="B904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municipalities test the portal </a:t>
            </a:r>
            <a:r>
              <a:rPr lang="en-Z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extensively, e.g. big documents (in PDF format), to assure quality of this interface. After a successful pilot phase, the portal can be rolled out to 278 municipalities</a:t>
            </a:r>
            <a:r>
              <a:rPr lang="en-ZA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ZA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ZA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5)</a:t>
            </a:r>
            <a:r>
              <a:rPr lang="en-ZA" sz="2000" dirty="0"/>
              <a:t> </a:t>
            </a:r>
            <a:r>
              <a:rPr lang="en-ZA" sz="2000" dirty="0" smtClean="0"/>
              <a:t>The </a:t>
            </a:r>
            <a:r>
              <a:rPr lang="en-ZA" sz="2000" dirty="0"/>
              <a:t>communication setup will be implemented based on the current </a:t>
            </a:r>
            <a:r>
              <a:rPr lang="en-ZA" sz="2000" dirty="0" smtClean="0"/>
              <a:t>contact details of the municipal manager. This poses a problem as the MM might not always be available. What and how to setup the  communication process is a discussion point and consensus should be reached as soon as possible. </a:t>
            </a:r>
            <a:r>
              <a:rPr lang="en-ZA" sz="2000" dirty="0" smtClean="0">
                <a:solidFill>
                  <a:srgbClr val="B90400"/>
                </a:solidFill>
              </a:rPr>
              <a:t>Feedback from municipalities in this regard, will be valuable and highly appreciated</a:t>
            </a:r>
            <a:r>
              <a:rPr lang="en-ZA" sz="2000" dirty="0">
                <a:solidFill>
                  <a:srgbClr val="B90400"/>
                </a:solidFill>
              </a:rPr>
              <a:t>.</a:t>
            </a:r>
            <a:r>
              <a:rPr lang="en-ZA" sz="2000" dirty="0" smtClean="0">
                <a:solidFill>
                  <a:srgbClr val="B90400"/>
                </a:solidFill>
              </a:rPr>
              <a:t> </a:t>
            </a:r>
            <a:r>
              <a:rPr lang="en-ZA" sz="2000" dirty="0" smtClean="0"/>
              <a:t>National Treasury has defined options and will take it up with Municipalities before finalisation.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sz="2000" dirty="0"/>
              <a:t> 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ts val="1200"/>
            </a:pPr>
            <a: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sz="2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1196752"/>
            <a:ext cx="348906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Other Requirements</a:t>
            </a:r>
            <a:endParaRPr lang="en-US" b="1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43" y="4797152"/>
            <a:ext cx="3240360" cy="1080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10781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 smtClean="0">
                <a:latin typeface="Arial Bold" pitchFamily="34" charset="0"/>
              </a:rPr>
              <a:t>mSCOA</a:t>
            </a:r>
            <a:r>
              <a:rPr lang="en-ZA" altLang="en-US" sz="2800" dirty="0" smtClean="0">
                <a:latin typeface="Arial Bold" pitchFamily="34" charset="0"/>
              </a:rPr>
              <a:t> F.A.Q.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>
          <a:xfrm>
            <a:off x="910272" y="2276872"/>
            <a:ext cx="732345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9961" y="1151782"/>
            <a:ext cx="7691397" cy="1006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chilly" dir="t"/>
          </a:scene3d>
          <a:sp3d prstMaterial="matte">
            <a:bevelT w="152400" h="50800" prst="softRound"/>
            <a:bevelB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Municipalities may register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to get access 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and</a:t>
            </a:r>
          </a:p>
          <a:p>
            <a:pPr algn="ctr" eaLnBrk="1" hangingPunct="1">
              <a:spcBef>
                <a:spcPct val="30000"/>
              </a:spcBef>
            </a:pP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approval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on the </a:t>
            </a:r>
            <a:r>
              <a:rPr lang="en-ZA" sz="14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M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SCOA F.A.Q. database. The web address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is </a:t>
            </a:r>
            <a:r>
              <a:rPr lang="en-ZA" sz="1800" b="1" dirty="0" smtClean="0">
                <a:solidFill>
                  <a:srgbClr val="3333CC"/>
                </a:solidFill>
                <a:latin typeface="+mn-lt"/>
                <a:cs typeface="Arial" pitchFamily="34" charset="0"/>
                <a:hlinkClick r:id="rId4"/>
              </a:rPr>
              <a:t>http://mscoafaq.treasury.gov.za</a:t>
            </a:r>
            <a:endParaRPr lang="en-ZA" sz="1800" b="1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80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"/>
          <a:stretch/>
        </p:blipFill>
        <p:spPr>
          <a:xfrm>
            <a:off x="2123728" y="723955"/>
            <a:ext cx="684076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309320"/>
            <a:ext cx="864096" cy="319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96637"/>
            <a:ext cx="21237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*</a:t>
            </a:r>
            <a:r>
              <a:rPr lang="en-US" sz="1800" dirty="0" smtClean="0"/>
              <a:t>The user will receive a registration confirmation e-mail with a link to click on to access the F.A.Q. portal but will not be able to use it. </a:t>
            </a:r>
          </a:p>
          <a:p>
            <a:endParaRPr lang="en-US" sz="1800" dirty="0" smtClean="0"/>
          </a:p>
          <a:p>
            <a:r>
              <a:rPr lang="en-US" sz="2200" b="1" dirty="0" smtClean="0">
                <a:solidFill>
                  <a:srgbClr val="097CAF"/>
                </a:solidFill>
              </a:rPr>
              <a:t>*</a:t>
            </a:r>
            <a:r>
              <a:rPr lang="en-US" sz="1800" dirty="0" smtClean="0"/>
              <a:t>The administrator at NT to activate the account.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1993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Progress to date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196752"/>
            <a:ext cx="8763000" cy="4824536"/>
          </a:xfrm>
        </p:spPr>
        <p:txBody>
          <a:bodyPr vert="horz"/>
          <a:lstStyle/>
          <a:p>
            <a:r>
              <a:rPr lang="en-ZA" sz="2200" b="1" dirty="0" smtClean="0"/>
              <a:t>Upload portal </a:t>
            </a:r>
            <a:r>
              <a:rPr lang="en-ZA" sz="2200" dirty="0" smtClean="0"/>
              <a:t>for both financial batch submissions and documents developed and implemented</a:t>
            </a:r>
          </a:p>
          <a:p>
            <a:r>
              <a:rPr lang="en-ZA" sz="2200" b="1" dirty="0" err="1" smtClean="0"/>
              <a:t>mSCOA</a:t>
            </a:r>
            <a:r>
              <a:rPr lang="en-ZA" sz="2200" b="1" dirty="0" smtClean="0"/>
              <a:t> FAQ </a:t>
            </a:r>
            <a:r>
              <a:rPr lang="en-ZA" sz="2200" dirty="0" smtClean="0"/>
              <a:t>database is now hosted at NT and have been updated for more stability and functionality</a:t>
            </a:r>
          </a:p>
          <a:p>
            <a:r>
              <a:rPr lang="en-ZA" sz="2200" dirty="0" smtClean="0"/>
              <a:t>The </a:t>
            </a:r>
            <a:r>
              <a:rPr lang="en-ZA" sz="2200" b="1" dirty="0" smtClean="0"/>
              <a:t>design and data flow </a:t>
            </a:r>
            <a:r>
              <a:rPr lang="en-ZA" sz="2200" dirty="0" smtClean="0"/>
              <a:t>for the storing and handling of financial information has been finalised</a:t>
            </a:r>
          </a:p>
          <a:p>
            <a:r>
              <a:rPr lang="en-ZA" sz="2200" dirty="0" smtClean="0"/>
              <a:t>The content and </a:t>
            </a:r>
            <a:r>
              <a:rPr lang="en-ZA" sz="2200" b="1" dirty="0" smtClean="0"/>
              <a:t>validation rules </a:t>
            </a:r>
            <a:r>
              <a:rPr lang="en-ZA" sz="2200" dirty="0" smtClean="0"/>
              <a:t>for financial batch files have been defined</a:t>
            </a:r>
          </a:p>
          <a:p>
            <a:r>
              <a:rPr lang="en-ZA" sz="2200" dirty="0" smtClean="0"/>
              <a:t>The communication lines and rules regarding </a:t>
            </a:r>
            <a:r>
              <a:rPr lang="en-ZA" sz="2200" b="1" dirty="0" smtClean="0"/>
              <a:t>delegation of authority</a:t>
            </a:r>
            <a:r>
              <a:rPr lang="en-ZA" sz="2200" dirty="0" smtClean="0"/>
              <a:t> has been discussed and will shortly be finalised</a:t>
            </a:r>
          </a:p>
          <a:p>
            <a:r>
              <a:rPr lang="en-ZA" sz="2200" b="1" dirty="0" smtClean="0"/>
              <a:t>SCOA Risk Matrix </a:t>
            </a:r>
            <a:r>
              <a:rPr lang="en-ZA" sz="2200" dirty="0" smtClean="0"/>
              <a:t>has been created and is also hosted by NT. It will be communicated as soon as it is available from outside, which SITA is finalising.  </a:t>
            </a: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5ECF9-1465-4EF3-B65A-1F1703729436}" type="slidenum">
              <a:rPr lang="en-US" smtClean="0"/>
              <a:pPr>
                <a:defRPr/>
              </a:pPr>
              <a:t>3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50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6508044" cy="334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6120680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758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6" y="1219008"/>
            <a:ext cx="8161727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63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196753"/>
            <a:ext cx="812362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724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19565" r="3334"/>
          <a:stretch/>
        </p:blipFill>
        <p:spPr>
          <a:xfrm>
            <a:off x="683568" y="884177"/>
            <a:ext cx="813690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84" r="1795" b="9453"/>
          <a:stretch/>
        </p:blipFill>
        <p:spPr>
          <a:xfrm>
            <a:off x="971600" y="3548473"/>
            <a:ext cx="7848873" cy="254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581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8"/>
          <a:stretch/>
        </p:blipFill>
        <p:spPr>
          <a:xfrm>
            <a:off x="323528" y="1412776"/>
            <a:ext cx="8496944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122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 err="1">
                <a:latin typeface="Arial Bold" pitchFamily="34" charset="0"/>
              </a:rPr>
              <a:t>mSCOA</a:t>
            </a:r>
            <a:r>
              <a:rPr lang="en-ZA" altLang="en-US" sz="2800" dirty="0">
                <a:latin typeface="Arial Bold" pitchFamily="34" charset="0"/>
              </a:rPr>
              <a:t> F.A.Q. </a:t>
            </a:r>
            <a:r>
              <a:rPr lang="en-ZA" altLang="en-US" sz="2800" dirty="0" smtClean="0">
                <a:latin typeface="Arial Bold" pitchFamily="34" charset="0"/>
              </a:rPr>
              <a:t>Portal 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4395"/>
          <a:stretch/>
        </p:blipFill>
        <p:spPr>
          <a:xfrm>
            <a:off x="590705" y="1196752"/>
            <a:ext cx="8154107" cy="3960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14395"/>
          <a:stretch/>
        </p:blipFill>
        <p:spPr>
          <a:xfrm>
            <a:off x="362857" y="1196752"/>
            <a:ext cx="838560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98" y="2548051"/>
            <a:ext cx="3648658" cy="176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" t="2106" r="2129" b="25000"/>
          <a:stretch/>
        </p:blipFill>
        <p:spPr>
          <a:xfrm>
            <a:off x="4707098" y="4437112"/>
            <a:ext cx="3137929" cy="223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334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056784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Contact me for any questions or problems you encounter with regards to the LG Upload Portal or the </a:t>
            </a:r>
            <a:r>
              <a:rPr lang="en-US" dirty="0" err="1" smtClean="0">
                <a:latin typeface="+mj-lt"/>
              </a:rPr>
              <a:t>mSCOA</a:t>
            </a:r>
            <a:r>
              <a:rPr lang="en-US" dirty="0" smtClean="0">
                <a:latin typeface="+mj-lt"/>
              </a:rPr>
              <a:t> FAQ portal for assistance. 			          	</a:t>
            </a:r>
            <a:endParaRPr lang="en-US" dirty="0"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07660" y="3356991"/>
          <a:ext cx="5800644" cy="230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501317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07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107504" y="1772816"/>
            <a:ext cx="8366571" cy="1944216"/>
          </a:xfrm>
          <a:noFill/>
        </p:spPr>
        <p:txBody>
          <a:bodyPr/>
          <a:lstStyle/>
          <a:p>
            <a:pPr algn="ctr" eaLnBrk="1" hangingPunct="1"/>
            <a:r>
              <a:rPr lang="en-US" sz="5400" b="1" dirty="0" smtClean="0"/>
              <a:t>THANK YOU </a:t>
            </a:r>
            <a:endParaRPr lang="en-US" sz="5400" i="1" dirty="0" smtClean="0"/>
          </a:p>
        </p:txBody>
      </p:sp>
    </p:spTree>
    <p:extLst>
      <p:ext uri="{BB962C8B-B14F-4D97-AF65-F5344CB8AC3E}">
        <p14:creationId xmlns:p14="http://schemas.microsoft.com/office/powerpoint/2010/main" val="3300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Work plan for the next 3 months</a:t>
            </a:r>
            <a:endParaRPr lang="en-Z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196752"/>
            <a:ext cx="8546976" cy="4824536"/>
          </a:xfrm>
        </p:spPr>
        <p:txBody>
          <a:bodyPr vert="horz"/>
          <a:lstStyle/>
          <a:p>
            <a:r>
              <a:rPr lang="en-ZA" sz="2200" dirty="0" smtClean="0"/>
              <a:t>The SQL database will be created and the validation rules implemented,</a:t>
            </a:r>
          </a:p>
          <a:p>
            <a:r>
              <a:rPr lang="en-ZA" sz="2200" dirty="0" smtClean="0"/>
              <a:t>The communication setup will be implemented based on the current contacts per municipality already available on the current database,</a:t>
            </a:r>
          </a:p>
          <a:p>
            <a:r>
              <a:rPr lang="en-ZA" sz="2200" dirty="0" smtClean="0"/>
              <a:t>The current contact database will be expanded to accommodate a wider base of entry points into the municipalities and metros, however, this is still a discussion point,</a:t>
            </a:r>
          </a:p>
          <a:p>
            <a:r>
              <a:rPr lang="en-ZA" sz="2200" dirty="0" smtClean="0"/>
              <a:t>The </a:t>
            </a:r>
            <a:r>
              <a:rPr lang="en-ZA" sz="2200" dirty="0" err="1" smtClean="0"/>
              <a:t>mSCOA</a:t>
            </a:r>
            <a:r>
              <a:rPr lang="en-ZA" sz="2200" dirty="0" smtClean="0"/>
              <a:t> tables will be moved from Excel to a SQL database and audit trails will be added,</a:t>
            </a:r>
          </a:p>
          <a:p>
            <a:r>
              <a:rPr lang="en-ZA" sz="2200" dirty="0" smtClean="0"/>
              <a:t>Translation of new format financial data into old reporting formats will be done for quality and accuracy checks, and</a:t>
            </a:r>
          </a:p>
          <a:p>
            <a:r>
              <a:rPr lang="en-ZA" sz="2200" dirty="0" smtClean="0"/>
              <a:t>Development of new reports will commence</a:t>
            </a:r>
          </a:p>
          <a:p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5ECF9-1465-4EF3-B65A-1F1703729436}" type="slidenum">
              <a:rPr lang="en-US" smtClean="0"/>
              <a:pPr>
                <a:defRPr/>
              </a:pPr>
              <a:t>4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7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9DF9D"/>
          </a:fgClr>
          <a:bgClr>
            <a:srgbClr val="F9DF9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52" y="76199"/>
            <a:ext cx="7732288" cy="9230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Government Data UPLOAD System: collecting municipal data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2381863"/>
            <a:ext cx="7464829" cy="347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8136904" cy="1006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chilly" dir="t"/>
          </a:scene3d>
          <a:sp3d prstMaterial="matte">
            <a:bevelT w="152400" h="50800" prst="softRound"/>
            <a:bevelB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The municipal managers have to register to get access </a:t>
            </a:r>
            <a:endParaRPr lang="en-ZA" sz="1800" b="1" dirty="0" smtClean="0">
              <a:solidFill>
                <a:prstClr val="black"/>
              </a:solidFill>
              <a:latin typeface="+mn-lt"/>
              <a:cs typeface="Arial" pitchFamily="34" charset="0"/>
            </a:endParaRPr>
          </a:p>
          <a:p>
            <a:pPr algn="ctr" eaLnBrk="1" hangingPunct="1">
              <a:spcBef>
                <a:spcPct val="30000"/>
              </a:spcBef>
            </a:pP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approval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on the Local Government 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Upload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portal. The web </a:t>
            </a:r>
            <a:r>
              <a:rPr lang="en-ZA" sz="1800" b="1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address </a:t>
            </a:r>
            <a:r>
              <a:rPr lang="en-ZA" sz="1800" b="1" dirty="0">
                <a:solidFill>
                  <a:prstClr val="black"/>
                </a:solidFill>
                <a:latin typeface="+mn-lt"/>
                <a:cs typeface="Arial" pitchFamily="34" charset="0"/>
              </a:rPr>
              <a:t>is </a:t>
            </a:r>
            <a:r>
              <a:rPr lang="en-ZA" sz="1800" b="1" dirty="0">
                <a:solidFill>
                  <a:srgbClr val="3333CC"/>
                </a:solidFill>
                <a:latin typeface="+mn-lt"/>
                <a:cs typeface="Arial" pitchFamily="34" charset="0"/>
                <a:hlinkClick r:id="rId4"/>
              </a:rPr>
              <a:t>https://lguploadportal.treasury.gov.za</a:t>
            </a:r>
            <a:endParaRPr lang="en-ZA" sz="1800" b="1" dirty="0">
              <a:solidFill>
                <a:prstClr val="black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13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7311" y="76200"/>
            <a:ext cx="6827832" cy="815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Government Data UPLOAD System: collecting municipal data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3" y="1484784"/>
            <a:ext cx="7532249" cy="430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059832" y="1484784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4323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118149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Government Data UPLOAD System: </a:t>
            </a:r>
            <a:r>
              <a:rPr lang="en-US" b="1" dirty="0"/>
              <a:t>collecting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municipal data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8929" r="5405" b="21428"/>
          <a:stretch/>
        </p:blipFill>
        <p:spPr>
          <a:xfrm>
            <a:off x="781153" y="2024844"/>
            <a:ext cx="7704856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90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43259" r="13730" b="7584"/>
          <a:stretch/>
        </p:blipFill>
        <p:spPr bwMode="auto">
          <a:xfrm>
            <a:off x="360601" y="1268760"/>
            <a:ext cx="641201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158" t="14870" r="7964" b="15026"/>
          <a:stretch/>
        </p:blipFill>
        <p:spPr>
          <a:xfrm>
            <a:off x="2627784" y="3212976"/>
            <a:ext cx="6034956" cy="256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72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57" y="76200"/>
            <a:ext cx="8385607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ZA" altLang="en-US" sz="2800" dirty="0">
                <a:latin typeface="Arial Bold" pitchFamily="34" charset="0"/>
              </a:rPr>
              <a:t>LG Data and Document Upload Portal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02" y="1927730"/>
            <a:ext cx="6637595" cy="300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7352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9b4f51526f4d882b0415eaade27f69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75D2051-8DB3-4A3C-A69D-63A16E217A40}"/>
</file>

<file path=customXml/itemProps2.xml><?xml version="1.0" encoding="utf-8"?>
<ds:datastoreItem xmlns:ds="http://schemas.openxmlformats.org/officeDocument/2006/customXml" ds:itemID="{3670F23C-C568-4939-934D-E549369DF442}"/>
</file>

<file path=customXml/itemProps3.xml><?xml version="1.0" encoding="utf-8"?>
<ds:datastoreItem xmlns:ds="http://schemas.openxmlformats.org/officeDocument/2006/customXml" ds:itemID="{85C5DE4E-B98B-4711-8019-7F82E96967C4}"/>
</file>

<file path=customXml/itemProps4.xml><?xml version="1.0" encoding="utf-8"?>
<ds:datastoreItem xmlns:ds="http://schemas.openxmlformats.org/officeDocument/2006/customXml" ds:itemID="{9A1AD7F4-811F-479C-81E8-5F01E032D46B}"/>
</file>

<file path=docProps/app.xml><?xml version="1.0" encoding="utf-8"?>
<Properties xmlns="http://schemas.openxmlformats.org/officeDocument/2006/extended-properties" xmlns:vt="http://schemas.openxmlformats.org/officeDocument/2006/docPropsVTypes">
  <Template>ITMac01 HD:Applications:Microsoft Office 2004:Templates:Presentations:Designs:Blank Presentation</Template>
  <TotalTime>8085</TotalTime>
  <Words>1011</Words>
  <Application>Microsoft Office PowerPoint</Application>
  <PresentationFormat>On-screen Show (4:3)</PresentationFormat>
  <Paragraphs>180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ＭＳ Ｐゴシック</vt:lpstr>
      <vt:lpstr>Arial</vt:lpstr>
      <vt:lpstr>Arial Bold</vt:lpstr>
      <vt:lpstr>Arial Bold Italic</vt:lpstr>
      <vt:lpstr>Calibri</vt:lpstr>
      <vt:lpstr>Comic Sans MS</vt:lpstr>
      <vt:lpstr>Osaka</vt:lpstr>
      <vt:lpstr>Times New Roman</vt:lpstr>
      <vt:lpstr>Blank Presentation</vt:lpstr>
      <vt:lpstr>11_Blank Presentation</vt:lpstr>
      <vt:lpstr>1_Blank Presentation</vt:lpstr>
      <vt:lpstr>2_Blank Presentation</vt:lpstr>
      <vt:lpstr>3_Blank Presentation</vt:lpstr>
      <vt:lpstr>6_Blank Presentation</vt:lpstr>
      <vt:lpstr>LG DATABASE AND REPORTING SYSTEM (LGDRS)  8-9 September 2015  </vt:lpstr>
      <vt:lpstr>Road Map – where we are now</vt:lpstr>
      <vt:lpstr>Progress to date</vt:lpstr>
      <vt:lpstr>Work plan for the next 3 months</vt:lpstr>
      <vt:lpstr>Local Government Data UPLOAD System: collecting municipal data</vt:lpstr>
      <vt:lpstr>Local Government Data UPLOAD System: collecting municipal data</vt:lpstr>
      <vt:lpstr>Local Government Data UPLOAD System: collecting municipal data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LG Data and Document Upload Portal</vt:lpstr>
      <vt:lpstr>mSCOA F.A.Q. Portal</vt:lpstr>
      <vt:lpstr>mSCOA F.A.Q. Portal</vt:lpstr>
      <vt:lpstr>mSCOA F.A.Q. Portal</vt:lpstr>
      <vt:lpstr>mSCOA F.A.Q. Portal</vt:lpstr>
      <vt:lpstr>mSCOA F.A.Q. Portal</vt:lpstr>
      <vt:lpstr>mSCOA F.A.Q. Portal</vt:lpstr>
      <vt:lpstr>mSCOA F.A.Q. Portal</vt:lpstr>
      <vt:lpstr>mSCOA F.A.Q. Portal </vt:lpstr>
      <vt:lpstr>LG Data and Document Upload Portal</vt:lpstr>
      <vt:lpstr>THANK YOU </vt:lpstr>
    </vt:vector>
  </TitlesOfParts>
  <Company>bronwen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Cornell</dc:creator>
  <cp:lastModifiedBy>Dennis</cp:lastModifiedBy>
  <cp:revision>703</cp:revision>
  <cp:lastPrinted>2015-06-19T13:01:55Z</cp:lastPrinted>
  <dcterms:created xsi:type="dcterms:W3CDTF">2010-05-24T08:09:56Z</dcterms:created>
  <dcterms:modified xsi:type="dcterms:W3CDTF">2015-09-08T11:02:55Z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rporate Services Divition">
    <vt:lpwstr>Not Applicable</vt:lpwstr>
  </property>
  <property fmtid="{D5CDD505-2E9C-101B-9397-08002B2CF9AE}" pid="4" name="Business Unit">
    <vt:lpwstr>Communications</vt:lpwstr>
  </property>
  <property fmtid="{D5CDD505-2E9C-101B-9397-08002B2CF9AE}" pid="5" name="ContentTypeId">
    <vt:lpwstr>0x010100F6D77BA75D44BC469ABAE46C07B5E9FF</vt:lpwstr>
  </property>
  <property fmtid="{D5CDD505-2E9C-101B-9397-08002B2CF9AE}" pid="6" name="Common Accessed Document">
    <vt:lpwstr>false</vt:lpwstr>
  </property>
</Properties>
</file>