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21"/>
  </p:notesMasterIdLst>
  <p:sldIdLst>
    <p:sldId id="272" r:id="rId5"/>
    <p:sldId id="289" r:id="rId6"/>
    <p:sldId id="291" r:id="rId7"/>
    <p:sldId id="298" r:id="rId8"/>
    <p:sldId id="299" r:id="rId9"/>
    <p:sldId id="300" r:id="rId10"/>
    <p:sldId id="304" r:id="rId11"/>
    <p:sldId id="296" r:id="rId12"/>
    <p:sldId id="301" r:id="rId13"/>
    <p:sldId id="297" r:id="rId14"/>
    <p:sldId id="292" r:id="rId15"/>
    <p:sldId id="302" r:id="rId16"/>
    <p:sldId id="294" r:id="rId17"/>
    <p:sldId id="303" r:id="rId18"/>
    <p:sldId id="293" r:id="rId19"/>
    <p:sldId id="29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8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AB54A-A735-4258-A7B3-890162D7B82B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AD1C02-0C52-48D7-94D9-4F4E2EC8D0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40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87136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728715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82842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106801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81993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95816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661480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57670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8713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8372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261934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08709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63626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23919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983608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3546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426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929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395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98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05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218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10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51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34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488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784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C1FEC-EEA8-40DB-BEB8-059DF266FC0E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B67B3-655F-45DF-96C3-FCAF737DC3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22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1" descr="Powerpoint Presentation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303"/>
            <a:ext cx="9177338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12"/>
          <p:cNvSpPr>
            <a:spLocks noGrp="1" noChangeArrowheads="1"/>
          </p:cNvSpPr>
          <p:nvPr>
            <p:ph type="title"/>
          </p:nvPr>
        </p:nvSpPr>
        <p:spPr>
          <a:xfrm>
            <a:off x="-61141" y="701824"/>
            <a:ext cx="9213850" cy="1279376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	</a:t>
            </a:r>
            <a:br>
              <a:rPr lang="en-US" sz="3400" dirty="0" smtClean="0"/>
            </a:b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Z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Integrated </a:t>
            </a:r>
            <a:r>
              <a:rPr lang="en-Z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Consultative Forum (ICF) </a:t>
            </a:r>
            <a:r>
              <a:rPr lang="en-Z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Z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Z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Panel Discussion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Questionnaire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September 2015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en-US" sz="6000" dirty="0" smtClean="0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381000" y="4953000"/>
            <a:ext cx="86899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fontAlgn="base">
              <a:spcBef>
                <a:spcPct val="20000"/>
              </a:spcBef>
              <a:spcAft>
                <a:spcPct val="0"/>
              </a:spcAft>
            </a:pPr>
            <a:r>
              <a:rPr lang="en-US" sz="1400" b="1" dirty="0">
                <a:solidFill>
                  <a:prstClr val="white"/>
                </a:solidFill>
                <a:cs typeface="Osaka"/>
              </a:rPr>
              <a:t>Presented by National Treasury: </a:t>
            </a:r>
            <a:r>
              <a:rPr lang="en-US" sz="1400" b="1" dirty="0" smtClean="0">
                <a:solidFill>
                  <a:prstClr val="white"/>
                </a:solidFill>
                <a:cs typeface="Osaka"/>
              </a:rPr>
              <a:t> | 8 September  2015 </a:t>
            </a:r>
            <a:endParaRPr lang="en-US" sz="1400" b="1" dirty="0">
              <a:solidFill>
                <a:prstClr val="white"/>
              </a:solidFill>
              <a:cs typeface="Osaka"/>
            </a:endParaRPr>
          </a:p>
          <a:p>
            <a:pPr algn="r" fontAlgn="base">
              <a:spcBef>
                <a:spcPct val="20000"/>
              </a:spcBef>
              <a:spcAft>
                <a:spcPct val="0"/>
              </a:spcAft>
            </a:pPr>
            <a:r>
              <a:rPr lang="en-US" sz="1400" b="1" dirty="0">
                <a:solidFill>
                  <a:prstClr val="white"/>
                </a:solidFill>
                <a:cs typeface="Osaka"/>
              </a:rPr>
              <a:t> </a:t>
            </a:r>
            <a:endParaRPr lang="en-US" sz="1400" dirty="0">
              <a:solidFill>
                <a:prstClr val="white"/>
              </a:solidFill>
              <a:cs typeface="Osaka"/>
            </a:endParaRPr>
          </a:p>
        </p:txBody>
      </p:sp>
    </p:spTree>
    <p:extLst>
      <p:ext uri="{BB962C8B-B14F-4D97-AF65-F5344CB8AC3E}">
        <p14:creationId xmlns:p14="http://schemas.microsoft.com/office/powerpoint/2010/main" val="226579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141506"/>
            <a:ext cx="9585552" cy="1295400"/>
            <a:chOff x="0" y="141506"/>
            <a:chExt cx="9585552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41506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0" y="307273"/>
              <a:ext cx="958555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CHANGE AND TRANSITION QUESTIONS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446" y="1436906"/>
            <a:ext cx="859536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Type of Change and Transition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 mSCOA is viewed as a financial matter relevant to the finance section -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Change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Management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is a major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challenge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Will the HR &amp; Payroll officers within the municipality be involved from Day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1 - preparation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, training and awareness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Difficult to lock down requirements for implementation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Challenge is the municipalities’ readiness </a:t>
            </a:r>
            <a:endParaRPr lang="en-ZA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“mapping” template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required on moving to new chart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ZA" sz="2400" dirty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58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83279" y="186034"/>
              <a:ext cx="602312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PILOTING QUESTIONS (1)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446" y="1436906"/>
            <a:ext cx="859536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Type of Piloting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NT feedback on success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rate of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pilots going live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B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usiness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processes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and segments that pilots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battled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with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When is MFMA Circular 57 going to be relaxed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Can vendors commence with the conversion of their existing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non-piloting sites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Not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all our modules have been implemented at the pilot site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Release of V5.4 needs to inform adjustment budget before official adjustment budget in February 2016.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C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apacity of Vendors to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scale to non-pilots in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2016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97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83279" y="186034"/>
              <a:ext cx="602312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PILOTING QUESTIONS (2)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446" y="1436906"/>
            <a:ext cx="85953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Type of Piloting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Service vendors must not under-estimate the need for interacting with municipal officials on the ground in ensuring that the existing integrity of business processes is maintained throughout the transition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stage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To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what extend did the pilot sites (and its vendors) comply to the following requirements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Seamless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integration between the core Financial System and 3rd Party Systems (No more Excel spreadsheets and recapturing of data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Financial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Asset Management Reporting from within the core financial system</a:t>
            </a:r>
            <a:endParaRPr lang="en-ZA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9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83279" y="186034"/>
              <a:ext cx="656089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REPORTING QUESTIONS (1)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446" y="1436906"/>
            <a:ext cx="859536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Type of Reporting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D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ata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extraction document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is required 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Value signage (+ -) and rounding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Report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on opening balances for Capital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projects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R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eporting templates required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Feedback on Pilot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portal testing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NT populated S71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reports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Will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any change in presentation of the AFS result in previous accounts being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reclassified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What access protocol do they want on the NT portal and what level of detail do they want access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to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85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83279" y="186034"/>
              <a:ext cx="656089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REPORTING QUESTIONS (2)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446" y="1436906"/>
            <a:ext cx="859536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Type of Reporting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National Treasury should have issued a set of tables as well LG database reporting for all pilot sites instead of having them complete the “old” tables and LG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reporting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Regarding entities, must the portal also provide them access to the entities’ detailed transactions or do they just want summary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information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Should a municipality pay the for the development and annual maintenance of the NT Web portal</a:t>
            </a:r>
            <a:endParaRPr lang="en-ZA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ZA" sz="2400" dirty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86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83279" y="186034"/>
              <a:ext cx="4789581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METRO QUESTIONS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446" y="1436906"/>
            <a:ext cx="85953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Type Of Questions From METRO’s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Data </a:t>
            </a:r>
            <a:r>
              <a:rPr lang="en-ZA" sz="2000" dirty="0">
                <a:latin typeface="Arial" pitchFamily="34" charset="0"/>
                <a:cs typeface="Arial" pitchFamily="34" charset="0"/>
              </a:rPr>
              <a:t>Extract Sign off process – specific for a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metro</a:t>
            </a:r>
            <a:endParaRPr lang="en-ZA" sz="20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Seamless </a:t>
            </a:r>
            <a:r>
              <a:rPr lang="en-ZA" sz="2000" dirty="0">
                <a:latin typeface="Arial" pitchFamily="34" charset="0"/>
                <a:cs typeface="Arial" pitchFamily="34" charset="0"/>
              </a:rPr>
              <a:t>integration and single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database - how </a:t>
            </a:r>
            <a:r>
              <a:rPr lang="en-ZA" sz="2000" dirty="0">
                <a:latin typeface="Arial" pitchFamily="34" charset="0"/>
                <a:cs typeface="Arial" pitchFamily="34" charset="0"/>
              </a:rPr>
              <a:t>should this be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handled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Examples </a:t>
            </a:r>
            <a:r>
              <a:rPr lang="en-ZA" sz="2000" dirty="0">
                <a:latin typeface="Arial" pitchFamily="34" charset="0"/>
                <a:cs typeface="Arial" pitchFamily="34" charset="0"/>
              </a:rPr>
              <a:t>of municipal running costs projects from municipalities who have already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implemented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City </a:t>
            </a:r>
            <a:r>
              <a:rPr lang="en-ZA" sz="2000" dirty="0">
                <a:latin typeface="Arial" pitchFamily="34" charset="0"/>
                <a:cs typeface="Arial" pitchFamily="34" charset="0"/>
              </a:rPr>
              <a:t>would like to formulate their internal mSCOA training even though individuals have not been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certified/accredited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Difficult </a:t>
            </a:r>
            <a:r>
              <a:rPr lang="en-ZA" sz="2000" dirty="0">
                <a:latin typeface="Arial" pitchFamily="34" charset="0"/>
                <a:cs typeface="Arial" pitchFamily="34" charset="0"/>
              </a:rPr>
              <a:t>to lock down requirements for implementation – due to  some items/requirements still requiring clarification and agreement with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000" dirty="0">
                <a:latin typeface="Arial" pitchFamily="34" charset="0"/>
                <a:cs typeface="Arial" pitchFamily="34" charset="0"/>
              </a:rPr>
              <a:t>The current challenge faced is that not all transactions are recorded as per the new mSCOA classification - 2000 corrections via journals for the months of July &amp; August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2015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000" dirty="0">
                <a:latin typeface="Arial" pitchFamily="34" charset="0"/>
                <a:cs typeface="Arial" pitchFamily="34" charset="0"/>
              </a:rPr>
              <a:t>If one entity is non-compliant with mSCOA, will that result in the whole municipality be non-compliant?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35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533400" y="211992"/>
              <a:ext cx="8486426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PROVINCIAL TREASURY QUESTIONS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446" y="1436906"/>
            <a:ext cx="859536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Type Of Questions From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Provincial Treasuries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000" dirty="0">
                <a:latin typeface="Arial" pitchFamily="34" charset="0"/>
                <a:cs typeface="Arial" pitchFamily="34" charset="0"/>
              </a:rPr>
              <a:t>Vendors are already rolling out upgrades and have indicated to municipalities that mSCOA is built into these upgrades </a:t>
            </a:r>
            <a:endParaRPr lang="en-ZA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000" dirty="0">
                <a:latin typeface="Arial" pitchFamily="34" charset="0"/>
                <a:cs typeface="Arial" pitchFamily="34" charset="0"/>
              </a:rPr>
              <a:t>Vendors are advocating that municipalities do not need to compare their chart to mSCOA as the vendor will conduct this exercise on their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behalf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000" dirty="0">
                <a:latin typeface="Arial" pitchFamily="34" charset="0"/>
                <a:cs typeface="Arial" pitchFamily="34" charset="0"/>
              </a:rPr>
              <a:t>How will training needs be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coordinated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000" dirty="0">
                <a:latin typeface="Arial" pitchFamily="34" charset="0"/>
                <a:cs typeface="Arial" pitchFamily="34" charset="0"/>
              </a:rPr>
              <a:t>Who will fund the logistics, such as venue, catering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etc. </a:t>
            </a:r>
            <a:r>
              <a:rPr lang="en-ZA" sz="2000" dirty="0">
                <a:latin typeface="Arial" pitchFamily="34" charset="0"/>
                <a:cs typeface="Arial" pitchFamily="34" charset="0"/>
              </a:rPr>
              <a:t>with regard to the district wide training in each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Province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000" dirty="0">
                <a:latin typeface="Arial" pitchFamily="34" charset="0"/>
                <a:cs typeface="Arial" pitchFamily="34" charset="0"/>
              </a:rPr>
              <a:t>How do we address the understanding of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mSCOA </a:t>
            </a:r>
            <a:r>
              <a:rPr lang="en-ZA" sz="2000" dirty="0">
                <a:latin typeface="Arial" pitchFamily="34" charset="0"/>
                <a:cs typeface="Arial" pitchFamily="34" charset="0"/>
              </a:rPr>
              <a:t>of consultants who support municipalities in financial management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matters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000" dirty="0">
                <a:latin typeface="Arial" pitchFamily="34" charset="0"/>
                <a:cs typeface="Arial" pitchFamily="34" charset="0"/>
              </a:rPr>
              <a:t>When will the Circular for “early adopters” be released</a:t>
            </a:r>
            <a:endParaRPr lang="en-ZA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06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83279" y="186034"/>
              <a:ext cx="5296578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RESPONSES RECEIVED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446" y="1436906"/>
            <a:ext cx="85953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Questionnaire Responses Returned = 26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Metropolitan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Municipalities = 5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Provincial Treasuries = 1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Pilots =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7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Non-Pilot = 2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Vendors = 7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Stakeholders = 4</a:t>
            </a:r>
          </a:p>
        </p:txBody>
      </p:sp>
    </p:spTree>
    <p:extLst>
      <p:ext uri="{BB962C8B-B14F-4D97-AF65-F5344CB8AC3E}">
        <p14:creationId xmlns:p14="http://schemas.microsoft.com/office/powerpoint/2010/main" val="370510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83279" y="186034"/>
              <a:ext cx="5296578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RESPONSES RECEIVED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446" y="1436906"/>
            <a:ext cx="859536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Number Of Questions Received = 208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Number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Of Questions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Per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Workstream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Technical = 94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Change and Transition = 29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Training Skills = 34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Piloting = 29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Reporting = 22</a:t>
            </a:r>
          </a:p>
        </p:txBody>
      </p:sp>
    </p:spTree>
    <p:extLst>
      <p:ext uri="{BB962C8B-B14F-4D97-AF65-F5344CB8AC3E}">
        <p14:creationId xmlns:p14="http://schemas.microsoft.com/office/powerpoint/2010/main" val="40841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83279" y="186034"/>
              <a:ext cx="641547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TECHNICAL QUESTIONS (1)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446" y="1436906"/>
            <a:ext cx="85953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Type of Technical Questions (1)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Numerous technical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questions that should be addressed through the FAQ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Breakdown must not be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allowed - this leads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to own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interpretations 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 err="1" smtClean="0">
                <a:latin typeface="Arial" pitchFamily="34" charset="0"/>
                <a:cs typeface="Arial" pitchFamily="34" charset="0"/>
              </a:rPr>
              <a:t>mSCOA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segments cannot be re-numbered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GRAP 3 requires classification changes to be applied retrospectively. The ASB is not allowing transitional provision according to Section 122.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In the project segment, the breakdown level beyond the asset sub class is impractical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ZA" sz="2400" dirty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66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83279" y="186034"/>
              <a:ext cx="641547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TECHNICAL QUESTIONS (2)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446" y="1436906"/>
            <a:ext cx="85953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Type of Technical Questions (2)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Change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from V5.2 to V5.3 resulted in major changes to allocations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Why are there not for each asset class a work in progress movement category - Amendments to GRAP 17 requires disclosure of WIP per asset class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Consider separating Depreciation and Amortization as the auditors request this separately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Grants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– Posting levels do not exist for grants received from the district municipalities as well as some provincial grants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ZA" sz="2400" dirty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10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83279" y="186034"/>
              <a:ext cx="641547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TECHNICAL QUESTIONS (3)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446" y="1436906"/>
            <a:ext cx="859536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Type of Technical Questions (3)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Disjunction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between the accounting and budget treatment of Free Basic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Why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isn’t there a mSCOA/GRAP working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committee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Further breakdown on control &amp; clearing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accounts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 Expenditure Transfer and Subsidies Operational: Monetary allocation for municipal entities to be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added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Explain the procedure to apply to NT for additional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votes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Has the impact of SCOA on the 2015 Interim Financial Statements been considered by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Segment Definitions need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to be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expanded to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include more practical examples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classification process</a:t>
            </a:r>
            <a:endParaRPr lang="en-ZA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ZA" sz="2400" dirty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78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83279" y="186034"/>
              <a:ext cx="641547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TECHNICAL QUESTIONS (4)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446" y="1436906"/>
            <a:ext cx="859536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Type of Technical Questions (4)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Disjunction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between the accounting and budget treatment of Free Basic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The function segment is “hard” linked to the Own segment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Our pilot mSCOA system is a hybrid between our old system. Vendor plans to roll out a complete new system – major challenge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ZA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ZA" sz="2400" dirty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13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83279" y="186034"/>
              <a:ext cx="748814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TRAINING SKILL QUESTIONS (1)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446" y="1436906"/>
            <a:ext cx="859536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Type of Training Skill Questions (1)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Training program and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roadmap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T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raining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of vendors and third parties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F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ormal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training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left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so late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– implementation impact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Will companies be invited to submit potential candidates for mSCOA training accreditation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Is there more detail on how IMFO will manage its coordinating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role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Specialised type of training for engineers, one for project managers, one for stores personnel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etc.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ZA" sz="2400" dirty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62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83279" y="186034"/>
              <a:ext cx="748814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TRAINING SKILL QUESTIONS (2)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446" y="1436906"/>
            <a:ext cx="85953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Type of Training Skill Questions (2)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Will the training given to Municipalities include training on reporting to NERSA, reporting to DWA, reporting to other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stakeholders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The municipality requires training on mSCOA. How will NT assist in this process and is training material available</a:t>
            </a:r>
            <a:endParaRPr lang="en-ZA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ZA" sz="2400" dirty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77BA75D44BC469ABAE46C07B5E9FF" ma:contentTypeVersion="1" ma:contentTypeDescription="Create a new document." ma:contentTypeScope="" ma:versionID="9b4f51526f4d882b0415eaade27f697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DDEBEC1-76A0-48FE-85CD-6978D3D24B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3A55CA99-09A8-4547-B758-3476AF509E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D31A36-CB16-404C-96A2-CE6A1BD88918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sharepoint/v3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</TotalTime>
  <Words>1144</Words>
  <Application>Microsoft Office PowerPoint</Application>
  <PresentationFormat>On-screen Show (4:3)</PresentationFormat>
  <Paragraphs>131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      Integrated Consultative Forum (ICF)  Panel Discussion – Questionnaire 8 September 2015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Accenture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mSCOA Project Phase 4:</dc:title>
  <dc:creator>Silma  m koekemoer</dc:creator>
  <cp:lastModifiedBy>Trisja Weiss</cp:lastModifiedBy>
  <cp:revision>102</cp:revision>
  <dcterms:created xsi:type="dcterms:W3CDTF">2015-02-04T13:07:53Z</dcterms:created>
  <dcterms:modified xsi:type="dcterms:W3CDTF">2015-09-16T19:39:21Z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0x010100F6D77BA75D44BC469ABAE46C07B5E9FF</vt:lpwstr>
  </property>
</Properties>
</file>