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Default Extension="jpeg" ContentType="image/jpeg"/>
  <Default Extension="emf" ContentType="image/x-emf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png" ContentType="image/png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274" r:id="rId3"/>
    <p:sldId id="481" r:id="rId4"/>
    <p:sldId id="478" r:id="rId5"/>
    <p:sldId id="482" r:id="rId6"/>
    <p:sldId id="483" r:id="rId7"/>
    <p:sldId id="486" r:id="rId8"/>
    <p:sldId id="487" r:id="rId9"/>
    <p:sldId id="485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A2238E"/>
    <a:srgbClr val="00ADEF"/>
    <a:srgbClr val="EC008B"/>
    <a:srgbClr val="007096"/>
    <a:srgbClr val="333399"/>
    <a:srgbClr val="3333CC"/>
    <a:srgbClr val="00FF99"/>
    <a:srgbClr val="6666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7" autoAdjust="0"/>
    <p:restoredTop sz="94624" autoAdjust="0"/>
  </p:normalViewPr>
  <p:slideViewPr>
    <p:cSldViewPr>
      <p:cViewPr>
        <p:scale>
          <a:sx n="80" d="100"/>
          <a:sy n="80" d="100"/>
        </p:scale>
        <p:origin x="-98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8B2B2F9-2B39-49C3-AE11-F9DC444DF3D1}" type="datetimeFigureOut">
              <a:rPr lang="en-US"/>
              <a:pPr>
                <a:defRPr/>
              </a:pPr>
              <a:t>9/16/2015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6B1E945-7CC0-428A-944E-65D1EBC3D8A5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960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99E65D-9A52-4ECD-ACF8-6D4967CAAB75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3828CB-1795-40E3-9428-736C76006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439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84609-1252-4BD2-A725-F8FBFFF83F8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86862-3E24-4A02-B7D0-9753FF824332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82063-CD4F-4D7C-B069-AE8A3C386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3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26FE9-EDDA-46F0-9696-8618A2DE77D7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6E48E-4407-49C6-820A-65E614F7C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967EA-C19F-478B-9FED-1B53DE181031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36335-DABF-4758-9059-1167C3316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39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55006C7-D23A-4899-9BB2-C2B6B23E1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39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457D364-0D4B-4A39-B399-BF6BCF0A3E9E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9269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954554A-CFBE-4CB6-ACDA-316038C4167D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4987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1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1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B099E3-E8B9-45E8-9B35-39E9421747E9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5779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A70CDC4-F369-4658-9F80-09B8FA116F31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213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321D72-09C2-4136-8C0C-65442D342BF2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0147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93F1DA-6E9C-4917-8822-CC53EC274FB1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069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C098EA-C6A8-4991-8110-0CC37DC86BCA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19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9E4E3-84E9-4116-A311-3458C3BB6BC0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A7F73-CE6F-4A6C-B345-9BBDB9570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60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4BD75E-397D-487A-A732-1AC88FE2CBFD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3635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D1DAEC-DA6F-4804-88F0-C1095FA9D5C2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0570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76200"/>
            <a:ext cx="2190751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419851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5B232C6-2F08-4E81-87E3-7F0921DDD102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972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307FE-038C-43F1-8C0A-015A2FDF202A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A1A63-9FC5-4F92-AE16-9ED6A630D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8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18A5B-0427-49B6-851C-B42B3301E06F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9C54F-B5AF-4C9B-BE59-DD6458C3A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0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6B9E8-EF04-4797-8F31-E77BD8A865FC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16A66-7217-49D1-9A6C-DACA9618F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6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EAA9A-D0D0-4B44-9FC9-52CF729F3517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9C9D7-C5D6-4168-8D40-DC629CDB7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8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FB21D-5F86-4817-AB8C-30237A5C1C86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06DDC-BD5D-4394-A75F-C994ED6A7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C52D1-34FF-47E1-B9A2-65F0179630C6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FDE0B-8480-497E-844F-04A5AF477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8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7FA09-DE12-4F52-90BB-1908C0AC4083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A120C-3CAA-4CF0-8666-E41236099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67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24BED1-B72E-45B4-B745-E1E89E06B3E9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3C71DA-F872-4962-B88F-A4FC380E4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763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rgbClr val="808080"/>
                </a:solidFill>
                <a:latin typeface="Arial Bold Italic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0659CBA-6EBD-4453-BCC5-FE4F543A9BC6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Osak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Osak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Osak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Osak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Osak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Osak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Powerpoint Presentatio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338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1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2263" y="908050"/>
            <a:ext cx="8532812" cy="17288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sz="3600" smtClean="0">
                <a:solidFill>
                  <a:schemeClr val="bg1"/>
                </a:solidFill>
                <a:latin typeface="Arial Bold" pitchFamily="34" charset="0"/>
                <a:ea typeface="Osaka"/>
                <a:cs typeface="Osaka"/>
              </a:rPr>
              <a:t>mSCOA</a:t>
            </a:r>
            <a:br>
              <a:rPr lang="en-ZA" sz="3600" smtClean="0">
                <a:solidFill>
                  <a:schemeClr val="bg1"/>
                </a:solidFill>
                <a:latin typeface="Arial Bold" pitchFamily="34" charset="0"/>
                <a:ea typeface="Osaka"/>
                <a:cs typeface="Osaka"/>
              </a:rPr>
            </a:br>
            <a:r>
              <a:rPr lang="en-ZA" sz="3600" smtClean="0">
                <a:solidFill>
                  <a:schemeClr val="bg1"/>
                </a:solidFill>
                <a:latin typeface="Arial Bold" pitchFamily="34" charset="0"/>
                <a:ea typeface="Osaka"/>
                <a:cs typeface="Osaka"/>
              </a:rPr>
              <a:t>Phase 4 – Pilot and Change Management</a:t>
            </a:r>
            <a:endParaRPr lang="en-US" sz="2800" smtClean="0">
              <a:latin typeface="Arial Bold" pitchFamily="1" charset="0"/>
              <a:ea typeface="Osaka" pitchFamily="1" charset="-128"/>
            </a:endParaRPr>
          </a:p>
        </p:txBody>
      </p:sp>
      <p:sp>
        <p:nvSpPr>
          <p:cNvPr id="14340" name="Rectangle 14"/>
          <p:cNvSpPr>
            <a:spLocks noChangeArrowheads="1"/>
          </p:cNvSpPr>
          <p:nvPr/>
        </p:nvSpPr>
        <p:spPr bwMode="auto">
          <a:xfrm>
            <a:off x="993775" y="4764088"/>
            <a:ext cx="7696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Bef>
                <a:spcPct val="20000"/>
              </a:spcBef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  <a:ea typeface="Osaka"/>
                <a:cs typeface="Osaka"/>
              </a:rPr>
              <a:t>Presented by National Treasury: Chief Directorate Local Government Budget </a:t>
            </a:r>
            <a:r>
              <a:rPr lang="en-US" sz="1200" b="1" smtClean="0">
                <a:solidFill>
                  <a:schemeClr val="bg1"/>
                </a:solidFill>
                <a:latin typeface="Calibri" pitchFamily="34" charset="0"/>
                <a:ea typeface="Osaka"/>
                <a:cs typeface="Osaka"/>
              </a:rPr>
              <a:t>Analysis</a:t>
            </a:r>
            <a:endParaRPr lang="en-US" sz="1200">
              <a:solidFill>
                <a:schemeClr val="bg1"/>
              </a:solidFill>
              <a:latin typeface="Calibri" pitchFamily="34" charset="0"/>
              <a:ea typeface="Osaka"/>
              <a:cs typeface="Osaka"/>
            </a:endParaRPr>
          </a:p>
        </p:txBody>
      </p:sp>
      <p:sp>
        <p:nvSpPr>
          <p:cNvPr id="5" name="Rectangle 12"/>
          <p:cNvSpPr txBox="1">
            <a:spLocks noChangeArrowheads="1"/>
          </p:cNvSpPr>
          <p:nvPr/>
        </p:nvSpPr>
        <p:spPr bwMode="auto">
          <a:xfrm>
            <a:off x="474663" y="3039777"/>
            <a:ext cx="8532812" cy="17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ZA" sz="3600" dirty="0" smtClean="0">
                <a:solidFill>
                  <a:schemeClr val="bg1"/>
                </a:solidFill>
                <a:latin typeface="Arial Bold" pitchFamily="34" charset="0"/>
                <a:ea typeface="Osaka"/>
              </a:rPr>
              <a:t>Training Strategy and Way Forward</a:t>
            </a:r>
            <a:endParaRPr lang="en-US" sz="2800" dirty="0" smtClean="0">
              <a:latin typeface="Arial Bold" pitchFamily="1" charset="0"/>
              <a:ea typeface="Osaka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12088" cy="838200"/>
          </a:xfrm>
        </p:spPr>
        <p:txBody>
          <a:bodyPr/>
          <a:lstStyle/>
          <a:p>
            <a:r>
              <a:rPr lang="en-ZA" dirty="0" smtClean="0"/>
              <a:t>What next for non-accredited – Non Pilot Municipalities?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24744"/>
            <a:ext cx="8763000" cy="4896544"/>
          </a:xfrm>
        </p:spPr>
        <p:txBody>
          <a:bodyPr/>
          <a:lstStyle/>
          <a:p>
            <a:r>
              <a:rPr lang="en-ZA" dirty="0" smtClean="0"/>
              <a:t>GTAC (NT) – Have appointed a service provider to roll out training to 44 District Municipalities.</a:t>
            </a:r>
          </a:p>
          <a:p>
            <a:r>
              <a:rPr lang="en-ZA" dirty="0" smtClean="0"/>
              <a:t>The training sessions will be co-ordinated via the provincial treasuries mSCOA co-ordinators</a:t>
            </a:r>
          </a:p>
          <a:p>
            <a:r>
              <a:rPr lang="en-ZA" dirty="0" smtClean="0"/>
              <a:t>The training will commence on the 13 October and for 7 consecutive weeks.</a:t>
            </a:r>
          </a:p>
          <a:p>
            <a:r>
              <a:rPr lang="en-ZA" dirty="0" smtClean="0"/>
              <a:t>The training will recommence on the 19 January 2016 for 3 consecutive weeks.</a:t>
            </a:r>
          </a:p>
          <a:p>
            <a:r>
              <a:rPr lang="en-ZA" dirty="0" smtClean="0"/>
              <a:t>The programme will be 3 days, as it will be addressing mainly the non-pilot sites and thus most of the participants will have little or no knowledge of mSCOA.</a:t>
            </a:r>
          </a:p>
          <a:p>
            <a:r>
              <a:rPr lang="en-ZA" dirty="0" smtClean="0"/>
              <a:t>This training is being funded by the National Treasury.</a:t>
            </a:r>
          </a:p>
          <a:p>
            <a:r>
              <a:rPr lang="en-ZA" dirty="0" smtClean="0"/>
              <a:t>Training administration dedicated email address – mscoa@invictus.co.za</a:t>
            </a:r>
          </a:p>
          <a:p>
            <a:r>
              <a:rPr lang="en-ZA" dirty="0" smtClean="0"/>
              <a:t>If any additional training required please contact GTAC ?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7D364-0D4B-4A39-B399-BF6BCF0A3E9E}" type="slidenum">
              <a:rPr lang="en-US" smtClean="0"/>
              <a:pPr>
                <a:defRPr/>
              </a:pPr>
              <a:t>2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895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452048" cy="838200"/>
          </a:xfrm>
        </p:spPr>
        <p:txBody>
          <a:bodyPr/>
          <a:lstStyle/>
          <a:p>
            <a:pPr eaLnBrk="1" hangingPunct="1"/>
            <a:r>
              <a:rPr lang="en-US" b="1" dirty="0" smtClean="0"/>
              <a:t>What next on the training initiative?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765448"/>
          </a:xfrm>
        </p:spPr>
        <p:txBody>
          <a:bodyPr/>
          <a:lstStyle/>
          <a:p>
            <a:r>
              <a:rPr lang="en-ZA" dirty="0" smtClean="0"/>
              <a:t>What is the development on accredited training programme?</a:t>
            </a:r>
          </a:p>
          <a:p>
            <a:endParaRPr lang="en-ZA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905000"/>
            <a:ext cx="4191000" cy="3048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785" y="1772816"/>
            <a:ext cx="5753176" cy="446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603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24056" cy="838200"/>
          </a:xfrm>
        </p:spPr>
        <p:txBody>
          <a:bodyPr/>
          <a:lstStyle/>
          <a:p>
            <a:r>
              <a:rPr lang="en-ZA" dirty="0" smtClean="0"/>
              <a:t>Way forward on Accredited Material?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7D364-0D4B-4A39-B399-BF6BCF0A3E9E}" type="slidenum">
              <a:rPr lang="en-US" smtClean="0"/>
              <a:pPr>
                <a:defRPr/>
              </a:pPr>
              <a:t>4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ZA" dirty="0" smtClean="0"/>
              <a:t> </a:t>
            </a:r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237" y="1484784"/>
            <a:ext cx="5969000" cy="41783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7527" y="343213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National Treasury</a:t>
            </a:r>
            <a:endParaRPr lang="en-ZA" dirty="0"/>
          </a:p>
        </p:txBody>
      </p:sp>
      <p:sp>
        <p:nvSpPr>
          <p:cNvPr id="13" name="Cloud Callout 12"/>
          <p:cNvSpPr/>
          <p:nvPr/>
        </p:nvSpPr>
        <p:spPr bwMode="auto">
          <a:xfrm>
            <a:off x="53511" y="1204942"/>
            <a:ext cx="2448272" cy="1503977"/>
          </a:xfrm>
          <a:prstGeom prst="cloudCallout">
            <a:avLst>
              <a:gd name="adj1" fmla="val 59685"/>
              <a:gd name="adj2" fmla="val 2344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ZA" sz="1600" dirty="0" smtClean="0">
                <a:latin typeface="Arial" charset="0"/>
                <a:ea typeface="ＭＳ Ｐゴシック" pitchFamily="1" charset="-128"/>
              </a:rPr>
              <a:t>mSCOA to all municipal officials – get it done</a:t>
            </a:r>
            <a:endParaRPr kumimoji="0" lang="en-Z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2240" y="338926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LGSETA</a:t>
            </a:r>
            <a:endParaRPr lang="en-ZA" dirty="0"/>
          </a:p>
        </p:txBody>
      </p:sp>
      <p:sp>
        <p:nvSpPr>
          <p:cNvPr id="15" name="Cloud Callout 14"/>
          <p:cNvSpPr/>
          <p:nvPr/>
        </p:nvSpPr>
        <p:spPr bwMode="auto">
          <a:xfrm>
            <a:off x="6335688" y="754456"/>
            <a:ext cx="2808312" cy="1728191"/>
          </a:xfrm>
          <a:prstGeom prst="cloudCallout">
            <a:avLst>
              <a:gd name="adj1" fmla="val -50433"/>
              <a:gd name="adj2" fmla="val 5269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ZA" sz="1600" dirty="0" smtClean="0">
                <a:latin typeface="Arial" charset="0"/>
                <a:ea typeface="ＭＳ Ｐゴシック" pitchFamily="1" charset="-128"/>
              </a:rPr>
              <a:t>Unit Standards?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QCTO?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ZA" sz="1600" dirty="0" smtClean="0">
                <a:latin typeface="Arial" charset="0"/>
                <a:ea typeface="ＭＳ Ｐゴシック" pitchFamily="1" charset="-128"/>
              </a:rPr>
              <a:t>Qualifications?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Where</a:t>
            </a:r>
            <a:r>
              <a:rPr kumimoji="0" lang="en-ZA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do we fit mSCOA?</a:t>
            </a:r>
            <a:endParaRPr kumimoji="0" lang="en-Z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2117" y="543037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We found a referee</a:t>
            </a:r>
            <a:endParaRPr lang="en-ZA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07" y="1618552"/>
            <a:ext cx="1683605" cy="399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69" y="638204"/>
            <a:ext cx="681037" cy="11334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45314" y="4117731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PSETA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6612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 animBg="1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76200"/>
            <a:ext cx="8380040" cy="838200"/>
          </a:xfrm>
        </p:spPr>
        <p:txBody>
          <a:bodyPr/>
          <a:lstStyle/>
          <a:p>
            <a:r>
              <a:rPr lang="en-ZA" dirty="0" smtClean="0"/>
              <a:t>National Treasury – Accreditation/Material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National Treasury will establish a mechanism to accredit mSCOA facilitators (individuals)</a:t>
            </a:r>
          </a:p>
          <a:p>
            <a:r>
              <a:rPr lang="en-ZA" dirty="0" smtClean="0"/>
              <a:t>Accreditation with LGSETA or  via any MOU with another SETA does not translate to automatic accreditation</a:t>
            </a:r>
          </a:p>
          <a:p>
            <a:r>
              <a:rPr lang="en-ZA" dirty="0" smtClean="0"/>
              <a:t>Emphasis on individual accreditation and not organisation</a:t>
            </a:r>
          </a:p>
          <a:p>
            <a:r>
              <a:rPr lang="en-ZA" dirty="0" smtClean="0"/>
              <a:t>Ownership of material will be that of the National Treasury as well as version control.</a:t>
            </a:r>
          </a:p>
          <a:p>
            <a:r>
              <a:rPr lang="en-ZA" dirty="0" smtClean="0"/>
              <a:t>Facilitators will be able to print via a license issued by the National Treasury </a:t>
            </a:r>
          </a:p>
          <a:p>
            <a:r>
              <a:rPr lang="en-ZA" dirty="0" smtClean="0"/>
              <a:t>No deviations will be allowed in this regard</a:t>
            </a:r>
          </a:p>
          <a:p>
            <a:endParaRPr lang="en-Z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3F1DA-6E9C-4917-8822-CC53EC274FB1}" type="slidenum">
              <a:rPr lang="en-US" smtClean="0"/>
              <a:pPr>
                <a:defRPr/>
              </a:pPr>
              <a:t>5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158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3F1DA-6E9C-4917-8822-CC53EC274FB1}" type="slidenum">
              <a:rPr lang="en-US" smtClean="0"/>
              <a:pPr>
                <a:defRPr/>
              </a:pPr>
              <a:t>6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964487" cy="4680520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152400" y="76200"/>
            <a:ext cx="8380040" cy="838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+mj-lt"/>
                <a:ea typeface="+mj-ea"/>
                <a:cs typeface="Osak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  <a:cs typeface="Osaka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  <a:cs typeface="Osaka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  <a:cs typeface="Osaka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  <a:cs typeface="Osaka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9pPr>
          </a:lstStyle>
          <a:p>
            <a:r>
              <a:rPr lang="en-ZA" kern="0" dirty="0" smtClean="0"/>
              <a:t>Accredited Training Material Timelines</a:t>
            </a:r>
            <a:endParaRPr lang="en-ZA" kern="0" dirty="0"/>
          </a:p>
        </p:txBody>
      </p:sp>
    </p:spTree>
    <p:extLst>
      <p:ext uri="{BB962C8B-B14F-4D97-AF65-F5344CB8AC3E}">
        <p14:creationId xmlns:p14="http://schemas.microsoft.com/office/powerpoint/2010/main" val="328914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Accreditation of Systems based training</a:t>
            </a:r>
          </a:p>
          <a:p>
            <a:r>
              <a:rPr lang="en-ZA" dirty="0" smtClean="0"/>
              <a:t>In house training </a:t>
            </a:r>
          </a:p>
          <a:p>
            <a:r>
              <a:rPr lang="en-ZA" dirty="0" smtClean="0"/>
              <a:t>Accreditation of in house officials</a:t>
            </a:r>
          </a:p>
          <a:p>
            <a:endParaRPr lang="en-ZA" dirty="0" smtClean="0"/>
          </a:p>
          <a:p>
            <a:endParaRPr lang="en-Z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3F1DA-6E9C-4917-8822-CC53EC274FB1}" type="slidenum">
              <a:rPr lang="en-US" smtClean="0"/>
              <a:pPr>
                <a:defRPr/>
              </a:pPr>
              <a:t>7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52400" y="76200"/>
            <a:ext cx="8380040" cy="838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+mj-lt"/>
                <a:ea typeface="+mj-ea"/>
                <a:cs typeface="Osak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  <a:cs typeface="Osaka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  <a:cs typeface="Osaka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  <a:cs typeface="Osaka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  <a:cs typeface="Osaka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9pPr>
          </a:lstStyle>
          <a:p>
            <a:r>
              <a:rPr lang="en-ZA" kern="0" dirty="0" smtClean="0"/>
              <a:t>Other forms of training </a:t>
            </a:r>
            <a:endParaRPr lang="en-ZA" kern="0" dirty="0"/>
          </a:p>
        </p:txBody>
      </p:sp>
    </p:spTree>
    <p:extLst>
      <p:ext uri="{BB962C8B-B14F-4D97-AF65-F5344CB8AC3E}">
        <p14:creationId xmlns:p14="http://schemas.microsoft.com/office/powerpoint/2010/main" val="87273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42F3E-A3E0-4D4E-AE3D-747F5B7D8C87}" type="slidenum">
              <a:rPr lang="en-US" smtClean="0"/>
              <a:pPr>
                <a:defRPr/>
              </a:pPr>
              <a:t>8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9156" name="Picture 2" descr="C:\Users\ajay.INVICTUS\AppData\Local\Microsoft\Windows\Temporary Internet Files\Content.IE5\37J1QPFJ\MC900441498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5100" y="1752600"/>
            <a:ext cx="3657600" cy="3657600"/>
          </a:xfrm>
          <a:noFill/>
        </p:spPr>
      </p:pic>
    </p:spTree>
    <p:extLst>
      <p:ext uri="{BB962C8B-B14F-4D97-AF65-F5344CB8AC3E}">
        <p14:creationId xmlns:p14="http://schemas.microsoft.com/office/powerpoint/2010/main" val="412402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Bold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D77BA75D44BC469ABAE46C07B5E9FF" ma:contentTypeVersion="1" ma:contentTypeDescription="Create a new document." ma:contentTypeScope="" ma:versionID="9b4f51526f4d882b0415eaade27f6971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A4C1628-D0C9-4816-8D73-8FD8CFFC7A0E}"/>
</file>

<file path=customXml/itemProps2.xml><?xml version="1.0" encoding="utf-8"?>
<ds:datastoreItem xmlns:ds="http://schemas.openxmlformats.org/officeDocument/2006/customXml" ds:itemID="{69001B54-0C1C-4B95-9681-F4F35C3C4E2D}"/>
</file>

<file path=customXml/itemProps3.xml><?xml version="1.0" encoding="utf-8"?>
<ds:datastoreItem xmlns:ds="http://schemas.openxmlformats.org/officeDocument/2006/customXml" ds:itemID="{5E20D565-452D-431C-829C-CFF1505C8413}"/>
</file>

<file path=docProps/app.xml><?xml version="1.0" encoding="utf-8"?>
<Properties xmlns="http://schemas.openxmlformats.org/officeDocument/2006/extended-properties" xmlns:vt="http://schemas.openxmlformats.org/officeDocument/2006/docPropsVTypes">
  <TotalTime>14593</TotalTime>
  <Words>305</Words>
  <Application>Microsoft Office PowerPoint</Application>
  <PresentationFormat>On-screen Show (4:3)</PresentationFormat>
  <Paragraphs>47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Blank Presentation</vt:lpstr>
      <vt:lpstr>mSCOA Phase 4 – Pilot and Change Management</vt:lpstr>
      <vt:lpstr>What next for non-accredited – Non Pilot Municipalities?</vt:lpstr>
      <vt:lpstr>What next on the training initiative?</vt:lpstr>
      <vt:lpstr>Way forward on Accredited Material?</vt:lpstr>
      <vt:lpstr>National Treasury – Accreditation/Material</vt:lpstr>
      <vt:lpstr>PowerPoint Presentation</vt:lpstr>
      <vt:lpstr>PowerPoint Presentation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Venter</dc:creator>
  <cp:lastModifiedBy>Trisja Weiss</cp:lastModifiedBy>
  <cp:revision>474</cp:revision>
  <dcterms:created xsi:type="dcterms:W3CDTF">2011-11-16T07:49:28Z</dcterms:created>
  <dcterms:modified xsi:type="dcterms:W3CDTF">2015-09-16T20:20:43Z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0x010100F6D77BA75D44BC469ABAE46C07B5E9FF</vt:lpwstr>
  </property>
</Properties>
</file>