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57" r:id="rId3"/>
    <p:sldId id="262" r:id="rId4"/>
    <p:sldId id="263" r:id="rId5"/>
    <p:sldId id="273" r:id="rId6"/>
    <p:sldId id="272" r:id="rId7"/>
    <p:sldId id="264" r:id="rId8"/>
    <p:sldId id="274" r:id="rId9"/>
    <p:sldId id="275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-37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BCA0-2884-483A-939A-F155C5922F3B}" type="datetimeFigureOut">
              <a:rPr lang="en-ZA" smtClean="0"/>
              <a:t>2015-06-22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C244B-E0B9-4527-996C-53FB2733CA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990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989450-1F83-4ACD-A0F5-3E81A73117FC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56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AA422C9-5125-4758-8DA3-4A8E9C026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3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536ED3-8BAC-4AF1-98A3-FDB0AE8F0656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72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76200"/>
            <a:ext cx="29210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76200"/>
            <a:ext cx="855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67E6D5-A5B7-4229-BB98-503888FCD196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929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CFD498-E02A-40FB-9354-3A3C338B5B31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32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53423-E098-4E58-B039-FB90F7EE39C1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28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295400"/>
            <a:ext cx="574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295400"/>
            <a:ext cx="5740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1E28B-B25D-4242-9891-B092890E81D5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07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439C8D-7F72-4542-80C4-FFAE08591DB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26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13D2B-0EC4-49B6-B428-D97720E9265B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ED0D8A-7B73-4A19-8E28-771DE770920D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63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3A803F-7D1E-4394-94DC-0C80DC8EE57E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82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455C16-AC42-47B9-9E8B-0DBE4828EA93}" type="slidenum">
              <a:rPr lang="en-US"/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87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064"/>
            <a:ext cx="12192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1167" y="0"/>
            <a:ext cx="122364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295400"/>
            <a:ext cx="1168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3BD57-C497-4D78-BF7E-ADB9D0578C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742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ecialtasks.co.za/SCOATracker/Logon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735612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0"/>
            <a:ext cx="9144000" cy="4005064"/>
          </a:xfrm>
        </p:spPr>
        <p:txBody>
          <a:bodyPr rtlCol="0">
            <a:normAutofit fontScale="90000"/>
          </a:bodyPr>
          <a:lstStyle/>
          <a:p>
            <a:r>
              <a:rPr lang="en-US" sz="34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3400" dirty="0" smtClean="0">
                <a:latin typeface="Arial Bold" pitchFamily="1" charset="0"/>
                <a:ea typeface="Osaka" pitchFamily="1" charset="-128"/>
              </a:rPr>
            </a:br>
            <a:r>
              <a:rPr lang="en-US" sz="3400" dirty="0" smtClean="0">
                <a:latin typeface="Arial Bold" pitchFamily="1" charset="0"/>
                <a:ea typeface="Osaka" pitchFamily="1" charset="-128"/>
              </a:rPr>
              <a:t/>
            </a:r>
            <a:br>
              <a:rPr lang="en-US" sz="3400" dirty="0" smtClean="0">
                <a:latin typeface="Arial Bold" pitchFamily="1" charset="0"/>
                <a:ea typeface="Osaka" pitchFamily="1" charset="-128"/>
              </a:rPr>
            </a:br>
            <a:r>
              <a:rPr lang="en-ZA" sz="4000" dirty="0" smtClean="0">
                <a:latin typeface="Arial Bold" pitchFamily="34" charset="0"/>
                <a:ea typeface="Osaka"/>
              </a:rPr>
              <a:t/>
            </a:r>
            <a:br>
              <a:rPr lang="en-ZA" sz="4000" dirty="0" smtClean="0">
                <a:latin typeface="Arial Bold" pitchFamily="34" charset="0"/>
                <a:ea typeface="Osaka"/>
              </a:rPr>
            </a:br>
            <a:r>
              <a:rPr lang="en-ZA" sz="4000" dirty="0" smtClean="0">
                <a:latin typeface="Arial Bold" pitchFamily="34" charset="0"/>
                <a:ea typeface="Osaka"/>
              </a:rPr>
              <a:t/>
            </a:r>
            <a:br>
              <a:rPr lang="en-ZA" sz="4000" dirty="0" smtClean="0">
                <a:latin typeface="Arial Bold" pitchFamily="34" charset="0"/>
                <a:ea typeface="Osaka"/>
              </a:rPr>
            </a:br>
            <a:r>
              <a:rPr lang="en-ZA" sz="4000" dirty="0" smtClean="0">
                <a:latin typeface="Arial Bold" pitchFamily="34" charset="0"/>
                <a:ea typeface="Osaka"/>
              </a:rPr>
              <a:t/>
            </a:r>
            <a:br>
              <a:rPr lang="en-ZA" sz="4000" dirty="0" smtClean="0">
                <a:latin typeface="Arial Bold" pitchFamily="34" charset="0"/>
                <a:ea typeface="Osaka"/>
              </a:rPr>
            </a:br>
            <a:r>
              <a:rPr lang="en-ZA" sz="3600" dirty="0" smtClean="0">
                <a:latin typeface="Arial Bold" pitchFamily="34" charset="0"/>
                <a:ea typeface="Osaka"/>
              </a:rPr>
              <a:t>ICF  </a:t>
            </a:r>
            <a:r>
              <a:rPr lang="en-ZA" sz="3300" dirty="0" smtClean="0">
                <a:latin typeface="Arial Bold" pitchFamily="34" charset="0"/>
                <a:ea typeface="Osaka"/>
              </a:rPr>
              <a:t>22 June 2015</a:t>
            </a:r>
            <a:br>
              <a:rPr lang="en-ZA" sz="3300" dirty="0" smtClean="0">
                <a:latin typeface="Arial Bold" pitchFamily="34" charset="0"/>
                <a:ea typeface="Osaka"/>
              </a:rPr>
            </a:br>
            <a:r>
              <a:rPr lang="en-ZA" sz="3300" dirty="0" smtClean="0">
                <a:latin typeface="Arial Bold" pitchFamily="34" charset="0"/>
                <a:ea typeface="Osaka"/>
              </a:rPr>
              <a:t/>
            </a:r>
            <a:br>
              <a:rPr lang="en-ZA" sz="3300" dirty="0" smtClean="0">
                <a:latin typeface="Arial Bold" pitchFamily="34" charset="0"/>
                <a:ea typeface="Osaka"/>
              </a:rPr>
            </a:br>
            <a:r>
              <a:rPr lang="en-GB" sz="3200" b="1" dirty="0" err="1" smtClean="0"/>
              <a:t>mSCOA</a:t>
            </a:r>
            <a:r>
              <a:rPr lang="en-GB" sz="3200" b="1" dirty="0" smtClean="0"/>
              <a:t> </a:t>
            </a:r>
            <a:r>
              <a:rPr lang="en-GB" sz="3200" b="1" dirty="0" smtClean="0"/>
              <a:t>Frequently Asked Questions (FAQ) Database</a:t>
            </a:r>
            <a:r>
              <a:rPr lang="en-ZA" sz="3300" dirty="0" smtClean="0">
                <a:latin typeface="Arial Bold" pitchFamily="34" charset="0"/>
                <a:ea typeface="Osaka"/>
              </a:rPr>
              <a:t/>
            </a:r>
            <a:br>
              <a:rPr lang="en-ZA" sz="3300" dirty="0" smtClean="0">
                <a:latin typeface="Arial Bold" pitchFamily="34" charset="0"/>
                <a:ea typeface="Osaka"/>
              </a:rPr>
            </a:br>
            <a:r>
              <a:rPr lang="en-ZA" sz="4000" dirty="0">
                <a:latin typeface="Arial Bold" pitchFamily="34" charset="0"/>
                <a:ea typeface="Osaka"/>
              </a:rPr>
              <a:t/>
            </a:r>
            <a:br>
              <a:rPr lang="en-ZA" sz="4000" dirty="0">
                <a:latin typeface="Arial Bold" pitchFamily="34" charset="0"/>
                <a:ea typeface="Osaka"/>
              </a:rPr>
            </a:br>
            <a:endParaRPr lang="en-US" sz="2800" b="1" i="1" dirty="0">
              <a:latin typeface="Arial Bold" pitchFamily="1" charset="0"/>
              <a:ea typeface="Osaka" pitchFamily="1" charset="-128"/>
            </a:endParaRP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2438387" y="4764088"/>
            <a:ext cx="868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cs typeface="Osaka"/>
              </a:rPr>
              <a:t>Presented by National Treasury: Chief Directorate Local Government Budget </a:t>
            </a:r>
            <a:r>
              <a:rPr lang="en-US" sz="1400" b="1" dirty="0" smtClean="0">
                <a:solidFill>
                  <a:prstClr val="white"/>
                </a:solidFill>
                <a:cs typeface="Osaka"/>
              </a:rPr>
              <a:t>Analysis | 22 June 2015 </a:t>
            </a:r>
            <a:endParaRPr lang="en-US" sz="1400" b="1" dirty="0">
              <a:solidFill>
                <a:prstClr val="white"/>
              </a:solidFill>
              <a:cs typeface="Osaka"/>
            </a:endParaRPr>
          </a:p>
          <a:p>
            <a:pPr algn="r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cs typeface="Osaka"/>
              </a:rPr>
              <a:t> </a:t>
            </a:r>
            <a:endParaRPr lang="en-US" sz="1400" dirty="0">
              <a:solidFill>
                <a:prstClr val="white"/>
              </a:solidFill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5508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FAQ: General observations and points to note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10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98" y="1328177"/>
            <a:ext cx="11024125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Z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date queries and issues limited to selected municipalities and stakeholders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Z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Pilot municipalities and  stakeholders need to note that this is the last opportunity to influence the detail classification framework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Z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Version 6 of </a:t>
            </a:r>
            <a:r>
              <a:rPr lang="en-ZA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mSCOA</a:t>
            </a:r>
            <a:r>
              <a:rPr lang="en-Z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(TO BE LOCKED DOWN) is at the point of finalisation and the FAQ is the appropriate tool to influence changes as may be required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Z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FAQ Database to be made available to all municipalities and other stakeholders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Z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is also an answer…Don’t go opinion hunting in the hope to influence a different outcome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endParaRPr lang="en-Z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Z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ZA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mSCOA</a:t>
            </a:r>
            <a:r>
              <a:rPr lang="en-ZA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for all municipalities and is not specific to a specific municipality</a:t>
            </a:r>
            <a:endParaRPr lang="en-ZA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ZA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11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1674813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838200"/>
          </a:xfrm>
        </p:spPr>
        <p:txBody>
          <a:bodyPr/>
          <a:lstStyle/>
          <a:p>
            <a:r>
              <a:rPr lang="en-ZA" dirty="0" smtClean="0"/>
              <a:t>Questions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29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2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" y="1149618"/>
            <a:ext cx="8587681" cy="4270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696" y="5470964"/>
            <a:ext cx="484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ZA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http://specialtasks.co.za/SCOATracker/Logon.aspx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 Database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3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929" t="6513" r="18045" b="41988"/>
          <a:stretch/>
        </p:blipFill>
        <p:spPr>
          <a:xfrm>
            <a:off x="0" y="1121789"/>
            <a:ext cx="11812758" cy="47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Query Type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4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2" y="1201622"/>
            <a:ext cx="10460159" cy="2503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" y="3991956"/>
            <a:ext cx="8597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/>
              <a:t>Remove from query type “FAQ or Risk” and replace with:	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dirty="0"/>
              <a:t>Technical Matters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dirty="0"/>
              <a:t>Training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dirty="0"/>
              <a:t>Change Management and Provincial Coordination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dirty="0"/>
              <a:t>Project Management, Scoping and Overall Risk Management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dirty="0"/>
              <a:t>Vendor, Business Process and System Requirements - Support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54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Assessment Details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5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6258"/>
            <a:ext cx="9753600" cy="3248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3200" y="4123031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“assets” to assets, liabilities and net assets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 “response forwarded”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PSD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definition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 multiple selection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9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ZA" b="1" dirty="0"/>
              <a:t>Automatic Assignment linked to Proposed Query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6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2" y="1180266"/>
            <a:ext cx="9734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FAQ: </a:t>
            </a:r>
            <a:r>
              <a:rPr lang="en-US" dirty="0" smtClean="0"/>
              <a:t>Work streams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7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198" y="1328177"/>
            <a:ext cx="11024125" cy="340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Matters:  Johanna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Steyn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Training:  Ajay Natverlal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Daya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Management and Provincial Coordination:  Silma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Koekemoer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Management, Scoping and Overall Risk Management:  Carl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Stroud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to Vendors, Business Process and System Requirements:  Andre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Bossert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Reports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8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32" y="1118598"/>
            <a:ext cx="6471206" cy="48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Reports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36ED3-8BAC-4AF1-98A3-FDB0AE8F0656}" type="slidenum">
              <a:rPr lang="en-US" smtClean="0"/>
              <a:pPr>
                <a:defRPr/>
              </a:pPr>
              <a:t>9</a:t>
            </a:fld>
            <a:endParaRPr lang="en-US" sz="1400" b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54" y="1137451"/>
            <a:ext cx="6147245" cy="48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9b4f51526f4d882b0415eaade27f697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83940CB-2DD4-4816-A174-B4BEE4739000}"/>
</file>

<file path=customXml/itemProps2.xml><?xml version="1.0" encoding="utf-8"?>
<ds:datastoreItem xmlns:ds="http://schemas.openxmlformats.org/officeDocument/2006/customXml" ds:itemID="{68925576-736C-4E1B-A037-219BFB5D670E}"/>
</file>

<file path=customXml/itemProps3.xml><?xml version="1.0" encoding="utf-8"?>
<ds:datastoreItem xmlns:ds="http://schemas.openxmlformats.org/officeDocument/2006/customXml" ds:itemID="{CB3C1F4D-6FF7-4B6B-B8C2-0CD99FB54DAD}"/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243</Words>
  <Application>Microsoft Office PowerPoint</Application>
  <PresentationFormat>Custom</PresentationFormat>
  <Paragraphs>56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     ICF  22 June 2015  mSCOA Frequently Asked Questions (FAQ) Database  </vt:lpstr>
      <vt:lpstr>FAQ</vt:lpstr>
      <vt:lpstr>FAQ Database</vt:lpstr>
      <vt:lpstr>Changes to Query Type</vt:lpstr>
      <vt:lpstr>Changes to Assessment Details</vt:lpstr>
      <vt:lpstr>Automatic Assignment linked to Proposed Query Type</vt:lpstr>
      <vt:lpstr>FAQ: Work streams </vt:lpstr>
      <vt:lpstr>Reports</vt:lpstr>
      <vt:lpstr>Reports</vt:lpstr>
      <vt:lpstr>FAQ: General observations and points to note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Bossert</dc:creator>
  <cp:lastModifiedBy>Carl Stroud</cp:lastModifiedBy>
  <cp:revision>22</cp:revision>
  <dcterms:created xsi:type="dcterms:W3CDTF">2015-02-23T06:17:57Z</dcterms:created>
  <dcterms:modified xsi:type="dcterms:W3CDTF">2015-06-22T02:43:18Z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