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gif" ContentType="image/gif"/>
  <Override PartName="/ppt/slideLayouts/slideLayout10.xml" ContentType="application/vnd.openxmlformats-officedocument.presentationml.slideLayout+xml"/>
  <Default Extension="wmv" ContentType="video/x-ms-wm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3" r:id="rId2"/>
    <p:sldId id="274" r:id="rId3"/>
    <p:sldId id="275" r:id="rId4"/>
    <p:sldId id="276" r:id="rId5"/>
    <p:sldId id="286" r:id="rId6"/>
    <p:sldId id="294" r:id="rId7"/>
    <p:sldId id="287" r:id="rId8"/>
    <p:sldId id="285" r:id="rId9"/>
    <p:sldId id="288" r:id="rId10"/>
    <p:sldId id="289" r:id="rId11"/>
    <p:sldId id="278" r:id="rId12"/>
    <p:sldId id="272" r:id="rId13"/>
    <p:sldId id="292" r:id="rId14"/>
    <p:sldId id="284" r:id="rId15"/>
    <p:sldId id="281"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40F"/>
    <a:srgbClr val="B3081B"/>
    <a:srgbClr val="930616"/>
    <a:srgbClr val="640410"/>
    <a:srgbClr val="620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p:scale>
          <a:sx n="80" d="100"/>
          <a:sy n="80" d="100"/>
        </p:scale>
        <p:origin x="-756"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EF45C-D75D-43B8-8C8C-679DE9570D88}" type="datetimeFigureOut">
              <a:rPr lang="en-ZA" smtClean="0"/>
              <a:t>2015-06-22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283A9-BEAE-413E-BF2E-448DBF7F3CF4}" type="slidenum">
              <a:rPr lang="en-ZA" smtClean="0"/>
              <a:t>‹#›</a:t>
            </a:fld>
            <a:endParaRPr lang="en-ZA" dirty="0"/>
          </a:p>
        </p:txBody>
      </p:sp>
    </p:spTree>
    <p:extLst>
      <p:ext uri="{BB962C8B-B14F-4D97-AF65-F5344CB8AC3E}">
        <p14:creationId xmlns:p14="http://schemas.microsoft.com/office/powerpoint/2010/main" val="253415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989450-1F83-4ACD-A0F5-3E81A73117FC}" type="slidenum">
              <a:rPr lang="en-US">
                <a:solidFill>
                  <a:prstClr val="black"/>
                </a:solidFill>
              </a:rPr>
              <a:pPr>
                <a:defRPr/>
              </a:pPr>
              <a:t>1</a:t>
            </a:fld>
            <a:endParaRPr lang="en-US" dirty="0">
              <a:solidFill>
                <a:prstClr val="black"/>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77102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6D03A-D037-488F-B761-CDA61856BD22}"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val="343495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a:xfrm>
            <a:off x="8737600" y="6248400"/>
            <a:ext cx="2540000" cy="457200"/>
          </a:xfrm>
        </p:spPr>
        <p:txBody>
          <a:bodyPr/>
          <a:lstStyle>
            <a:lvl1pPr fontAlgn="auto">
              <a:spcBef>
                <a:spcPts val="0"/>
              </a:spcBef>
              <a:spcAft>
                <a:spcPts val="0"/>
              </a:spcAft>
              <a:defRPr sz="1400" b="0">
                <a:solidFill>
                  <a:srgbClr val="000000"/>
                </a:solidFill>
                <a:latin typeface="+mn-lt"/>
              </a:defRPr>
            </a:lvl1pPr>
          </a:lstStyle>
          <a:p>
            <a:pPr>
              <a:defRPr/>
            </a:pPr>
            <a:fld id="{7AA422C9-5125-4758-8DA3-4A8E9C026202}" type="slidenum">
              <a:rPr lang="en-US"/>
              <a:pPr>
                <a:defRPr/>
              </a:pPr>
              <a:t>‹#›</a:t>
            </a:fld>
            <a:endParaRPr lang="en-US" dirty="0"/>
          </a:p>
        </p:txBody>
      </p:sp>
    </p:spTree>
    <p:extLst>
      <p:ext uri="{BB962C8B-B14F-4D97-AF65-F5344CB8AC3E}">
        <p14:creationId xmlns:p14="http://schemas.microsoft.com/office/powerpoint/2010/main" val="175606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5536ED3-8BAC-4AF1-98A3-FDB0AE8F0656}"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0002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
            <a:ext cx="29210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200" y="76200"/>
            <a:ext cx="855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667E6D5-A5B7-4229-BB98-503888FCD196}"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86993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DCFD498-E02A-40FB-9354-3A3C338B5B31}"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29810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7453423-E098-4E58-B039-FB90F7EE39C1}"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28902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68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E51E28B-B25D-4242-9891-B092890E81D5}"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93273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99439C8D-7F72-4542-80C4-FFAE08591DB3}"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92868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51113D2B-0EC4-49B6-B428-D97720E9265B}"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99417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A5ED0D8A-7B73-4A19-8E28-771DE770920D}"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429241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23A803F-7D1E-4394-94DC-0C80DC8EE57E}"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94325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D455C16-AC42-47B9-9E8B-0DBE4828EA93}"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57428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cstate="print"/>
          <a:srcRect/>
          <a:stretch>
            <a:fillRect/>
          </a:stretch>
        </p:blipFill>
        <p:spPr bwMode="auto">
          <a:xfrm>
            <a:off x="0" y="5961064"/>
            <a:ext cx="12192000" cy="896937"/>
          </a:xfrm>
          <a:prstGeom prst="rect">
            <a:avLst/>
          </a:prstGeom>
          <a:noFill/>
          <a:ln w="9525">
            <a:noFill/>
            <a:miter lim="800000"/>
            <a:headEnd/>
            <a:tailEnd/>
          </a:ln>
        </p:spPr>
      </p:pic>
      <p:pic>
        <p:nvPicPr>
          <p:cNvPr id="2051" name="Picture 9" descr="Powerpoint Presentation T Banner"/>
          <p:cNvPicPr>
            <a:picLocks noChangeAspect="1" noChangeArrowheads="1"/>
          </p:cNvPicPr>
          <p:nvPr userDrawn="1"/>
        </p:nvPicPr>
        <p:blipFill>
          <a:blip r:embed="rId14" cstate="print"/>
          <a:srcRect/>
          <a:stretch>
            <a:fillRect/>
          </a:stretch>
        </p:blipFill>
        <p:spPr bwMode="auto">
          <a:xfrm>
            <a:off x="-21167" y="0"/>
            <a:ext cx="12236451" cy="1143000"/>
          </a:xfrm>
          <a:prstGeom prst="rect">
            <a:avLst/>
          </a:prstGeom>
          <a:noFill/>
          <a:ln w="9525">
            <a:noFill/>
            <a:miter lim="800000"/>
            <a:headEnd/>
            <a:tailEnd/>
          </a:ln>
        </p:spPr>
      </p:pic>
      <p:sp>
        <p:nvSpPr>
          <p:cNvPr id="2052" name="Rectangle 2"/>
          <p:cNvSpPr>
            <a:spLocks noGrp="1" noChangeArrowheads="1"/>
          </p:cNvSpPr>
          <p:nvPr>
            <p:ph type="title"/>
          </p:nvPr>
        </p:nvSpPr>
        <p:spPr bwMode="auto">
          <a:xfrm>
            <a:off x="203200" y="76200"/>
            <a:ext cx="1036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203200" y="1295400"/>
            <a:ext cx="11684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fontAlgn="base">
              <a:spcBef>
                <a:spcPct val="0"/>
              </a:spcBef>
              <a:spcAft>
                <a:spcPct val="0"/>
              </a:spcAft>
              <a:defRPr/>
            </a:pPr>
            <a:endParaRPr lang="en-US" dirty="0"/>
          </a:p>
        </p:txBody>
      </p:sp>
      <p:sp>
        <p:nvSpPr>
          <p:cNvPr id="51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fontAlgn="base">
              <a:spcBef>
                <a:spcPct val="0"/>
              </a:spcBef>
              <a:spcAft>
                <a:spcPct val="0"/>
              </a:spcAft>
              <a:defRPr/>
            </a:pPr>
            <a:endParaRPr lang="en-US" dirty="0"/>
          </a:p>
        </p:txBody>
      </p:sp>
      <p:sp>
        <p:nvSpPr>
          <p:cNvPr id="5126" name="Rectangle 6"/>
          <p:cNvSpPr>
            <a:spLocks noGrp="1" noChangeArrowheads="1"/>
          </p:cNvSpPr>
          <p:nvPr>
            <p:ph type="sldNum" sz="quarter" idx="4"/>
          </p:nvPr>
        </p:nvSpPr>
        <p:spPr bwMode="auto">
          <a:xfrm>
            <a:off x="9245600"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fontAlgn="base">
              <a:spcBef>
                <a:spcPct val="0"/>
              </a:spcBef>
              <a:spcAft>
                <a:spcPct val="0"/>
              </a:spcAft>
              <a:defRPr/>
            </a:pPr>
            <a:fld id="{DA53BD57-C497-4D78-BF7E-ADB9D0578CB8}" type="slidenum">
              <a:rPr lang="en-US"/>
              <a:pPr fontAlgn="base">
                <a:spcBef>
                  <a:spcPct val="0"/>
                </a:spcBef>
                <a:spcAft>
                  <a:spcPct val="0"/>
                </a:spcAft>
                <a:defRPr/>
              </a:pPr>
              <a:t>‹#›</a:t>
            </a:fld>
            <a:endParaRPr lang="en-US" sz="1400" dirty="0"/>
          </a:p>
        </p:txBody>
      </p:sp>
    </p:spTree>
    <p:extLst>
      <p:ext uri="{BB962C8B-B14F-4D97-AF65-F5344CB8AC3E}">
        <p14:creationId xmlns:p14="http://schemas.microsoft.com/office/powerpoint/2010/main" val="1879195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gif"/><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cstate="print"/>
          <a:srcRect/>
          <a:stretch>
            <a:fillRect/>
          </a:stretch>
        </p:blipFill>
        <p:spPr bwMode="auto">
          <a:xfrm>
            <a:off x="0" y="0"/>
            <a:ext cx="12735612" cy="6891338"/>
          </a:xfrm>
          <a:prstGeom prst="rect">
            <a:avLst/>
          </a:prstGeom>
          <a:noFill/>
          <a:ln w="9525">
            <a:noFill/>
            <a:miter lim="800000"/>
            <a:headEnd/>
            <a:tailEnd/>
          </a:ln>
        </p:spPr>
      </p:pic>
      <p:sp>
        <p:nvSpPr>
          <p:cNvPr id="11267" name="Rectangle 12"/>
          <p:cNvSpPr>
            <a:spLocks noGrp="1" noChangeArrowheads="1"/>
          </p:cNvSpPr>
          <p:nvPr>
            <p:ph type="ctrTitle" idx="4294967295"/>
          </p:nvPr>
        </p:nvSpPr>
        <p:spPr>
          <a:xfrm>
            <a:off x="1524000" y="0"/>
            <a:ext cx="9144000" cy="4005064"/>
          </a:xfrm>
        </p:spPr>
        <p:txBody>
          <a:bodyPr rtlCol="0">
            <a:normAutofit fontScale="90000"/>
          </a:bodyPr>
          <a:lstStyle/>
          <a:p>
            <a:r>
              <a:rPr lang="en-US" sz="3400" dirty="0" smtClean="0">
                <a:latin typeface="Arial Bold" pitchFamily="1" charset="0"/>
                <a:ea typeface="Osaka" pitchFamily="1" charset="-128"/>
              </a:rPr>
              <a:t/>
            </a:r>
            <a:br>
              <a:rPr lang="en-US" sz="3400" dirty="0" smtClean="0">
                <a:latin typeface="Arial Bold" pitchFamily="1" charset="0"/>
                <a:ea typeface="Osaka" pitchFamily="1" charset="-128"/>
              </a:rPr>
            </a:br>
            <a:r>
              <a:rPr lang="en-US" sz="3400" dirty="0" smtClean="0">
                <a:latin typeface="Arial Bold" pitchFamily="1" charset="0"/>
                <a:ea typeface="Osaka" pitchFamily="1" charset="-128"/>
              </a:rPr>
              <a:t/>
            </a:r>
            <a:br>
              <a:rPr lang="en-US" sz="3400" dirty="0" smtClean="0">
                <a:latin typeface="Arial Bold" pitchFamily="1" charset="0"/>
                <a:ea typeface="Osaka" pitchFamily="1" charset="-128"/>
              </a:rPr>
            </a:br>
            <a:r>
              <a:rPr lang="en-ZA" sz="4000" dirty="0" smtClean="0">
                <a:latin typeface="Arial Bold" pitchFamily="34" charset="0"/>
                <a:ea typeface="Osaka"/>
              </a:rPr>
              <a:t/>
            </a:r>
            <a:br>
              <a:rPr lang="en-ZA" sz="4000" dirty="0" smtClean="0">
                <a:latin typeface="Arial Bold" pitchFamily="34" charset="0"/>
                <a:ea typeface="Osaka"/>
              </a:rPr>
            </a:br>
            <a:r>
              <a:rPr lang="en-ZA" sz="4000" dirty="0" smtClean="0">
                <a:latin typeface="Arial Bold" pitchFamily="34" charset="0"/>
                <a:ea typeface="Osaka"/>
              </a:rPr>
              <a:t/>
            </a:r>
            <a:br>
              <a:rPr lang="en-ZA" sz="4000" dirty="0" smtClean="0">
                <a:latin typeface="Arial Bold" pitchFamily="34" charset="0"/>
                <a:ea typeface="Osaka"/>
              </a:rPr>
            </a:br>
            <a:r>
              <a:rPr lang="en-ZA" sz="4000" dirty="0" smtClean="0">
                <a:latin typeface="Arial Bold" pitchFamily="34" charset="0"/>
                <a:ea typeface="Osaka"/>
              </a:rPr>
              <a:t/>
            </a:r>
            <a:br>
              <a:rPr lang="en-ZA" sz="4000" dirty="0" smtClean="0">
                <a:latin typeface="Arial Bold" pitchFamily="34" charset="0"/>
                <a:ea typeface="Osaka"/>
              </a:rPr>
            </a:br>
            <a:r>
              <a:rPr lang="en-GB" sz="3200" b="1" dirty="0" err="1" smtClean="0"/>
              <a:t>mSCOA</a:t>
            </a:r>
            <a:r>
              <a:rPr lang="en-GB" sz="3200" b="1" dirty="0" smtClean="0"/>
              <a:t> </a:t>
            </a:r>
            <a:r>
              <a:rPr lang="en-GB" sz="3200" b="1" dirty="0"/>
              <a:t>Position Paper: Mapping and the use of short codes, data extraction  and mSCOA segment coding / long code (string)</a:t>
            </a:r>
            <a:r>
              <a:rPr lang="en-ZA" sz="3300" dirty="0" smtClean="0">
                <a:latin typeface="Arial Bold" pitchFamily="34" charset="0"/>
                <a:ea typeface="Osaka"/>
              </a:rPr>
              <a:t/>
            </a:r>
            <a:br>
              <a:rPr lang="en-ZA" sz="3300" dirty="0" smtClean="0">
                <a:latin typeface="Arial Bold" pitchFamily="34" charset="0"/>
                <a:ea typeface="Osaka"/>
              </a:rPr>
            </a:br>
            <a:r>
              <a:rPr lang="en-ZA" sz="4000" dirty="0">
                <a:latin typeface="Arial Bold" pitchFamily="34" charset="0"/>
                <a:ea typeface="Osaka"/>
              </a:rPr>
              <a:t/>
            </a:r>
            <a:br>
              <a:rPr lang="en-ZA" sz="4000" dirty="0">
                <a:latin typeface="Arial Bold" pitchFamily="34" charset="0"/>
                <a:ea typeface="Osaka"/>
              </a:rPr>
            </a:br>
            <a:endParaRPr lang="en-US" sz="2800" b="1" i="1" dirty="0">
              <a:latin typeface="Arial Bold" pitchFamily="1" charset="0"/>
              <a:ea typeface="Osaka" pitchFamily="1" charset="-128"/>
            </a:endParaRPr>
          </a:p>
        </p:txBody>
      </p:sp>
      <p:sp>
        <p:nvSpPr>
          <p:cNvPr id="14340" name="Rectangle 14"/>
          <p:cNvSpPr>
            <a:spLocks noChangeArrowheads="1"/>
          </p:cNvSpPr>
          <p:nvPr/>
        </p:nvSpPr>
        <p:spPr bwMode="auto">
          <a:xfrm>
            <a:off x="1524001" y="4764088"/>
            <a:ext cx="8689975" cy="304800"/>
          </a:xfrm>
          <a:prstGeom prst="rect">
            <a:avLst/>
          </a:prstGeom>
          <a:noFill/>
          <a:ln w="9525">
            <a:noFill/>
            <a:miter lim="800000"/>
            <a:headEnd/>
            <a:tailEnd/>
          </a:ln>
        </p:spPr>
        <p:txBody>
          <a:bodyPr/>
          <a:lstStyle/>
          <a:p>
            <a:pPr algn="r" fontAlgn="base">
              <a:spcBef>
                <a:spcPct val="20000"/>
              </a:spcBef>
              <a:spcAft>
                <a:spcPct val="0"/>
              </a:spcAft>
            </a:pPr>
            <a:r>
              <a:rPr lang="en-US" sz="1400" b="1" dirty="0">
                <a:solidFill>
                  <a:prstClr val="white"/>
                </a:solidFill>
                <a:cs typeface="Osaka"/>
              </a:rPr>
              <a:t>Presented by National Treasury: Chief Directorate Local Government Budget </a:t>
            </a:r>
            <a:r>
              <a:rPr lang="en-US" sz="1400" b="1" dirty="0" smtClean="0">
                <a:solidFill>
                  <a:prstClr val="white"/>
                </a:solidFill>
                <a:cs typeface="Osaka"/>
              </a:rPr>
              <a:t>Analysis | 22 June 2015 </a:t>
            </a:r>
            <a:endParaRPr lang="en-US" sz="1400" b="1" dirty="0">
              <a:solidFill>
                <a:prstClr val="white"/>
              </a:solidFill>
              <a:cs typeface="Osaka"/>
            </a:endParaRPr>
          </a:p>
          <a:p>
            <a:pPr algn="r" fontAlgn="base">
              <a:spcBef>
                <a:spcPct val="20000"/>
              </a:spcBef>
              <a:spcAft>
                <a:spcPct val="0"/>
              </a:spcAft>
            </a:pPr>
            <a:r>
              <a:rPr lang="en-US" sz="1400" b="1" dirty="0">
                <a:solidFill>
                  <a:prstClr val="white"/>
                </a:solidFill>
                <a:cs typeface="Osaka"/>
              </a:rPr>
              <a:t> </a:t>
            </a:r>
            <a:endParaRPr lang="en-US" sz="1400" dirty="0">
              <a:solidFill>
                <a:prstClr val="white"/>
              </a:solidFill>
              <a:cs typeface="Osaka"/>
            </a:endParaRPr>
          </a:p>
        </p:txBody>
      </p:sp>
    </p:spTree>
    <p:extLst>
      <p:ext uri="{BB962C8B-B14F-4D97-AF65-F5344CB8AC3E}">
        <p14:creationId xmlns:p14="http://schemas.microsoft.com/office/powerpoint/2010/main" val="4241836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76200"/>
            <a:ext cx="12070499" cy="838200"/>
          </a:xfrm>
        </p:spPr>
        <p:txBody>
          <a:bodyPr/>
          <a:lstStyle/>
          <a:p>
            <a:r>
              <a:rPr lang="en-ZA" dirty="0" smtClean="0"/>
              <a:t>What does this mean in terms of compliancy to integration?</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10</a:t>
            </a:fld>
            <a:endParaRPr lang="en-US" sz="1400" b="0" dirty="0">
              <a:solidFill>
                <a:srgbClr val="000000"/>
              </a:solidFill>
              <a:latin typeface="Arial"/>
            </a:endParaRPr>
          </a:p>
        </p:txBody>
      </p:sp>
      <p:sp>
        <p:nvSpPr>
          <p:cNvPr id="40" name="TextBox 39"/>
          <p:cNvSpPr txBox="1"/>
          <p:nvPr/>
        </p:nvSpPr>
        <p:spPr>
          <a:xfrm>
            <a:off x="1670203" y="5650337"/>
            <a:ext cx="8465718" cy="369332"/>
          </a:xfrm>
          <a:prstGeom prst="rect">
            <a:avLst/>
          </a:prstGeom>
          <a:noFill/>
        </p:spPr>
        <p:txBody>
          <a:bodyPr wrap="square" rtlCol="0">
            <a:spAutoFit/>
          </a:bodyPr>
          <a:lstStyle/>
          <a:p>
            <a:r>
              <a:rPr lang="en-ZA" dirty="0"/>
              <a:t>The outcome </a:t>
            </a:r>
            <a:r>
              <a:rPr lang="en-ZA" dirty="0" smtClean="0"/>
              <a:t>will result in final publication of minimum system specification. </a:t>
            </a:r>
            <a:endParaRPr lang="en-ZA" dirty="0"/>
          </a:p>
        </p:txBody>
      </p:sp>
      <p:sp>
        <p:nvSpPr>
          <p:cNvPr id="41" name="TextBox 40"/>
          <p:cNvSpPr txBox="1"/>
          <p:nvPr/>
        </p:nvSpPr>
        <p:spPr>
          <a:xfrm>
            <a:off x="1655089" y="1380770"/>
            <a:ext cx="8587834" cy="646331"/>
          </a:xfrm>
          <a:prstGeom prst="rect">
            <a:avLst/>
          </a:prstGeom>
          <a:noFill/>
        </p:spPr>
        <p:txBody>
          <a:bodyPr wrap="square" rtlCol="0">
            <a:spAutoFit/>
          </a:bodyPr>
          <a:lstStyle/>
          <a:p>
            <a:r>
              <a:rPr lang="en-ZA" dirty="0" smtClean="0"/>
              <a:t>If bespoke and 3</a:t>
            </a:r>
            <a:r>
              <a:rPr lang="en-ZA" baseline="30000" dirty="0" smtClean="0"/>
              <a:t>rd</a:t>
            </a:r>
            <a:r>
              <a:rPr lang="en-ZA" dirty="0" smtClean="0"/>
              <a:t> party systems is used test integration on a data level no journals allowed.</a:t>
            </a:r>
            <a:endParaRPr lang="en-ZA" dirty="0"/>
          </a:p>
        </p:txBody>
      </p:sp>
      <p:sp>
        <p:nvSpPr>
          <p:cNvPr id="42" name="Rectangle 41"/>
          <p:cNvSpPr/>
          <p:nvPr/>
        </p:nvSpPr>
        <p:spPr>
          <a:xfrm>
            <a:off x="588289" y="1259523"/>
            <a:ext cx="699977" cy="60875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9" y="685778"/>
            <a:ext cx="1018041" cy="1175567"/>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089" y="-2414200"/>
            <a:ext cx="3175911" cy="2139771"/>
          </a:xfrm>
          <a:prstGeom prst="rect">
            <a:avLst/>
          </a:prstGeom>
        </p:spPr>
      </p:pic>
      <p:sp>
        <p:nvSpPr>
          <p:cNvPr id="45" name="Rectangle 44"/>
          <p:cNvSpPr/>
          <p:nvPr/>
        </p:nvSpPr>
        <p:spPr>
          <a:xfrm>
            <a:off x="588288" y="2664155"/>
            <a:ext cx="699977" cy="60875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8" y="2090410"/>
            <a:ext cx="1018041" cy="1175567"/>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489" y="-2486680"/>
            <a:ext cx="3175911" cy="2139771"/>
          </a:xfrm>
          <a:prstGeom prst="rect">
            <a:avLst/>
          </a:prstGeom>
        </p:spPr>
      </p:pic>
      <p:sp>
        <p:nvSpPr>
          <p:cNvPr id="48" name="Rectangle 47"/>
          <p:cNvSpPr/>
          <p:nvPr/>
        </p:nvSpPr>
        <p:spPr>
          <a:xfrm>
            <a:off x="588285" y="4062318"/>
            <a:ext cx="699977" cy="60875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5" y="3488573"/>
            <a:ext cx="1018041" cy="1175567"/>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4019" y="-2486680"/>
            <a:ext cx="3175911" cy="2139771"/>
          </a:xfrm>
          <a:prstGeom prst="rect">
            <a:avLst/>
          </a:prstGeom>
        </p:spPr>
      </p:pic>
      <p:sp>
        <p:nvSpPr>
          <p:cNvPr id="51" name="TextBox 50"/>
          <p:cNvSpPr txBox="1"/>
          <p:nvPr/>
        </p:nvSpPr>
        <p:spPr>
          <a:xfrm>
            <a:off x="1670203" y="4225891"/>
            <a:ext cx="8572721" cy="369332"/>
          </a:xfrm>
          <a:prstGeom prst="rect">
            <a:avLst/>
          </a:prstGeom>
          <a:noFill/>
        </p:spPr>
        <p:txBody>
          <a:bodyPr wrap="square" rtlCol="0">
            <a:spAutoFit/>
          </a:bodyPr>
          <a:lstStyle/>
          <a:p>
            <a:r>
              <a:rPr lang="en-ZA" dirty="0" smtClean="0"/>
              <a:t>Ensure that GL has ability to drill or query subsystems.</a:t>
            </a:r>
            <a:endParaRPr lang="en-ZA" dirty="0"/>
          </a:p>
        </p:txBody>
      </p:sp>
      <p:sp>
        <p:nvSpPr>
          <p:cNvPr id="52" name="Rectangle 51"/>
          <p:cNvSpPr/>
          <p:nvPr/>
        </p:nvSpPr>
        <p:spPr>
          <a:xfrm>
            <a:off x="588289" y="5486764"/>
            <a:ext cx="699977" cy="60875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9" y="4913019"/>
            <a:ext cx="1018041" cy="1175567"/>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089" y="-2517160"/>
            <a:ext cx="3175911" cy="2139771"/>
          </a:xfrm>
          <a:prstGeom prst="rect">
            <a:avLst/>
          </a:prstGeom>
        </p:spPr>
      </p:pic>
      <p:sp>
        <p:nvSpPr>
          <p:cNvPr id="55" name="Rectangle 54"/>
          <p:cNvSpPr/>
          <p:nvPr/>
        </p:nvSpPr>
        <p:spPr>
          <a:xfrm>
            <a:off x="1685826" y="2809889"/>
            <a:ext cx="8557097" cy="369332"/>
          </a:xfrm>
          <a:prstGeom prst="rect">
            <a:avLst/>
          </a:prstGeom>
        </p:spPr>
        <p:txBody>
          <a:bodyPr wrap="square">
            <a:spAutoFit/>
          </a:bodyPr>
          <a:lstStyle/>
          <a:p>
            <a:r>
              <a:rPr lang="en-ZA" dirty="0" smtClean="0"/>
              <a:t>Ensure that the sub-systems also interact with each other.</a:t>
            </a:r>
            <a:endParaRPr lang="en-ZA" dirty="0"/>
          </a:p>
        </p:txBody>
      </p:sp>
    </p:spTree>
    <p:extLst>
      <p:ext uri="{BB962C8B-B14F-4D97-AF65-F5344CB8AC3E}">
        <p14:creationId xmlns:p14="http://schemas.microsoft.com/office/powerpoint/2010/main" val="241560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withEffect">
                                  <p:stCondLst>
                                    <p:cond delay="0"/>
                                  </p:stCondLst>
                                  <p:childTnLst>
                                    <p:animMotion origin="layout" path="M -0.1599 0.27847 L -0.1293 0.30601 L -0.12279 0.33449 L -0.10873 0.24421 L -0.08633 0.20555 L -0.04831 0.18472 L -0.0392 0.18356 L -0.0293 0.18472 " pathEditMode="relative" rAng="0" ptsTypes="AAAAAAAA">
                                      <p:cBhvr>
                                        <p:cTn id="6" dur="2200" fill="hold"/>
                                        <p:tgtEl>
                                          <p:spTgt spid="44"/>
                                        </p:tgtEl>
                                        <p:attrNameLst>
                                          <p:attrName>ppt_x</p:attrName>
                                          <p:attrName>ppt_y</p:attrName>
                                        </p:attrNameLst>
                                      </p:cBhvr>
                                      <p:rCtr x="6523" y="-1944"/>
                                    </p:animMotion>
                                  </p:childTnLst>
                                </p:cTn>
                              </p:par>
                              <p:par>
                                <p:cTn id="7" presetID="1" presetClass="exit" presetSubtype="0" fill="hold" nodeType="withEffect">
                                  <p:stCondLst>
                                    <p:cond delay="2200"/>
                                  </p:stCondLst>
                                  <p:childTnLst>
                                    <p:set>
                                      <p:cBhvr>
                                        <p:cTn id="8" dur="1" fill="hold">
                                          <p:stCondLst>
                                            <p:cond delay="0"/>
                                          </p:stCondLst>
                                        </p:cTn>
                                        <p:tgtEl>
                                          <p:spTgt spid="44"/>
                                        </p:tgtEl>
                                        <p:attrNameLst>
                                          <p:attrName>style.visibility</p:attrName>
                                        </p:attrNameLst>
                                      </p:cBhvr>
                                      <p:to>
                                        <p:strVal val="hidden"/>
                                      </p:to>
                                    </p:set>
                                  </p:childTnLst>
                                </p:cTn>
                              </p:par>
                              <p:par>
                                <p:cTn id="9" presetID="22" presetClass="entr" presetSubtype="8" fill="hold" nodeType="withEffect">
                                  <p:stCondLst>
                                    <p:cond delay="30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1800"/>
                                        <p:tgtEl>
                                          <p:spTgt spid="43"/>
                                        </p:tgtEl>
                                      </p:cBhvr>
                                    </p:animEffect>
                                  </p:childTnLst>
                                </p:cTn>
                              </p:par>
                            </p:childTnLst>
                          </p:cTn>
                        </p:par>
                      </p:childTnLst>
                    </p:cTn>
                  </p:par>
                </p:childTnLst>
              </p:cTn>
              <p:nextCondLst>
                <p:cond evt="onClick" delay="0">
                  <p:tgtEl>
                    <p:spTgt spid="42"/>
                  </p:tgtEl>
                </p:cond>
              </p:nextCondLst>
            </p:seq>
            <p:seq concurrent="1" nextAc="seek">
              <p:cTn id="12" restart="whenNotActive" fill="hold" evtFilter="cancelBubble" nodeType="interactiveSeq">
                <p:stCondLst>
                  <p:cond evt="onClick" delay="0">
                    <p:tgtEl>
                      <p:spTgt spid="45"/>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1823 0.5 L -0.18763 0.52754 L -0.18112 0.55602 L -0.16706 0.46574 L -0.14467 0.42708 L -0.10664 0.40625 L -0.09753 0.40509 L -0.08763 0.40625 " pathEditMode="relative" rAng="0" ptsTypes="AAAAAAAA">
                                      <p:cBhvr>
                                        <p:cTn id="16" dur="2200" fill="hold"/>
                                        <p:tgtEl>
                                          <p:spTgt spid="47"/>
                                        </p:tgtEl>
                                        <p:attrNameLst>
                                          <p:attrName>ppt_x</p:attrName>
                                          <p:attrName>ppt_y</p:attrName>
                                        </p:attrNameLst>
                                      </p:cBhvr>
                                      <p:rCtr x="6523" y="-1944"/>
                                    </p:animMotion>
                                  </p:childTnLst>
                                </p:cTn>
                              </p:par>
                              <p:par>
                                <p:cTn id="17" presetID="1" presetClass="exit" presetSubtype="0" fill="hold" nodeType="withEffect">
                                  <p:stCondLst>
                                    <p:cond delay="2200"/>
                                  </p:stCondLst>
                                  <p:childTnLst>
                                    <p:set>
                                      <p:cBhvr>
                                        <p:cTn id="18" dur="1" fill="hold">
                                          <p:stCondLst>
                                            <p:cond delay="0"/>
                                          </p:stCondLst>
                                        </p:cTn>
                                        <p:tgtEl>
                                          <p:spTgt spid="47"/>
                                        </p:tgtEl>
                                        <p:attrNameLst>
                                          <p:attrName>style.visibility</p:attrName>
                                        </p:attrNameLst>
                                      </p:cBhvr>
                                      <p:to>
                                        <p:strVal val="hidden"/>
                                      </p:to>
                                    </p:set>
                                  </p:childTnLst>
                                </p:cTn>
                              </p:par>
                              <p:par>
                                <p:cTn id="19" presetID="22" presetClass="entr" presetSubtype="8" fill="hold" nodeType="withEffect">
                                  <p:stCondLst>
                                    <p:cond delay="30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1800"/>
                                        <p:tgtEl>
                                          <p:spTgt spid="46"/>
                                        </p:tgtEl>
                                      </p:cBhvr>
                                    </p:animEffect>
                                  </p:childTnLst>
                                </p:cTn>
                              </p:par>
                            </p:childTnLst>
                          </p:cTn>
                        </p:par>
                      </p:childTnLst>
                    </p:cTn>
                  </p:par>
                </p:childTnLst>
              </p:cTn>
              <p:nextCondLst>
                <p:cond evt="onClick" delay="0">
                  <p:tgtEl>
                    <p:spTgt spid="45"/>
                  </p:tgtEl>
                </p:cond>
              </p:nextCondLst>
            </p:seq>
            <p:seq concurrent="1" nextAc="seek">
              <p:cTn id="22" restart="whenNotActive" fill="hold" evtFilter="cancelBubble" nodeType="interactiveSeq">
                <p:stCondLst>
                  <p:cond evt="onClick" delay="0">
                    <p:tgtEl>
                      <p:spTgt spid="48"/>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26915 0.70139 L -0.23855 0.72893 L -0.23191 0.75741 L -0.21784 0.66713 L -0.19545 0.62847 L -0.15743 0.60787 L -0.14844 0.60671 L -0.13855 0.60787 " pathEditMode="relative" rAng="0" ptsTypes="AAAAAAAA">
                                      <p:cBhvr>
                                        <p:cTn id="26" dur="2200" fill="hold"/>
                                        <p:tgtEl>
                                          <p:spTgt spid="50"/>
                                        </p:tgtEl>
                                        <p:attrNameLst>
                                          <p:attrName>ppt_x</p:attrName>
                                          <p:attrName>ppt_y</p:attrName>
                                        </p:attrNameLst>
                                      </p:cBhvr>
                                      <p:rCtr x="6523" y="-1944"/>
                                    </p:animMotion>
                                  </p:childTnLst>
                                </p:cTn>
                              </p:par>
                              <p:par>
                                <p:cTn id="27" presetID="1" presetClass="exit" presetSubtype="0" fill="hold" nodeType="withEffect">
                                  <p:stCondLst>
                                    <p:cond delay="2200"/>
                                  </p:stCondLst>
                                  <p:childTnLst>
                                    <p:set>
                                      <p:cBhvr>
                                        <p:cTn id="28" dur="1" fill="hold">
                                          <p:stCondLst>
                                            <p:cond delay="0"/>
                                          </p:stCondLst>
                                        </p:cTn>
                                        <p:tgtEl>
                                          <p:spTgt spid="50"/>
                                        </p:tgtEl>
                                        <p:attrNameLst>
                                          <p:attrName>style.visibility</p:attrName>
                                        </p:attrNameLst>
                                      </p:cBhvr>
                                      <p:to>
                                        <p:strVal val="hidden"/>
                                      </p:to>
                                    </p:set>
                                  </p:childTnLst>
                                </p:cTn>
                              </p:par>
                              <p:par>
                                <p:cTn id="29" presetID="22" presetClass="entr" presetSubtype="8" fill="hold" nodeType="withEffect">
                                  <p:stCondLst>
                                    <p:cond delay="30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1800"/>
                                        <p:tgtEl>
                                          <p:spTgt spid="49"/>
                                        </p:tgtEl>
                                      </p:cBhvr>
                                    </p:animEffect>
                                  </p:childTnLst>
                                </p:cTn>
                              </p:par>
                            </p:childTnLst>
                          </p:cTn>
                        </p:par>
                      </p:childTnLst>
                    </p:cTn>
                  </p:par>
                </p:childTnLst>
              </p:cTn>
              <p:nextCondLst>
                <p:cond evt="onClick" delay="0">
                  <p:tgtEl>
                    <p:spTgt spid="48"/>
                  </p:tgtEl>
                </p:cond>
              </p:nextCondLst>
            </p:seq>
            <p:seq concurrent="1" nextAc="seek">
              <p:cTn id="32" restart="whenNotActive" fill="hold" evtFilter="cancelBubble" nodeType="interactiveSeq">
                <p:stCondLst>
                  <p:cond evt="onClick" delay="0">
                    <p:tgtEl>
                      <p:spTgt spid="52"/>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32657 0.91505 L -0.29597 0.94259 L -0.28946 0.97106 L -0.27539 0.88079 L -0.253 0.84236 L -0.21498 0.82153 L -0.20586 0.82037 L -0.19597 0.82153 " pathEditMode="relative" rAng="0" ptsTypes="AAAAAAAA">
                                      <p:cBhvr>
                                        <p:cTn id="36" dur="2200" fill="hold"/>
                                        <p:tgtEl>
                                          <p:spTgt spid="54"/>
                                        </p:tgtEl>
                                        <p:attrNameLst>
                                          <p:attrName>ppt_x</p:attrName>
                                          <p:attrName>ppt_y</p:attrName>
                                        </p:attrNameLst>
                                      </p:cBhvr>
                                      <p:rCtr x="6523" y="-1944"/>
                                    </p:animMotion>
                                  </p:childTnLst>
                                </p:cTn>
                              </p:par>
                              <p:par>
                                <p:cTn id="37" presetID="1" presetClass="exit" presetSubtype="0" fill="hold" nodeType="withEffect">
                                  <p:stCondLst>
                                    <p:cond delay="2200"/>
                                  </p:stCondLst>
                                  <p:childTnLst>
                                    <p:set>
                                      <p:cBhvr>
                                        <p:cTn id="38" dur="1" fill="hold">
                                          <p:stCondLst>
                                            <p:cond delay="0"/>
                                          </p:stCondLst>
                                        </p:cTn>
                                        <p:tgtEl>
                                          <p:spTgt spid="54"/>
                                        </p:tgtEl>
                                        <p:attrNameLst>
                                          <p:attrName>style.visibility</p:attrName>
                                        </p:attrNameLst>
                                      </p:cBhvr>
                                      <p:to>
                                        <p:strVal val="hidden"/>
                                      </p:to>
                                    </p:set>
                                  </p:childTnLst>
                                </p:cTn>
                              </p:par>
                              <p:par>
                                <p:cTn id="39" presetID="22" presetClass="entr" presetSubtype="8" fill="hold" nodeType="withEffect">
                                  <p:stCondLst>
                                    <p:cond delay="30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1800"/>
                                        <p:tgtEl>
                                          <p:spTgt spid="53"/>
                                        </p:tgtEl>
                                      </p:cBhvr>
                                    </p:animEffect>
                                  </p:childTnLst>
                                </p:cTn>
                              </p:par>
                            </p:childTnLst>
                          </p:cTn>
                        </p:par>
                      </p:childTnLst>
                    </p:cTn>
                  </p:par>
                </p:childTnLst>
              </p:cTn>
              <p:nextCondLst>
                <p:cond evt="onClick" delay="0">
                  <p:tgtEl>
                    <p:spTgt spid="5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566" y="1169016"/>
            <a:ext cx="1133475" cy="1428625"/>
          </a:xfrm>
          <a:prstGeom prst="rect">
            <a:avLst/>
          </a:prstGeom>
        </p:spPr>
      </p:pic>
      <p:sp>
        <p:nvSpPr>
          <p:cNvPr id="2" name="Title 1"/>
          <p:cNvSpPr>
            <a:spLocks noGrp="1"/>
          </p:cNvSpPr>
          <p:nvPr>
            <p:ph type="title"/>
          </p:nvPr>
        </p:nvSpPr>
        <p:spPr/>
        <p:txBody>
          <a:bodyPr/>
          <a:lstStyle/>
          <a:p>
            <a:r>
              <a:rPr lang="en-US" dirty="0" smtClean="0"/>
              <a:t>Data Extraction</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11</a:t>
            </a:fld>
            <a:endParaRPr lang="en-US" sz="1400" b="0" dirty="0">
              <a:solidFill>
                <a:srgbClr val="000000"/>
              </a:solidFill>
              <a:latin typeface="Arial"/>
            </a:endParaRPr>
          </a:p>
        </p:txBody>
      </p:sp>
      <p:grpSp>
        <p:nvGrpSpPr>
          <p:cNvPr id="29" name="Group 28"/>
          <p:cNvGrpSpPr/>
          <p:nvPr/>
        </p:nvGrpSpPr>
        <p:grpSpPr>
          <a:xfrm>
            <a:off x="7955858" y="2830900"/>
            <a:ext cx="1857445" cy="908053"/>
            <a:chOff x="2355423" y="607292"/>
            <a:chExt cx="1245534" cy="1442908"/>
          </a:xfrm>
        </p:grpSpPr>
        <p:sp>
          <p:nvSpPr>
            <p:cNvPr id="31" name="Oval 5"/>
            <p:cNvSpPr/>
            <p:nvPr/>
          </p:nvSpPr>
          <p:spPr>
            <a:xfrm rot="13238608">
              <a:off x="2355423" y="607292"/>
              <a:ext cx="301286" cy="1442908"/>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32" name="Oval 31"/>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33" name="Oval 32"/>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40" name="Input 2"/>
          <p:cNvGrpSpPr/>
          <p:nvPr/>
        </p:nvGrpSpPr>
        <p:grpSpPr>
          <a:xfrm>
            <a:off x="568369" y="2743858"/>
            <a:ext cx="1532179" cy="335467"/>
            <a:chOff x="2178367" y="831890"/>
            <a:chExt cx="1422590" cy="1300184"/>
          </a:xfrm>
        </p:grpSpPr>
        <p:sp>
          <p:nvSpPr>
            <p:cNvPr id="42" name="Oval 5"/>
            <p:cNvSpPr/>
            <p:nvPr/>
          </p:nvSpPr>
          <p:spPr>
            <a:xfrm rot="12131034">
              <a:off x="2178367" y="831890"/>
              <a:ext cx="216194" cy="1300184"/>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269880 w 480759"/>
                <a:gd name="connsiteY0" fmla="*/ 751066 h 1632930"/>
                <a:gd name="connsiteX1" fmla="*/ 212143 w 480759"/>
                <a:gd name="connsiteY1" fmla="*/ 121 h 1632930"/>
                <a:gd name="connsiteX2" fmla="*/ 480759 w 480759"/>
                <a:gd name="connsiteY2" fmla="*/ 804229 h 1632930"/>
                <a:gd name="connsiteX3" fmla="*/ 3180 w 480759"/>
                <a:gd name="connsiteY3" fmla="*/ 1632682 h 1632930"/>
                <a:gd name="connsiteX4" fmla="*/ 269880 w 480759"/>
                <a:gd name="connsiteY4" fmla="*/ 751066 h 1632930"/>
                <a:gd name="connsiteX0" fmla="*/ 271237 w 528745"/>
                <a:gd name="connsiteY0" fmla="*/ 763191 h 1646708"/>
                <a:gd name="connsiteX1" fmla="*/ 213500 w 528745"/>
                <a:gd name="connsiteY1" fmla="*/ 12246 h 1646708"/>
                <a:gd name="connsiteX2" fmla="*/ 528746 w 528745"/>
                <a:gd name="connsiteY2" fmla="*/ 513939 h 1646708"/>
                <a:gd name="connsiteX3" fmla="*/ 4537 w 528745"/>
                <a:gd name="connsiteY3" fmla="*/ 1644807 h 1646708"/>
                <a:gd name="connsiteX4" fmla="*/ 271237 w 528745"/>
                <a:gd name="connsiteY4" fmla="*/ 763191 h 1646708"/>
                <a:gd name="connsiteX0" fmla="*/ 270638 w 528146"/>
                <a:gd name="connsiteY0" fmla="*/ 763191 h 1646843"/>
                <a:gd name="connsiteX1" fmla="*/ 212901 w 528146"/>
                <a:gd name="connsiteY1" fmla="*/ 12246 h 1646843"/>
                <a:gd name="connsiteX2" fmla="*/ 528147 w 528146"/>
                <a:gd name="connsiteY2" fmla="*/ 513939 h 1646843"/>
                <a:gd name="connsiteX3" fmla="*/ 3938 w 528146"/>
                <a:gd name="connsiteY3" fmla="*/ 1644807 h 1646843"/>
                <a:gd name="connsiteX4" fmla="*/ 270638 w 528146"/>
                <a:gd name="connsiteY4" fmla="*/ 763191 h 1646843"/>
                <a:gd name="connsiteX0" fmla="*/ 272450 w 529958"/>
                <a:gd name="connsiteY0" fmla="*/ 763191 h 1811317"/>
                <a:gd name="connsiteX1" fmla="*/ 214713 w 529958"/>
                <a:gd name="connsiteY1" fmla="*/ 12246 h 1811317"/>
                <a:gd name="connsiteX2" fmla="*/ 529959 w 529958"/>
                <a:gd name="connsiteY2" fmla="*/ 513939 h 1811317"/>
                <a:gd name="connsiteX3" fmla="*/ 4522 w 529958"/>
                <a:gd name="connsiteY3" fmla="*/ 1809739 h 1811317"/>
                <a:gd name="connsiteX4" fmla="*/ 272450 w 529958"/>
                <a:gd name="connsiteY4" fmla="*/ 763191 h 1811317"/>
                <a:gd name="connsiteX0" fmla="*/ 272671 w 530179"/>
                <a:gd name="connsiteY0" fmla="*/ 763191 h 1811825"/>
                <a:gd name="connsiteX1" fmla="*/ 214934 w 530179"/>
                <a:gd name="connsiteY1" fmla="*/ 12246 h 1811825"/>
                <a:gd name="connsiteX2" fmla="*/ 530180 w 530179"/>
                <a:gd name="connsiteY2" fmla="*/ 513939 h 1811825"/>
                <a:gd name="connsiteX3" fmla="*/ 4743 w 530179"/>
                <a:gd name="connsiteY3" fmla="*/ 1809739 h 1811825"/>
                <a:gd name="connsiteX4" fmla="*/ 272671 w 530179"/>
                <a:gd name="connsiteY4" fmla="*/ 763191 h 181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179" h="1811825">
                  <a:moveTo>
                    <a:pt x="272671" y="763191"/>
                  </a:moveTo>
                  <a:cubicBezTo>
                    <a:pt x="322396" y="262252"/>
                    <a:pt x="172016" y="53788"/>
                    <a:pt x="214934" y="12246"/>
                  </a:cubicBezTo>
                  <a:cubicBezTo>
                    <a:pt x="257852" y="-29296"/>
                    <a:pt x="518245" y="11141"/>
                    <a:pt x="530180" y="513939"/>
                  </a:cubicBezTo>
                  <a:cubicBezTo>
                    <a:pt x="530180" y="1124158"/>
                    <a:pt x="47661" y="1768197"/>
                    <a:pt x="4743" y="1809739"/>
                  </a:cubicBezTo>
                  <a:cubicBezTo>
                    <a:pt x="-38175" y="1851281"/>
                    <a:pt x="222946" y="1264130"/>
                    <a:pt x="272671" y="763191"/>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43" name="Oval 42"/>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44" name="Oval 43"/>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50" name="Group 49"/>
          <p:cNvGrpSpPr/>
          <p:nvPr/>
        </p:nvGrpSpPr>
        <p:grpSpPr>
          <a:xfrm>
            <a:off x="8693618" y="1523694"/>
            <a:ext cx="1533680" cy="710050"/>
            <a:chOff x="1143001" y="633984"/>
            <a:chExt cx="1382509" cy="1353311"/>
          </a:xfrm>
        </p:grpSpPr>
        <p:sp>
          <p:nvSpPr>
            <p:cNvPr id="52" name="Oval 13"/>
            <p:cNvSpPr/>
            <p:nvPr/>
          </p:nvSpPr>
          <p:spPr>
            <a:xfrm flipV="1">
              <a:off x="2323035" y="1001862"/>
              <a:ext cx="53329" cy="36138"/>
            </a:xfrm>
            <a:prstGeom prst="roundRect">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53" name="Oval 11"/>
            <p:cNvSpPr/>
            <p:nvPr/>
          </p:nvSpPr>
          <p:spPr>
            <a:xfrm>
              <a:off x="1143001" y="633984"/>
              <a:ext cx="707162" cy="1353311"/>
            </a:xfrm>
            <a:custGeom>
              <a:avLst/>
              <a:gdLst>
                <a:gd name="connsiteX0" fmla="*/ 0 w 914400"/>
                <a:gd name="connsiteY0" fmla="*/ 152403 h 1353312"/>
                <a:gd name="connsiteX1" fmla="*/ 152403 w 914400"/>
                <a:gd name="connsiteY1" fmla="*/ 0 h 1353312"/>
                <a:gd name="connsiteX2" fmla="*/ 761997 w 914400"/>
                <a:gd name="connsiteY2" fmla="*/ 0 h 1353312"/>
                <a:gd name="connsiteX3" fmla="*/ 914400 w 914400"/>
                <a:gd name="connsiteY3" fmla="*/ 152403 h 1353312"/>
                <a:gd name="connsiteX4" fmla="*/ 914400 w 914400"/>
                <a:gd name="connsiteY4" fmla="*/ 1200909 h 1353312"/>
                <a:gd name="connsiteX5" fmla="*/ 761997 w 914400"/>
                <a:gd name="connsiteY5" fmla="*/ 1353312 h 1353312"/>
                <a:gd name="connsiteX6" fmla="*/ 152403 w 914400"/>
                <a:gd name="connsiteY6" fmla="*/ 1353312 h 1353312"/>
                <a:gd name="connsiteX7" fmla="*/ 0 w 914400"/>
                <a:gd name="connsiteY7" fmla="*/ 1200909 h 1353312"/>
                <a:gd name="connsiteX8" fmla="*/ 0 w 914400"/>
                <a:gd name="connsiteY8" fmla="*/ 152403 h 1353312"/>
                <a:gd name="connsiteX0" fmla="*/ 0 w 1344487"/>
                <a:gd name="connsiteY0" fmla="*/ 152403 h 1353312"/>
                <a:gd name="connsiteX1" fmla="*/ 152403 w 1344487"/>
                <a:gd name="connsiteY1" fmla="*/ 0 h 1353312"/>
                <a:gd name="connsiteX2" fmla="*/ 1335021 w 1344487"/>
                <a:gd name="connsiteY2" fmla="*/ 12192 h 1353312"/>
                <a:gd name="connsiteX3" fmla="*/ 914400 w 1344487"/>
                <a:gd name="connsiteY3" fmla="*/ 152403 h 1353312"/>
                <a:gd name="connsiteX4" fmla="*/ 914400 w 1344487"/>
                <a:gd name="connsiteY4" fmla="*/ 1200909 h 1353312"/>
                <a:gd name="connsiteX5" fmla="*/ 761997 w 1344487"/>
                <a:gd name="connsiteY5" fmla="*/ 1353312 h 1353312"/>
                <a:gd name="connsiteX6" fmla="*/ 152403 w 1344487"/>
                <a:gd name="connsiteY6" fmla="*/ 1353312 h 1353312"/>
                <a:gd name="connsiteX7" fmla="*/ 0 w 1344487"/>
                <a:gd name="connsiteY7" fmla="*/ 1200909 h 1353312"/>
                <a:gd name="connsiteX8" fmla="*/ 0 w 1344487"/>
                <a:gd name="connsiteY8" fmla="*/ 152403 h 1353312"/>
                <a:gd name="connsiteX0" fmla="*/ 0 w 1414325"/>
                <a:gd name="connsiteY0" fmla="*/ 152403 h 1353312"/>
                <a:gd name="connsiteX1" fmla="*/ 152403 w 1414325"/>
                <a:gd name="connsiteY1" fmla="*/ 0 h 1353312"/>
                <a:gd name="connsiteX2" fmla="*/ 1335021 w 1414325"/>
                <a:gd name="connsiteY2" fmla="*/ 12192 h 1353312"/>
                <a:gd name="connsiteX3" fmla="*/ 1414272 w 1414325"/>
                <a:gd name="connsiteY3" fmla="*/ 176787 h 1353312"/>
                <a:gd name="connsiteX4" fmla="*/ 914400 w 1414325"/>
                <a:gd name="connsiteY4" fmla="*/ 1200909 h 1353312"/>
                <a:gd name="connsiteX5" fmla="*/ 761997 w 1414325"/>
                <a:gd name="connsiteY5" fmla="*/ 1353312 h 1353312"/>
                <a:gd name="connsiteX6" fmla="*/ 152403 w 1414325"/>
                <a:gd name="connsiteY6" fmla="*/ 1353312 h 1353312"/>
                <a:gd name="connsiteX7" fmla="*/ 0 w 1414325"/>
                <a:gd name="connsiteY7" fmla="*/ 1200909 h 1353312"/>
                <a:gd name="connsiteX8" fmla="*/ 0 w 1414325"/>
                <a:gd name="connsiteY8" fmla="*/ 152403 h 1353312"/>
                <a:gd name="connsiteX0" fmla="*/ 0 w 1414325"/>
                <a:gd name="connsiteY0" fmla="*/ 152403 h 1353312"/>
                <a:gd name="connsiteX1" fmla="*/ 152403 w 1414325"/>
                <a:gd name="connsiteY1" fmla="*/ 0 h 1353312"/>
                <a:gd name="connsiteX2" fmla="*/ 1335021 w 1414325"/>
                <a:gd name="connsiteY2" fmla="*/ 12192 h 1353312"/>
                <a:gd name="connsiteX3" fmla="*/ 1414272 w 1414325"/>
                <a:gd name="connsiteY3" fmla="*/ 176787 h 1353312"/>
                <a:gd name="connsiteX4" fmla="*/ 914400 w 1414325"/>
                <a:gd name="connsiteY4" fmla="*/ 1200909 h 1353312"/>
                <a:gd name="connsiteX5" fmla="*/ 761997 w 1414325"/>
                <a:gd name="connsiteY5" fmla="*/ 1353312 h 1353312"/>
                <a:gd name="connsiteX6" fmla="*/ 152403 w 1414325"/>
                <a:gd name="connsiteY6" fmla="*/ 1353312 h 1353312"/>
                <a:gd name="connsiteX7" fmla="*/ 0 w 1414325"/>
                <a:gd name="connsiteY7" fmla="*/ 1200909 h 1353312"/>
                <a:gd name="connsiteX8" fmla="*/ 0 w 1414325"/>
                <a:gd name="connsiteY8" fmla="*/ 152403 h 1353312"/>
                <a:gd name="connsiteX0" fmla="*/ 0 w 1414325"/>
                <a:gd name="connsiteY0" fmla="*/ 152403 h 1353312"/>
                <a:gd name="connsiteX1" fmla="*/ 152403 w 1414325"/>
                <a:gd name="connsiteY1" fmla="*/ 0 h 1353312"/>
                <a:gd name="connsiteX2" fmla="*/ 1335021 w 1414325"/>
                <a:gd name="connsiteY2" fmla="*/ 12192 h 1353312"/>
                <a:gd name="connsiteX3" fmla="*/ 1414272 w 1414325"/>
                <a:gd name="connsiteY3" fmla="*/ 176787 h 1353312"/>
                <a:gd name="connsiteX4" fmla="*/ 914400 w 1414325"/>
                <a:gd name="connsiteY4" fmla="*/ 1200909 h 1353312"/>
                <a:gd name="connsiteX5" fmla="*/ 761997 w 1414325"/>
                <a:gd name="connsiteY5" fmla="*/ 1353312 h 1353312"/>
                <a:gd name="connsiteX6" fmla="*/ 152403 w 1414325"/>
                <a:gd name="connsiteY6" fmla="*/ 1353312 h 1353312"/>
                <a:gd name="connsiteX7" fmla="*/ 0 w 1414325"/>
                <a:gd name="connsiteY7" fmla="*/ 1200909 h 1353312"/>
                <a:gd name="connsiteX8" fmla="*/ 0 w 1414325"/>
                <a:gd name="connsiteY8" fmla="*/ 152403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325" h="1353312">
                  <a:moveTo>
                    <a:pt x="0" y="152403"/>
                  </a:moveTo>
                  <a:cubicBezTo>
                    <a:pt x="0" y="68233"/>
                    <a:pt x="68233" y="0"/>
                    <a:pt x="152403" y="0"/>
                  </a:cubicBezTo>
                  <a:cubicBezTo>
                    <a:pt x="355601" y="0"/>
                    <a:pt x="1131823" y="12192"/>
                    <a:pt x="1335021" y="12192"/>
                  </a:cubicBezTo>
                  <a:cubicBezTo>
                    <a:pt x="1419191" y="12192"/>
                    <a:pt x="1414272" y="92617"/>
                    <a:pt x="1414272" y="176787"/>
                  </a:cubicBezTo>
                  <a:lnTo>
                    <a:pt x="914400" y="1200909"/>
                  </a:lnTo>
                  <a:cubicBezTo>
                    <a:pt x="816864" y="1285079"/>
                    <a:pt x="846167" y="1353312"/>
                    <a:pt x="761997" y="1353312"/>
                  </a:cubicBezTo>
                  <a:lnTo>
                    <a:pt x="152403" y="1353312"/>
                  </a:lnTo>
                  <a:cubicBezTo>
                    <a:pt x="68233" y="1353312"/>
                    <a:pt x="0" y="1285079"/>
                    <a:pt x="0" y="1200909"/>
                  </a:cubicBezTo>
                  <a:lnTo>
                    <a:pt x="0" y="152403"/>
                  </a:lnTo>
                  <a:close/>
                </a:path>
              </a:pathLst>
            </a:custGeom>
            <a:solidFill>
              <a:sysClr val="window" lastClr="FFFFFF">
                <a:alpha val="6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reflection stA="13000" endPos="65000" dist="50800" dir="5400000" sy="-100000" algn="bl" rotWithShape="0"/>
                </a:effectLst>
                <a:uLnTx/>
                <a:uFillTx/>
                <a:latin typeface="Calibri"/>
                <a:ea typeface="+mn-ea"/>
                <a:cs typeface="+mn-cs"/>
              </a:endParaRPr>
            </a:p>
          </p:txBody>
        </p:sp>
        <p:sp>
          <p:nvSpPr>
            <p:cNvPr id="54" name="Oval 14"/>
            <p:cNvSpPr/>
            <p:nvPr/>
          </p:nvSpPr>
          <p:spPr>
            <a:xfrm flipH="1" flipV="1">
              <a:off x="2376365" y="1099358"/>
              <a:ext cx="149145" cy="175495"/>
            </a:xfrm>
            <a:prstGeom prst="roundRect">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61" name="Group 60"/>
          <p:cNvGrpSpPr/>
          <p:nvPr/>
        </p:nvGrpSpPr>
        <p:grpSpPr>
          <a:xfrm>
            <a:off x="4345762" y="4629338"/>
            <a:ext cx="1516718" cy="335467"/>
            <a:chOff x="329943" y="4585989"/>
            <a:chExt cx="1516718" cy="335467"/>
          </a:xfrm>
        </p:grpSpPr>
        <p:sp>
          <p:nvSpPr>
            <p:cNvPr id="63" name="Oval 62"/>
            <p:cNvSpPr/>
            <p:nvPr/>
          </p:nvSpPr>
          <p:spPr>
            <a:xfrm flipV="1">
              <a:off x="1622013" y="4692824"/>
              <a:ext cx="59170" cy="14838"/>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64" name="Oval 63"/>
            <p:cNvSpPr/>
            <p:nvPr/>
          </p:nvSpPr>
          <p:spPr>
            <a:xfrm flipH="1" flipV="1">
              <a:off x="1681183" y="4732855"/>
              <a:ext cx="165478" cy="72057"/>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65" name="Oval 5"/>
            <p:cNvSpPr/>
            <p:nvPr/>
          </p:nvSpPr>
          <p:spPr>
            <a:xfrm rot="12131034">
              <a:off x="329943" y="4585989"/>
              <a:ext cx="232848" cy="335467"/>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269880 w 480759"/>
                <a:gd name="connsiteY0" fmla="*/ 751066 h 1632930"/>
                <a:gd name="connsiteX1" fmla="*/ 212143 w 480759"/>
                <a:gd name="connsiteY1" fmla="*/ 121 h 1632930"/>
                <a:gd name="connsiteX2" fmla="*/ 480759 w 480759"/>
                <a:gd name="connsiteY2" fmla="*/ 804229 h 1632930"/>
                <a:gd name="connsiteX3" fmla="*/ 3180 w 480759"/>
                <a:gd name="connsiteY3" fmla="*/ 1632682 h 1632930"/>
                <a:gd name="connsiteX4" fmla="*/ 269880 w 480759"/>
                <a:gd name="connsiteY4" fmla="*/ 751066 h 1632930"/>
                <a:gd name="connsiteX0" fmla="*/ 271237 w 528745"/>
                <a:gd name="connsiteY0" fmla="*/ 763191 h 1646708"/>
                <a:gd name="connsiteX1" fmla="*/ 213500 w 528745"/>
                <a:gd name="connsiteY1" fmla="*/ 12246 h 1646708"/>
                <a:gd name="connsiteX2" fmla="*/ 528746 w 528745"/>
                <a:gd name="connsiteY2" fmla="*/ 513939 h 1646708"/>
                <a:gd name="connsiteX3" fmla="*/ 4537 w 528745"/>
                <a:gd name="connsiteY3" fmla="*/ 1644807 h 1646708"/>
                <a:gd name="connsiteX4" fmla="*/ 271237 w 528745"/>
                <a:gd name="connsiteY4" fmla="*/ 763191 h 1646708"/>
                <a:gd name="connsiteX0" fmla="*/ 270638 w 528146"/>
                <a:gd name="connsiteY0" fmla="*/ 763191 h 1646843"/>
                <a:gd name="connsiteX1" fmla="*/ 212901 w 528146"/>
                <a:gd name="connsiteY1" fmla="*/ 12246 h 1646843"/>
                <a:gd name="connsiteX2" fmla="*/ 528147 w 528146"/>
                <a:gd name="connsiteY2" fmla="*/ 513939 h 1646843"/>
                <a:gd name="connsiteX3" fmla="*/ 3938 w 528146"/>
                <a:gd name="connsiteY3" fmla="*/ 1644807 h 1646843"/>
                <a:gd name="connsiteX4" fmla="*/ 270638 w 528146"/>
                <a:gd name="connsiteY4" fmla="*/ 763191 h 1646843"/>
                <a:gd name="connsiteX0" fmla="*/ 272450 w 529958"/>
                <a:gd name="connsiteY0" fmla="*/ 763191 h 1811317"/>
                <a:gd name="connsiteX1" fmla="*/ 214713 w 529958"/>
                <a:gd name="connsiteY1" fmla="*/ 12246 h 1811317"/>
                <a:gd name="connsiteX2" fmla="*/ 529959 w 529958"/>
                <a:gd name="connsiteY2" fmla="*/ 513939 h 1811317"/>
                <a:gd name="connsiteX3" fmla="*/ 4522 w 529958"/>
                <a:gd name="connsiteY3" fmla="*/ 1809739 h 1811317"/>
                <a:gd name="connsiteX4" fmla="*/ 272450 w 529958"/>
                <a:gd name="connsiteY4" fmla="*/ 763191 h 1811317"/>
                <a:gd name="connsiteX0" fmla="*/ 272671 w 530179"/>
                <a:gd name="connsiteY0" fmla="*/ 763191 h 1811825"/>
                <a:gd name="connsiteX1" fmla="*/ 214934 w 530179"/>
                <a:gd name="connsiteY1" fmla="*/ 12246 h 1811825"/>
                <a:gd name="connsiteX2" fmla="*/ 530180 w 530179"/>
                <a:gd name="connsiteY2" fmla="*/ 513939 h 1811825"/>
                <a:gd name="connsiteX3" fmla="*/ 4743 w 530179"/>
                <a:gd name="connsiteY3" fmla="*/ 1809739 h 1811825"/>
                <a:gd name="connsiteX4" fmla="*/ 272671 w 530179"/>
                <a:gd name="connsiteY4" fmla="*/ 763191 h 181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179" h="1811825">
                  <a:moveTo>
                    <a:pt x="272671" y="763191"/>
                  </a:moveTo>
                  <a:cubicBezTo>
                    <a:pt x="322396" y="262252"/>
                    <a:pt x="172016" y="53788"/>
                    <a:pt x="214934" y="12246"/>
                  </a:cubicBezTo>
                  <a:cubicBezTo>
                    <a:pt x="257852" y="-29296"/>
                    <a:pt x="518245" y="11141"/>
                    <a:pt x="530180" y="513939"/>
                  </a:cubicBezTo>
                  <a:cubicBezTo>
                    <a:pt x="530180" y="1124158"/>
                    <a:pt x="47661" y="1768197"/>
                    <a:pt x="4743" y="1809739"/>
                  </a:cubicBezTo>
                  <a:cubicBezTo>
                    <a:pt x="-38175" y="1851281"/>
                    <a:pt x="222946" y="1264130"/>
                    <a:pt x="272671" y="763191"/>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gr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171" y="4145869"/>
            <a:ext cx="2041798" cy="2127063"/>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2309" y="4250580"/>
            <a:ext cx="1640172" cy="921777"/>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2309" y="5201693"/>
            <a:ext cx="1640172" cy="921777"/>
          </a:xfrm>
          <a:prstGeom prst="rect">
            <a:avLst/>
          </a:prstGeom>
        </p:spPr>
      </p:pic>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2187" y="3307563"/>
            <a:ext cx="1640172" cy="921777"/>
          </a:xfrm>
          <a:prstGeom prst="rect">
            <a:avLst/>
          </a:prstGeom>
        </p:spPr>
      </p:pic>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192" y="1105353"/>
            <a:ext cx="3975209" cy="2153186"/>
          </a:xfrm>
          <a:prstGeom prst="rect">
            <a:avLst/>
          </a:prstGeom>
        </p:spPr>
      </p:pic>
      <p:sp>
        <p:nvSpPr>
          <p:cNvPr id="86" name="TextBox 85"/>
          <p:cNvSpPr txBox="1"/>
          <p:nvPr/>
        </p:nvSpPr>
        <p:spPr>
          <a:xfrm>
            <a:off x="4633325" y="4561094"/>
            <a:ext cx="1027631" cy="923330"/>
          </a:xfrm>
          <a:prstGeom prst="rect">
            <a:avLst/>
          </a:prstGeom>
          <a:noFill/>
        </p:spPr>
        <p:txBody>
          <a:bodyPr wrap="square" rtlCol="0">
            <a:spAutoFit/>
          </a:bodyPr>
          <a:lstStyle/>
          <a:p>
            <a:r>
              <a:rPr lang="en-US" dirty="0" smtClean="0"/>
              <a:t>GL </a:t>
            </a:r>
          </a:p>
          <a:p>
            <a:r>
              <a:rPr lang="en-US" dirty="0" smtClean="0"/>
              <a:t> Sub Ledgers</a:t>
            </a:r>
            <a:endParaRPr lang="en-ZA" dirty="0"/>
          </a:p>
        </p:txBody>
      </p:sp>
      <p:sp>
        <p:nvSpPr>
          <p:cNvPr id="87" name="TextBox 86"/>
          <p:cNvSpPr txBox="1"/>
          <p:nvPr/>
        </p:nvSpPr>
        <p:spPr>
          <a:xfrm>
            <a:off x="3758010" y="2706672"/>
            <a:ext cx="1077612" cy="369332"/>
          </a:xfrm>
          <a:prstGeom prst="rect">
            <a:avLst/>
          </a:prstGeom>
          <a:noFill/>
        </p:spPr>
        <p:txBody>
          <a:bodyPr wrap="square" rtlCol="0">
            <a:spAutoFit/>
          </a:bodyPr>
          <a:lstStyle/>
          <a:p>
            <a:r>
              <a:rPr lang="en-US" dirty="0" smtClean="0"/>
              <a:t>Budgets</a:t>
            </a:r>
            <a:endParaRPr lang="en-ZA" dirty="0"/>
          </a:p>
        </p:txBody>
      </p:sp>
      <p:sp>
        <p:nvSpPr>
          <p:cNvPr id="88" name="TextBox 87"/>
          <p:cNvSpPr txBox="1"/>
          <p:nvPr/>
        </p:nvSpPr>
        <p:spPr>
          <a:xfrm>
            <a:off x="5186270" y="2701805"/>
            <a:ext cx="1077612" cy="369332"/>
          </a:xfrm>
          <a:prstGeom prst="rect">
            <a:avLst/>
          </a:prstGeom>
          <a:noFill/>
        </p:spPr>
        <p:txBody>
          <a:bodyPr wrap="square" rtlCol="0">
            <a:spAutoFit/>
          </a:bodyPr>
          <a:lstStyle/>
          <a:p>
            <a:r>
              <a:rPr lang="en-US" dirty="0" smtClean="0"/>
              <a:t>IYR</a:t>
            </a:r>
            <a:endParaRPr lang="en-ZA" dirty="0"/>
          </a:p>
        </p:txBody>
      </p:sp>
      <p:sp>
        <p:nvSpPr>
          <p:cNvPr id="89" name="TextBox 88"/>
          <p:cNvSpPr txBox="1"/>
          <p:nvPr/>
        </p:nvSpPr>
        <p:spPr>
          <a:xfrm>
            <a:off x="6430886" y="2718526"/>
            <a:ext cx="1077612" cy="369332"/>
          </a:xfrm>
          <a:prstGeom prst="rect">
            <a:avLst/>
          </a:prstGeom>
          <a:noFill/>
        </p:spPr>
        <p:txBody>
          <a:bodyPr wrap="square" rtlCol="0">
            <a:spAutoFit/>
          </a:bodyPr>
          <a:lstStyle/>
          <a:p>
            <a:r>
              <a:rPr lang="en-US" dirty="0" smtClean="0"/>
              <a:t>AFS</a:t>
            </a:r>
            <a:endParaRPr lang="en-ZA" dirty="0"/>
          </a:p>
        </p:txBody>
      </p:sp>
      <p:sp>
        <p:nvSpPr>
          <p:cNvPr id="91" name="Double Wave 90"/>
          <p:cNvSpPr/>
          <p:nvPr/>
        </p:nvSpPr>
        <p:spPr bwMode="auto">
          <a:xfrm>
            <a:off x="1222714" y="3481413"/>
            <a:ext cx="2186581" cy="1091790"/>
          </a:xfrm>
          <a:prstGeom prst="doubleWav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normalizeH="0" baseline="0" dirty="0" smtClean="0">
                <a:ln w="0"/>
                <a:effectLst>
                  <a:outerShdw blurRad="38100" dist="19050" dir="2700000" algn="tl" rotWithShape="0">
                    <a:schemeClr val="dk1">
                      <a:alpha val="40000"/>
                    </a:schemeClr>
                  </a:outerShdw>
                </a:effectLst>
                <a:latin typeface="Arial" charset="0"/>
                <a:ea typeface="ＭＳ Ｐゴシック" pitchFamily="1" charset="-128"/>
              </a:rPr>
              <a:t>Traditional TB</a:t>
            </a:r>
            <a:r>
              <a:rPr kumimoji="0" lang="en-US" sz="1400" i="0" u="none" strike="noStrike" normalizeH="0" dirty="0" smtClean="0">
                <a:ln w="0"/>
                <a:effectLst>
                  <a:outerShdw blurRad="38100" dist="19050" dir="2700000" algn="tl" rotWithShape="0">
                    <a:schemeClr val="dk1">
                      <a:alpha val="40000"/>
                    </a:schemeClr>
                  </a:outerShdw>
                </a:effectLst>
                <a:latin typeface="Arial" charset="0"/>
                <a:ea typeface="ＭＳ Ｐゴシック" pitchFamily="1" charset="-128"/>
              </a:rPr>
              <a:t> informing Mapped IYR,AFS supported by Excel</a:t>
            </a:r>
            <a:endParaRPr kumimoji="0" lang="en-ZA" sz="1400" i="0" u="none" strike="noStrike" normalizeH="0" baseline="0" dirty="0" smtClean="0">
              <a:ln w="0"/>
              <a:effectLst>
                <a:outerShdw blurRad="38100" dist="19050" dir="2700000" algn="tl" rotWithShape="0">
                  <a:schemeClr val="dk1">
                    <a:alpha val="40000"/>
                  </a:schemeClr>
                </a:outerShdw>
              </a:effectLst>
              <a:latin typeface="Arial" charset="0"/>
              <a:ea typeface="ＭＳ Ｐゴシック" pitchFamily="1" charset="-128"/>
            </a:endParaRPr>
          </a:p>
        </p:txBody>
      </p:sp>
      <p:sp>
        <p:nvSpPr>
          <p:cNvPr id="92" name="TextBox 91"/>
          <p:cNvSpPr txBox="1"/>
          <p:nvPr/>
        </p:nvSpPr>
        <p:spPr>
          <a:xfrm>
            <a:off x="1652599" y="2891288"/>
            <a:ext cx="1731207" cy="646331"/>
          </a:xfrm>
          <a:prstGeom prst="rect">
            <a:avLst/>
          </a:prstGeom>
          <a:noFill/>
        </p:spPr>
        <p:txBody>
          <a:bodyPr wrap="square" rtlCol="0">
            <a:spAutoFit/>
          </a:bodyPr>
          <a:lstStyle/>
          <a:p>
            <a:r>
              <a:rPr lang="en-US" dirty="0" smtClean="0"/>
              <a:t>GRAP / Traditional GL </a:t>
            </a:r>
            <a:endParaRPr lang="en-ZA" dirty="0"/>
          </a:p>
        </p:txBody>
      </p:sp>
      <p:pic>
        <p:nvPicPr>
          <p:cNvPr id="93" name="Picture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939" y="2264405"/>
            <a:ext cx="1360270" cy="962391"/>
          </a:xfrm>
          <a:prstGeom prst="rect">
            <a:avLst/>
          </a:prstGeom>
        </p:spPr>
      </p:pic>
      <p:sp>
        <p:nvSpPr>
          <p:cNvPr id="94" name="Double Wave 93"/>
          <p:cNvSpPr/>
          <p:nvPr/>
        </p:nvSpPr>
        <p:spPr bwMode="auto">
          <a:xfrm>
            <a:off x="8980423" y="1950334"/>
            <a:ext cx="2744201" cy="1091790"/>
          </a:xfrm>
          <a:prstGeom prst="doubleWav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ea typeface="ＭＳ Ｐゴシック" pitchFamily="1" charset="-128"/>
              </a:rPr>
              <a:t>Project    Function   Item</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ea typeface="ＭＳ Ｐゴシック" pitchFamily="1" charset="-128"/>
              </a:rPr>
              <a:t>MSC    Fund    Region  Costing</a:t>
            </a:r>
            <a:endParaRPr kumimoji="0" lang="en-ZA" sz="1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95" name="TextBox 94"/>
          <p:cNvSpPr txBox="1"/>
          <p:nvPr/>
        </p:nvSpPr>
        <p:spPr>
          <a:xfrm>
            <a:off x="9221408" y="1422436"/>
            <a:ext cx="1902221" cy="369332"/>
          </a:xfrm>
          <a:prstGeom prst="rect">
            <a:avLst/>
          </a:prstGeom>
          <a:noFill/>
        </p:spPr>
        <p:txBody>
          <a:bodyPr wrap="square" rtlCol="0">
            <a:spAutoFit/>
          </a:bodyPr>
          <a:lstStyle/>
          <a:p>
            <a:r>
              <a:rPr lang="en-US" dirty="0" smtClean="0"/>
              <a:t>mSCOA GL </a:t>
            </a:r>
            <a:endParaRPr lang="en-ZA" dirty="0"/>
          </a:p>
        </p:txBody>
      </p:sp>
      <p:cxnSp>
        <p:nvCxnSpPr>
          <p:cNvPr id="112" name="Curved Connector 111"/>
          <p:cNvCxnSpPr>
            <a:stCxn id="71" idx="3"/>
            <a:endCxn id="120" idx="1"/>
          </p:cNvCxnSpPr>
          <p:nvPr/>
        </p:nvCxnSpPr>
        <p:spPr bwMode="auto">
          <a:xfrm>
            <a:off x="9052359" y="3768452"/>
            <a:ext cx="1101900" cy="230832"/>
          </a:xfrm>
          <a:prstGeom prst="curvedConnector3">
            <a:avLst>
              <a:gd name="adj1" fmla="val 50000"/>
            </a:avLst>
          </a:prstGeom>
          <a:solidFill>
            <a:schemeClr val="accent1"/>
          </a:solidFill>
          <a:ln w="9525" cap="flat" cmpd="sng" algn="ctr">
            <a:solidFill>
              <a:srgbClr val="C00000"/>
            </a:solidFill>
            <a:prstDash val="solid"/>
            <a:round/>
            <a:headEnd type="none" w="med" len="med"/>
            <a:tailEnd type="triangle"/>
          </a:ln>
          <a:effectLst/>
        </p:spPr>
      </p:cxnSp>
      <p:cxnSp>
        <p:nvCxnSpPr>
          <p:cNvPr id="114" name="Curved Connector 113"/>
          <p:cNvCxnSpPr>
            <a:stCxn id="69" idx="3"/>
            <a:endCxn id="120" idx="1"/>
          </p:cNvCxnSpPr>
          <p:nvPr/>
        </p:nvCxnSpPr>
        <p:spPr bwMode="auto">
          <a:xfrm flipV="1">
            <a:off x="9052481" y="3999284"/>
            <a:ext cx="1101778" cy="712185"/>
          </a:xfrm>
          <a:prstGeom prst="curvedConnector3">
            <a:avLst>
              <a:gd name="adj1" fmla="val 50000"/>
            </a:avLst>
          </a:prstGeom>
          <a:solidFill>
            <a:schemeClr val="accent1"/>
          </a:solidFill>
          <a:ln w="9525" cap="flat" cmpd="sng" algn="ctr">
            <a:solidFill>
              <a:srgbClr val="C00000"/>
            </a:solidFill>
            <a:prstDash val="solid"/>
            <a:round/>
            <a:headEnd type="none" w="med" len="med"/>
            <a:tailEnd type="triangle"/>
          </a:ln>
          <a:effectLst/>
        </p:spPr>
      </p:cxnSp>
      <p:cxnSp>
        <p:nvCxnSpPr>
          <p:cNvPr id="118" name="Curved Connector 117"/>
          <p:cNvCxnSpPr>
            <a:stCxn id="70" idx="3"/>
            <a:endCxn id="120" idx="2"/>
          </p:cNvCxnSpPr>
          <p:nvPr/>
        </p:nvCxnSpPr>
        <p:spPr bwMode="auto">
          <a:xfrm flipV="1">
            <a:off x="9052481" y="4460949"/>
            <a:ext cx="1787829" cy="1201633"/>
          </a:xfrm>
          <a:prstGeom prst="curvedConnector2">
            <a:avLst/>
          </a:prstGeom>
          <a:solidFill>
            <a:schemeClr val="accent1"/>
          </a:solidFill>
          <a:ln w="9525" cap="flat" cmpd="sng" algn="ctr">
            <a:solidFill>
              <a:srgbClr val="C00000"/>
            </a:solidFill>
            <a:prstDash val="solid"/>
            <a:round/>
            <a:headEnd type="none" w="med" len="med"/>
            <a:tailEnd type="triangle"/>
          </a:ln>
          <a:effectLst/>
        </p:spPr>
      </p:cxnSp>
      <p:sp>
        <p:nvSpPr>
          <p:cNvPr id="120" name="TextBox 119"/>
          <p:cNvSpPr txBox="1"/>
          <p:nvPr/>
        </p:nvSpPr>
        <p:spPr>
          <a:xfrm>
            <a:off x="10154259" y="3537619"/>
            <a:ext cx="1372101" cy="923330"/>
          </a:xfrm>
          <a:prstGeom prst="rect">
            <a:avLst/>
          </a:prstGeom>
          <a:solidFill>
            <a:srgbClr val="C00000"/>
          </a:solidFill>
          <a:ln>
            <a:solidFill>
              <a:schemeClr val="tx1"/>
            </a:solidFill>
          </a:ln>
          <a:effectLst>
            <a:innerShdw blurRad="114300">
              <a:prstClr val="black"/>
            </a:innerShdw>
          </a:effectLst>
          <a:scene3d>
            <a:camera prst="orthographicFront"/>
            <a:lightRig rig="threePt" dir="t"/>
          </a:scene3d>
          <a:sp3d>
            <a:bevelT prst="angle"/>
          </a:sp3d>
        </p:spPr>
        <p:txBody>
          <a:bodyPr wrap="square" rtlCol="0">
            <a:spAutoFit/>
          </a:bodyPr>
          <a:lstStyle/>
          <a:p>
            <a:r>
              <a:rPr lang="en-US" dirty="0" smtClean="0">
                <a:solidFill>
                  <a:schemeClr val="bg1"/>
                </a:solidFill>
              </a:rPr>
              <a:t>Optional Route via BI TOOL</a:t>
            </a:r>
            <a:endParaRPr lang="en-ZA" dirty="0">
              <a:solidFill>
                <a:schemeClr val="bg1"/>
              </a:solidFill>
            </a:endParaRPr>
          </a:p>
        </p:txBody>
      </p:sp>
      <p:cxnSp>
        <p:nvCxnSpPr>
          <p:cNvPr id="125" name="Curved Connector 124"/>
          <p:cNvCxnSpPr>
            <a:stCxn id="120" idx="0"/>
          </p:cNvCxnSpPr>
          <p:nvPr/>
        </p:nvCxnSpPr>
        <p:spPr bwMode="auto">
          <a:xfrm rot="16200000" flipV="1">
            <a:off x="10338522" y="3035830"/>
            <a:ext cx="515791" cy="487787"/>
          </a:xfrm>
          <a:prstGeom prst="curvedConnector3">
            <a:avLst/>
          </a:prstGeom>
          <a:solidFill>
            <a:schemeClr val="accent1"/>
          </a:solidFill>
          <a:ln w="9525" cap="flat" cmpd="sng" algn="ctr">
            <a:solidFill>
              <a:srgbClr val="C00000"/>
            </a:solidFill>
            <a:prstDash val="solid"/>
            <a:round/>
            <a:headEnd type="none" w="med" len="med"/>
            <a:tailEnd type="triangle"/>
          </a:ln>
          <a:effectLst/>
        </p:spPr>
      </p:cxnSp>
      <p:cxnSp>
        <p:nvCxnSpPr>
          <p:cNvPr id="129" name="Curved Connector 128"/>
          <p:cNvCxnSpPr>
            <a:endCxn id="94" idx="1"/>
          </p:cNvCxnSpPr>
          <p:nvPr/>
        </p:nvCxnSpPr>
        <p:spPr bwMode="auto">
          <a:xfrm flipV="1">
            <a:off x="5500497" y="2496229"/>
            <a:ext cx="3479926" cy="1934266"/>
          </a:xfrm>
          <a:prstGeom prst="curvedConnector3">
            <a:avLst>
              <a:gd name="adj1" fmla="val 36582"/>
            </a:avLst>
          </a:prstGeom>
          <a:solidFill>
            <a:schemeClr val="accent1"/>
          </a:solidFill>
          <a:ln w="9525" cap="flat" cmpd="sng" algn="ctr">
            <a:solidFill>
              <a:srgbClr val="C00000"/>
            </a:solidFill>
            <a:prstDash val="solid"/>
            <a:round/>
            <a:headEnd type="none" w="med" len="med"/>
            <a:tailEnd type="triangle"/>
          </a:ln>
          <a:effectLst/>
        </p:spPr>
      </p:cxnSp>
      <p:cxnSp>
        <p:nvCxnSpPr>
          <p:cNvPr id="131" name="Curved Connector 130"/>
          <p:cNvCxnSpPr/>
          <p:nvPr/>
        </p:nvCxnSpPr>
        <p:spPr bwMode="auto">
          <a:xfrm rot="10800000">
            <a:off x="3437745" y="4236396"/>
            <a:ext cx="879017" cy="507196"/>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44" name="Curved Connector 143"/>
          <p:cNvCxnSpPr/>
          <p:nvPr/>
        </p:nvCxnSpPr>
        <p:spPr bwMode="auto">
          <a:xfrm rot="10800000" flipV="1">
            <a:off x="5660956" y="3862449"/>
            <a:ext cx="1731746" cy="727772"/>
          </a:xfrm>
          <a:prstGeom prst="curvedConnector3">
            <a:avLst>
              <a:gd name="adj1" fmla="val 50000"/>
            </a:avLst>
          </a:prstGeom>
          <a:solidFill>
            <a:schemeClr val="accent1"/>
          </a:solidFill>
          <a:ln w="9525" cap="flat" cmpd="sng" algn="ctr">
            <a:solidFill>
              <a:schemeClr val="tx1"/>
            </a:solidFill>
            <a:prstDash val="solid"/>
            <a:round/>
            <a:headEnd type="triangle"/>
            <a:tailEnd type="triangle"/>
          </a:ln>
          <a:effectLst/>
        </p:spPr>
      </p:cxnSp>
      <p:cxnSp>
        <p:nvCxnSpPr>
          <p:cNvPr id="147" name="Curved Connector 146"/>
          <p:cNvCxnSpPr/>
          <p:nvPr/>
        </p:nvCxnSpPr>
        <p:spPr bwMode="auto">
          <a:xfrm rot="10800000">
            <a:off x="5684177" y="4607211"/>
            <a:ext cx="1858631" cy="417765"/>
          </a:xfrm>
          <a:prstGeom prst="curvedConnector3">
            <a:avLst/>
          </a:prstGeom>
          <a:solidFill>
            <a:schemeClr val="accent1"/>
          </a:solidFill>
          <a:ln w="9525" cap="flat" cmpd="sng" algn="ctr">
            <a:solidFill>
              <a:schemeClr val="tx1"/>
            </a:solidFill>
            <a:prstDash val="solid"/>
            <a:round/>
            <a:headEnd type="triangle"/>
            <a:tailEnd type="triangle"/>
          </a:ln>
          <a:effectLst/>
        </p:spPr>
      </p:cxnSp>
      <p:cxnSp>
        <p:nvCxnSpPr>
          <p:cNvPr id="149" name="Curved Connector 148"/>
          <p:cNvCxnSpPr>
            <a:stCxn id="70" idx="1"/>
          </p:cNvCxnSpPr>
          <p:nvPr/>
        </p:nvCxnSpPr>
        <p:spPr bwMode="auto">
          <a:xfrm rot="10800000" flipV="1">
            <a:off x="6270451" y="5662581"/>
            <a:ext cx="1141858" cy="193493"/>
          </a:xfrm>
          <a:prstGeom prst="curvedConnector3">
            <a:avLst/>
          </a:prstGeom>
          <a:solidFill>
            <a:schemeClr val="accent1"/>
          </a:solidFill>
          <a:ln w="9525" cap="flat" cmpd="sng" algn="ctr">
            <a:solidFill>
              <a:schemeClr val="tx1"/>
            </a:solidFill>
            <a:prstDash val="solid"/>
            <a:round/>
            <a:headEnd type="triangle"/>
            <a:tailEnd type="triangle"/>
          </a:ln>
          <a:effectLst/>
        </p:spPr>
      </p:cxnSp>
      <p:cxnSp>
        <p:nvCxnSpPr>
          <p:cNvPr id="157" name="Curved Connector 156"/>
          <p:cNvCxnSpPr>
            <a:stCxn id="94" idx="1"/>
          </p:cNvCxnSpPr>
          <p:nvPr/>
        </p:nvCxnSpPr>
        <p:spPr bwMode="auto">
          <a:xfrm rot="10800000">
            <a:off x="7444507" y="2197907"/>
            <a:ext cx="1535917" cy="298323"/>
          </a:xfrm>
          <a:prstGeom prst="curvedConnector3">
            <a:avLst/>
          </a:prstGeom>
          <a:solidFill>
            <a:schemeClr val="accent1"/>
          </a:solidFill>
          <a:ln w="9525" cap="flat" cmpd="sng" algn="ctr">
            <a:solidFill>
              <a:srgbClr val="C00000"/>
            </a:solidFill>
            <a:prstDash val="solid"/>
            <a:round/>
            <a:headEnd type="none" w="med" len="med"/>
            <a:tailEnd type="triangle"/>
          </a:ln>
          <a:effectLst/>
        </p:spPr>
      </p:cxnSp>
      <p:cxnSp>
        <p:nvCxnSpPr>
          <p:cNvPr id="159" name="Curved Connector 158"/>
          <p:cNvCxnSpPr>
            <a:stCxn id="93" idx="3"/>
          </p:cNvCxnSpPr>
          <p:nvPr/>
        </p:nvCxnSpPr>
        <p:spPr bwMode="auto">
          <a:xfrm flipH="1" flipV="1">
            <a:off x="1478718" y="2082845"/>
            <a:ext cx="268491" cy="662756"/>
          </a:xfrm>
          <a:prstGeom prst="curvedConnector4">
            <a:avLst>
              <a:gd name="adj1" fmla="val -85143"/>
              <a:gd name="adj2" fmla="val 86303"/>
            </a:avLst>
          </a:prstGeom>
          <a:solidFill>
            <a:schemeClr val="accent1"/>
          </a:solidFill>
          <a:ln w="9525" cap="flat" cmpd="sng" algn="ctr">
            <a:solidFill>
              <a:schemeClr val="tx1"/>
            </a:solidFill>
            <a:prstDash val="solid"/>
            <a:round/>
            <a:headEnd type="none" w="med" len="med"/>
            <a:tailEnd type="triangle"/>
          </a:ln>
          <a:effectLst/>
        </p:spPr>
      </p:cxnSp>
      <p:cxnSp>
        <p:nvCxnSpPr>
          <p:cNvPr id="164" name="Curved Connector 163"/>
          <p:cNvCxnSpPr>
            <a:stCxn id="92" idx="1"/>
            <a:endCxn id="42" idx="0"/>
          </p:cNvCxnSpPr>
          <p:nvPr/>
        </p:nvCxnSpPr>
        <p:spPr bwMode="auto">
          <a:xfrm rot="10800000">
            <a:off x="671733" y="2934804"/>
            <a:ext cx="980867" cy="279650"/>
          </a:xfrm>
          <a:prstGeom prst="curvedConnector3">
            <a:avLst>
              <a:gd name="adj1" fmla="val 133844"/>
            </a:avLst>
          </a:prstGeom>
          <a:solidFill>
            <a:schemeClr val="accent1"/>
          </a:solidFill>
          <a:ln w="9525" cap="flat" cmpd="sng" algn="ctr">
            <a:solidFill>
              <a:schemeClr val="tx1"/>
            </a:solidFill>
            <a:prstDash val="solid"/>
            <a:round/>
            <a:headEnd type="none" w="med" len="med"/>
            <a:tailEnd type="triangle"/>
          </a:ln>
          <a:effectLst/>
        </p:spPr>
      </p:cxnSp>
      <p:sp>
        <p:nvSpPr>
          <p:cNvPr id="177" name="Up-Down Arrow 176"/>
          <p:cNvSpPr/>
          <p:nvPr/>
        </p:nvSpPr>
        <p:spPr bwMode="auto">
          <a:xfrm rot="16784754">
            <a:off x="7625465" y="1283445"/>
            <a:ext cx="536990" cy="1152996"/>
          </a:xfrm>
          <a:prstGeom prst="upDownArrow">
            <a:avLst/>
          </a:prstGeom>
          <a:solidFill>
            <a:srgbClr val="C00000"/>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vert"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Arial" charset="0"/>
                <a:ea typeface="ＭＳ Ｐゴシック" pitchFamily="1" charset="-128"/>
              </a:rPr>
              <a:t>Portal</a:t>
            </a:r>
            <a:endParaRPr kumimoji="0" lang="en-ZA" sz="1050" b="0" i="0" u="none" strike="noStrike" cap="none" normalizeH="0" baseline="0" dirty="0" smtClean="0">
              <a:ln>
                <a:noFill/>
              </a:ln>
              <a:solidFill>
                <a:schemeClr val="bg1"/>
              </a:solidFill>
              <a:effectLst/>
              <a:latin typeface="Arial" charset="0"/>
              <a:ea typeface="ＭＳ Ｐゴシック" pitchFamily="1" charset="-128"/>
            </a:endParaRPr>
          </a:p>
        </p:txBody>
      </p:sp>
      <p:sp>
        <p:nvSpPr>
          <p:cNvPr id="3" name="TextBox 2"/>
          <p:cNvSpPr txBox="1"/>
          <p:nvPr/>
        </p:nvSpPr>
        <p:spPr>
          <a:xfrm rot="20397830">
            <a:off x="1185681" y="2305482"/>
            <a:ext cx="744717" cy="369332"/>
          </a:xfrm>
          <a:prstGeom prst="rect">
            <a:avLst/>
          </a:prstGeom>
          <a:noFill/>
        </p:spPr>
        <p:txBody>
          <a:bodyPr wrap="square" rtlCol="0">
            <a:spAutoFit/>
          </a:bodyPr>
          <a:lstStyle/>
          <a:p>
            <a:r>
              <a:rPr lang="en-ZA" dirty="0" smtClean="0"/>
              <a:t>Excel</a:t>
            </a:r>
            <a:endParaRPr lang="en-ZA" dirty="0"/>
          </a:p>
        </p:txBody>
      </p:sp>
      <p:sp>
        <p:nvSpPr>
          <p:cNvPr id="6" name="TextBox 5"/>
          <p:cNvSpPr txBox="1"/>
          <p:nvPr/>
        </p:nvSpPr>
        <p:spPr>
          <a:xfrm>
            <a:off x="4746346" y="1347379"/>
            <a:ext cx="1033395" cy="369332"/>
          </a:xfrm>
          <a:prstGeom prst="rect">
            <a:avLst/>
          </a:prstGeom>
          <a:noFill/>
        </p:spPr>
        <p:txBody>
          <a:bodyPr wrap="square" rtlCol="0">
            <a:spAutoFit/>
          </a:bodyPr>
          <a:lstStyle/>
          <a:p>
            <a:r>
              <a:rPr lang="en-ZA" dirty="0" err="1" smtClean="0"/>
              <a:t>LGData</a:t>
            </a:r>
            <a:endParaRPr lang="en-ZA" dirty="0"/>
          </a:p>
        </p:txBody>
      </p:sp>
      <p:sp>
        <p:nvSpPr>
          <p:cNvPr id="51" name="Up-Down Arrow 50"/>
          <p:cNvSpPr/>
          <p:nvPr/>
        </p:nvSpPr>
        <p:spPr bwMode="auto">
          <a:xfrm>
            <a:off x="5039473" y="3021827"/>
            <a:ext cx="549423" cy="1181773"/>
          </a:xfrm>
          <a:prstGeom prst="upDownArrow">
            <a:avLst/>
          </a:prstGeom>
          <a:solidFill>
            <a:srgbClr val="C00000"/>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vert"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Arial" charset="0"/>
                <a:ea typeface="ＭＳ Ｐゴシック" pitchFamily="1" charset="-128"/>
              </a:rPr>
              <a:t>Portal</a:t>
            </a:r>
            <a:endParaRPr kumimoji="0" lang="en-ZA" sz="1050" b="0" i="0" u="none" strike="noStrike" cap="none" normalizeH="0" baseline="0" dirty="0" smtClean="0">
              <a:ln>
                <a:noFill/>
              </a:ln>
              <a:solidFill>
                <a:schemeClr val="bg1"/>
              </a:solidFill>
              <a:effectLst/>
              <a:latin typeface="Arial" charset="0"/>
              <a:ea typeface="ＭＳ Ｐゴシック" pitchFamily="1" charset="-128"/>
            </a:endParaRPr>
          </a:p>
        </p:txBody>
      </p:sp>
      <p:cxnSp>
        <p:nvCxnSpPr>
          <p:cNvPr id="56" name="Curved Connector 55"/>
          <p:cNvCxnSpPr/>
          <p:nvPr/>
        </p:nvCxnSpPr>
        <p:spPr bwMode="auto">
          <a:xfrm flipV="1">
            <a:off x="2192077" y="1607102"/>
            <a:ext cx="1765401" cy="88563"/>
          </a:xfrm>
          <a:prstGeom prst="curved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2" name="TextBox 11"/>
          <p:cNvSpPr txBox="1"/>
          <p:nvPr/>
        </p:nvSpPr>
        <p:spPr>
          <a:xfrm>
            <a:off x="2180979" y="1735672"/>
            <a:ext cx="2214342" cy="646331"/>
          </a:xfrm>
          <a:prstGeom prst="rect">
            <a:avLst/>
          </a:prstGeom>
          <a:noFill/>
        </p:spPr>
        <p:txBody>
          <a:bodyPr wrap="square" rtlCol="0">
            <a:spAutoFit/>
          </a:bodyPr>
          <a:lstStyle/>
          <a:p>
            <a:r>
              <a:rPr lang="en-ZA" sz="1200" dirty="0" smtClean="0"/>
              <a:t>After a lot of manipulation communication data get loaded onto Cloud</a:t>
            </a:r>
            <a:endParaRPr lang="en-ZA" sz="1200" dirty="0"/>
          </a:p>
        </p:txBody>
      </p:sp>
      <p:sp>
        <p:nvSpPr>
          <p:cNvPr id="5" name="Rectangle 4"/>
          <p:cNvSpPr/>
          <p:nvPr/>
        </p:nvSpPr>
        <p:spPr>
          <a:xfrm>
            <a:off x="2362041" y="6034149"/>
            <a:ext cx="9063656" cy="830997"/>
          </a:xfrm>
          <a:prstGeom prst="rect">
            <a:avLst/>
          </a:prstGeom>
        </p:spPr>
        <p:txBody>
          <a:bodyPr wrap="square">
            <a:spAutoFit/>
          </a:bodyPr>
          <a:lstStyle/>
          <a:p>
            <a:pPr lvl="0" algn="just">
              <a:spcAft>
                <a:spcPts val="0"/>
              </a:spcAft>
              <a:buSzPts val="1200"/>
            </a:pPr>
            <a:r>
              <a:rPr lang="en-GB" sz="1600" dirty="0" smtClean="0">
                <a:latin typeface="Arial" panose="020B0604020202020204" pitchFamily="34" charset="0"/>
                <a:ea typeface="Calibri" panose="020F0502020204030204" pitchFamily="34" charset="0"/>
                <a:cs typeface="Calibri" panose="020F0502020204030204" pitchFamily="34" charset="0"/>
              </a:rPr>
              <a:t>“Data </a:t>
            </a:r>
            <a:r>
              <a:rPr lang="en-GB" sz="1600" dirty="0">
                <a:latin typeface="Arial" panose="020B0604020202020204" pitchFamily="34" charset="0"/>
                <a:ea typeface="Calibri" panose="020F0502020204030204" pitchFamily="34" charset="0"/>
                <a:cs typeface="Calibri" panose="020F0502020204030204" pitchFamily="34" charset="0"/>
              </a:rPr>
              <a:t>extraction should be done from the mSCOA general ledger. Alternatively business intelligence engines would be required to extract from both traditional general ledger and sub-ledgers or sub-systems a derived mSCOA general ledger extract</a:t>
            </a:r>
            <a:r>
              <a:rPr lang="en-GB" sz="1600" dirty="0" smtClean="0">
                <a:latin typeface="Arial" panose="020B060402020202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57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4"/>
                                        </p:tgtEl>
                                        <p:attrNameLst>
                                          <p:attrName>style.visibility</p:attrName>
                                        </p:attrNameLst>
                                      </p:cBhvr>
                                      <p:to>
                                        <p:strVal val="visible"/>
                                      </p:to>
                                    </p:set>
                                    <p:animEffect transition="in" filter="fade">
                                      <p:cBhvr>
                                        <p:cTn id="13" dur="500"/>
                                        <p:tgtEl>
                                          <p:spTgt spid="144"/>
                                        </p:tgtEl>
                                      </p:cBhvr>
                                    </p:animEffect>
                                  </p:childTnLst>
                                </p:cTn>
                              </p:par>
                              <p:par>
                                <p:cTn id="14" presetID="1" presetClass="entr" presetSubtype="0" fill="hold" nodeType="withEffect">
                                  <p:stCondLst>
                                    <p:cond delay="0"/>
                                  </p:stCondLst>
                                  <p:childTnLst>
                                    <p:set>
                                      <p:cBhvr>
                                        <p:cTn id="15" dur="1" fill="hold">
                                          <p:stCondLst>
                                            <p:cond delay="0"/>
                                          </p:stCondLst>
                                        </p:cTn>
                                        <p:tgtEl>
                                          <p:spTgt spid="14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5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2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1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1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18"/>
                                        </p:tgtEl>
                                        <p:attrNameLst>
                                          <p:attrName>style.visibility</p:attrName>
                                        </p:attrNameLst>
                                      </p:cBhvr>
                                      <p:to>
                                        <p:strVal val="visible"/>
                                      </p:to>
                                    </p:set>
                                  </p:childTnLst>
                                </p:cTn>
                              </p:par>
                              <p:par>
                                <p:cTn id="66" presetID="26" presetClass="entr" presetSubtype="0" fill="hold" grpId="0" nodeType="withEffect">
                                  <p:stCondLst>
                                    <p:cond delay="0"/>
                                  </p:stCondLst>
                                  <p:childTnLst>
                                    <p:set>
                                      <p:cBhvr>
                                        <p:cTn id="67" dur="1" fill="hold">
                                          <p:stCondLst>
                                            <p:cond delay="0"/>
                                          </p:stCondLst>
                                        </p:cTn>
                                        <p:tgtEl>
                                          <p:spTgt spid="120"/>
                                        </p:tgtEl>
                                        <p:attrNameLst>
                                          <p:attrName>style.visibility</p:attrName>
                                        </p:attrNameLst>
                                      </p:cBhvr>
                                      <p:to>
                                        <p:strVal val="visible"/>
                                      </p:to>
                                    </p:set>
                                    <p:animEffect transition="in" filter="wipe(down)">
                                      <p:cBhvr>
                                        <p:cTn id="68" dur="580">
                                          <p:stCondLst>
                                            <p:cond delay="0"/>
                                          </p:stCondLst>
                                        </p:cTn>
                                        <p:tgtEl>
                                          <p:spTgt spid="120"/>
                                        </p:tgtEl>
                                      </p:cBhvr>
                                    </p:animEffect>
                                    <p:anim calcmode="lin" valueType="num">
                                      <p:cBhvr>
                                        <p:cTn id="69" dur="1822" tmFilter="0,0; 0.14,0.36; 0.43,0.73; 0.71,0.91; 1.0,1.0">
                                          <p:stCondLst>
                                            <p:cond delay="0"/>
                                          </p:stCondLst>
                                        </p:cTn>
                                        <p:tgtEl>
                                          <p:spTgt spid="12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2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2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2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20"/>
                                        </p:tgtEl>
                                        <p:attrNameLst>
                                          <p:attrName>ppt_y</p:attrName>
                                        </p:attrNameLst>
                                      </p:cBhvr>
                                      <p:tavLst>
                                        <p:tav tm="0" fmla="#ppt_y-sin(pi*$)/81">
                                          <p:val>
                                            <p:fltVal val="0"/>
                                          </p:val>
                                        </p:tav>
                                        <p:tav tm="100000">
                                          <p:val>
                                            <p:fltVal val="1"/>
                                          </p:val>
                                        </p:tav>
                                      </p:tavLst>
                                    </p:anim>
                                    <p:animScale>
                                      <p:cBhvr>
                                        <p:cTn id="74" dur="26">
                                          <p:stCondLst>
                                            <p:cond delay="650"/>
                                          </p:stCondLst>
                                        </p:cTn>
                                        <p:tgtEl>
                                          <p:spTgt spid="120"/>
                                        </p:tgtEl>
                                      </p:cBhvr>
                                      <p:to x="100000" y="60000"/>
                                    </p:animScale>
                                    <p:animScale>
                                      <p:cBhvr>
                                        <p:cTn id="75" dur="166" decel="50000">
                                          <p:stCondLst>
                                            <p:cond delay="676"/>
                                          </p:stCondLst>
                                        </p:cTn>
                                        <p:tgtEl>
                                          <p:spTgt spid="120"/>
                                        </p:tgtEl>
                                      </p:cBhvr>
                                      <p:to x="100000" y="100000"/>
                                    </p:animScale>
                                    <p:animScale>
                                      <p:cBhvr>
                                        <p:cTn id="76" dur="26">
                                          <p:stCondLst>
                                            <p:cond delay="1312"/>
                                          </p:stCondLst>
                                        </p:cTn>
                                        <p:tgtEl>
                                          <p:spTgt spid="120"/>
                                        </p:tgtEl>
                                      </p:cBhvr>
                                      <p:to x="100000" y="80000"/>
                                    </p:animScale>
                                    <p:animScale>
                                      <p:cBhvr>
                                        <p:cTn id="77" dur="166" decel="50000">
                                          <p:stCondLst>
                                            <p:cond delay="1338"/>
                                          </p:stCondLst>
                                        </p:cTn>
                                        <p:tgtEl>
                                          <p:spTgt spid="120"/>
                                        </p:tgtEl>
                                      </p:cBhvr>
                                      <p:to x="100000" y="100000"/>
                                    </p:animScale>
                                    <p:animScale>
                                      <p:cBhvr>
                                        <p:cTn id="78" dur="26">
                                          <p:stCondLst>
                                            <p:cond delay="1642"/>
                                          </p:stCondLst>
                                        </p:cTn>
                                        <p:tgtEl>
                                          <p:spTgt spid="120"/>
                                        </p:tgtEl>
                                      </p:cBhvr>
                                      <p:to x="100000" y="90000"/>
                                    </p:animScale>
                                    <p:animScale>
                                      <p:cBhvr>
                                        <p:cTn id="79" dur="166" decel="50000">
                                          <p:stCondLst>
                                            <p:cond delay="1668"/>
                                          </p:stCondLst>
                                        </p:cTn>
                                        <p:tgtEl>
                                          <p:spTgt spid="120"/>
                                        </p:tgtEl>
                                      </p:cBhvr>
                                      <p:to x="100000" y="100000"/>
                                    </p:animScale>
                                    <p:animScale>
                                      <p:cBhvr>
                                        <p:cTn id="80" dur="26">
                                          <p:stCondLst>
                                            <p:cond delay="1808"/>
                                          </p:stCondLst>
                                        </p:cTn>
                                        <p:tgtEl>
                                          <p:spTgt spid="120"/>
                                        </p:tgtEl>
                                      </p:cBhvr>
                                      <p:to x="100000" y="95000"/>
                                    </p:animScale>
                                    <p:animScale>
                                      <p:cBhvr>
                                        <p:cTn id="81" dur="166" decel="50000">
                                          <p:stCondLst>
                                            <p:cond delay="1834"/>
                                          </p:stCondLst>
                                        </p:cTn>
                                        <p:tgtEl>
                                          <p:spTgt spid="120"/>
                                        </p:tgtEl>
                                      </p:cBhvr>
                                      <p:to x="100000" y="100000"/>
                                    </p:animScale>
                                  </p:childTnLst>
                                </p:cTn>
                              </p:par>
                              <p:par>
                                <p:cTn id="82" presetID="1" presetClass="entr" presetSubtype="0" fill="hold" nodeType="withEffect">
                                  <p:stCondLst>
                                    <p:cond delay="0"/>
                                  </p:stCondLst>
                                  <p:childTnLst>
                                    <p:set>
                                      <p:cBhvr>
                                        <p:cTn id="83" dur="1" fill="hold">
                                          <p:stCondLst>
                                            <p:cond delay="0"/>
                                          </p:stCondLst>
                                        </p:cTn>
                                        <p:tgtEl>
                                          <p:spTgt spid="12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94"/>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5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9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grpId="0" nodeType="clickEffect">
                                  <p:stCondLst>
                                    <p:cond delay="0"/>
                                  </p:stCondLst>
                                  <p:childTnLst>
                                    <p:set>
                                      <p:cBhvr>
                                        <p:cTn id="93" dur="1" fill="hold">
                                          <p:stCondLst>
                                            <p:cond delay="0"/>
                                          </p:stCondLst>
                                        </p:cTn>
                                        <p:tgtEl>
                                          <p:spTgt spid="177"/>
                                        </p:tgtEl>
                                        <p:attrNameLst>
                                          <p:attrName>style.visibility</p:attrName>
                                        </p:attrNameLst>
                                      </p:cBhvr>
                                      <p:to>
                                        <p:strVal val="visible"/>
                                      </p:to>
                                    </p:set>
                                    <p:animEffect transition="in" filter="fade">
                                      <p:cBhvr>
                                        <p:cTn id="94" dur="2000"/>
                                        <p:tgtEl>
                                          <p:spTgt spid="177"/>
                                        </p:tgtEl>
                                      </p:cBhvr>
                                    </p:animEffect>
                                    <p:anim calcmode="lin" valueType="num">
                                      <p:cBhvr>
                                        <p:cTn id="95" dur="2000" fill="hold"/>
                                        <p:tgtEl>
                                          <p:spTgt spid="177"/>
                                        </p:tgtEl>
                                        <p:attrNameLst>
                                          <p:attrName>ppt_w</p:attrName>
                                        </p:attrNameLst>
                                      </p:cBhvr>
                                      <p:tavLst>
                                        <p:tav tm="0" fmla="#ppt_w*sin(2.5*pi*$)">
                                          <p:val>
                                            <p:fltVal val="0"/>
                                          </p:val>
                                        </p:tav>
                                        <p:tav tm="100000">
                                          <p:val>
                                            <p:fltVal val="1"/>
                                          </p:val>
                                        </p:tav>
                                      </p:tavLst>
                                    </p:anim>
                                    <p:anim calcmode="lin" valueType="num">
                                      <p:cBhvr>
                                        <p:cTn id="96" dur="2000" fill="hold"/>
                                        <p:tgtEl>
                                          <p:spTgt spid="17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2000"/>
                                        <p:tgtEl>
                                          <p:spTgt spid="51"/>
                                        </p:tgtEl>
                                      </p:cBhvr>
                                    </p:animEffect>
                                    <p:anim calcmode="lin" valueType="num">
                                      <p:cBhvr>
                                        <p:cTn id="100" dur="2000" fill="hold"/>
                                        <p:tgtEl>
                                          <p:spTgt spid="51"/>
                                        </p:tgtEl>
                                        <p:attrNameLst>
                                          <p:attrName>ppt_w</p:attrName>
                                        </p:attrNameLst>
                                      </p:cBhvr>
                                      <p:tavLst>
                                        <p:tav tm="0" fmla="#ppt_w*sin(2.5*pi*$)">
                                          <p:val>
                                            <p:fltVal val="0"/>
                                          </p:val>
                                        </p:tav>
                                        <p:tav tm="100000">
                                          <p:val>
                                            <p:fltVal val="1"/>
                                          </p:val>
                                        </p:tav>
                                      </p:tavLst>
                                    </p:anim>
                                    <p:anim calcmode="lin" valueType="num">
                                      <p:cBhvr>
                                        <p:cTn id="101" dur="20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1" grpId="0" animBg="1"/>
      <p:bldP spid="92" grpId="0"/>
      <p:bldP spid="94" grpId="0" animBg="1"/>
      <p:bldP spid="95" grpId="0"/>
      <p:bldP spid="120" grpId="0" animBg="1"/>
      <p:bldP spid="177" grpId="0" animBg="1"/>
      <p:bldP spid="3" grpId="0"/>
      <p:bldP spid="6" grpId="0"/>
      <p:bldP spid="5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access</a:t>
            </a:r>
            <a:endParaRPr lang="en-ZA" dirty="0"/>
          </a:p>
        </p:txBody>
      </p:sp>
      <p:pic>
        <p:nvPicPr>
          <p:cNvPr id="23" name="PresenterMediaLog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144178"/>
            <a:ext cx="12192000" cy="4517796"/>
          </a:xfrm>
          <a:prstGeom prst="rect">
            <a:avLst/>
          </a:prstGeom>
        </p:spPr>
      </p:pic>
    </p:spTree>
    <p:extLst>
      <p:ext uri="{BB962C8B-B14F-4D97-AF65-F5344CB8AC3E}">
        <p14:creationId xmlns:p14="http://schemas.microsoft.com/office/powerpoint/2010/main" val="704062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99" fill="hold"/>
                                        <p:tgtEl>
                                          <p:spTgt spid="23"/>
                                        </p:tgtEl>
                                      </p:cBhvr>
                                    </p:cmd>
                                  </p:childTnLst>
                                </p:cTn>
                              </p:par>
                            </p:childTnLst>
                          </p:cTn>
                        </p:par>
                      </p:childTnLst>
                    </p:cTn>
                  </p:par>
                </p:childTnLst>
              </p:cTn>
              <p:nextCondLst>
                <p:cond evt="onClick" delay="0">
                  <p:tgtEl>
                    <p:spTgt spid="23"/>
                  </p:tgtEl>
                </p:cond>
              </p:nextCondLst>
            </p:seq>
            <p:video>
              <p:cMediaNode vol="80000">
                <p:cTn id="7" fill="hold" display="0">
                  <p:stCondLst>
                    <p:cond delay="indefinite"/>
                  </p:stCondLst>
                </p:cTn>
                <p:tgtEl>
                  <p:spTgt spid="2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House keeping issues</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13</a:t>
            </a:fld>
            <a:endParaRPr lang="en-US" sz="1400" b="0" dirty="0">
              <a:solidFill>
                <a:srgbClr val="000000"/>
              </a:solidFill>
              <a:latin typeface="Arial"/>
            </a:endParaRPr>
          </a:p>
        </p:txBody>
      </p:sp>
      <p:sp>
        <p:nvSpPr>
          <p:cNvPr id="6" name="TextBox 5"/>
          <p:cNvSpPr txBox="1"/>
          <p:nvPr/>
        </p:nvSpPr>
        <p:spPr>
          <a:xfrm>
            <a:off x="104877" y="1181755"/>
            <a:ext cx="11762658" cy="5509200"/>
          </a:xfrm>
          <a:prstGeom prst="rect">
            <a:avLst/>
          </a:prstGeom>
          <a:noFill/>
        </p:spPr>
        <p:txBody>
          <a:bodyPr wrap="square" rtlCol="0">
            <a:spAutoFit/>
          </a:bodyPr>
          <a:lstStyle/>
          <a:p>
            <a:r>
              <a:rPr lang="en-GB" sz="1600" dirty="0"/>
              <a:t> </a:t>
            </a:r>
            <a:endParaRPr lang="en-ZA" sz="1600" dirty="0"/>
          </a:p>
          <a:p>
            <a:pPr marL="285750" lvl="0" indent="-285750">
              <a:buFont typeface="Arial" pitchFamily="34" charset="0"/>
              <a:buChar char="•"/>
            </a:pPr>
            <a:r>
              <a:rPr lang="en-GB" sz="1600" dirty="0"/>
              <a:t>The application of the long code for National Treasury purposes need only be until the last non-default portion of the code on the posting level.  The padded zeros may be omitted</a:t>
            </a:r>
            <a:r>
              <a:rPr lang="en-GB" sz="1600" dirty="0" smtClean="0"/>
              <a:t>.</a:t>
            </a:r>
          </a:p>
          <a:p>
            <a:pPr lvl="0"/>
            <a:endParaRPr lang="en-GB" sz="1600" dirty="0" smtClean="0"/>
          </a:p>
          <a:p>
            <a:pPr marL="285750" lvl="0" indent="-285750">
              <a:buFont typeface="Arial" pitchFamily="34" charset="0"/>
              <a:buChar char="•"/>
            </a:pPr>
            <a:r>
              <a:rPr lang="en-GB" sz="1600" dirty="0" smtClean="0"/>
              <a:t>The </a:t>
            </a:r>
            <a:r>
              <a:rPr lang="en-GB" sz="1600" dirty="0"/>
              <a:t>Breakdown allowed should be added from level 10 to 12 as this will allow for expansion of the chart without the expansion impacting on numbers used by systems.</a:t>
            </a:r>
            <a:endParaRPr lang="en-ZA" sz="1600" dirty="0"/>
          </a:p>
          <a:p>
            <a:r>
              <a:rPr lang="en-GB" sz="1600" dirty="0"/>
              <a:t> </a:t>
            </a:r>
            <a:endParaRPr lang="en-ZA" sz="1600" dirty="0"/>
          </a:p>
          <a:p>
            <a:pPr marL="285750" lvl="0" indent="-285750">
              <a:buFont typeface="Arial" pitchFamily="34" charset="0"/>
              <a:buChar char="•"/>
            </a:pPr>
            <a:r>
              <a:rPr lang="en-GB" sz="1600" dirty="0"/>
              <a:t>The extraction report for items where breakdown is allowed should carry the short description of those posting levels in the report extraction.</a:t>
            </a:r>
            <a:endParaRPr lang="en-ZA" sz="1600" dirty="0"/>
          </a:p>
          <a:p>
            <a:r>
              <a:rPr lang="en-GB" sz="1600" dirty="0"/>
              <a:t> </a:t>
            </a:r>
            <a:endParaRPr lang="en-ZA" sz="1600" dirty="0"/>
          </a:p>
          <a:p>
            <a:pPr marL="285750" lvl="0" indent="-285750">
              <a:buFont typeface="Arial" pitchFamily="34" charset="0"/>
              <a:buChar char="•"/>
            </a:pPr>
            <a:r>
              <a:rPr lang="en-GB" sz="1600" dirty="0"/>
              <a:t>Where the account coding cannot be accommodated at a posting level within the financial systems master data tables informing the general ledger, it’s an absolute requirement that the prescriptive account coding as contained in the various mSCOA segments (long code) be embedded in the report extraction.</a:t>
            </a:r>
            <a:endParaRPr lang="en-ZA" sz="1600" dirty="0"/>
          </a:p>
          <a:p>
            <a:r>
              <a:rPr lang="en-GB" sz="1600" dirty="0"/>
              <a:t> </a:t>
            </a:r>
            <a:endParaRPr lang="en-ZA" sz="1600" dirty="0"/>
          </a:p>
          <a:p>
            <a:pPr marL="285750" lvl="0" indent="-285750">
              <a:buFont typeface="Arial" pitchFamily="34" charset="0"/>
              <a:buChar char="•"/>
            </a:pPr>
            <a:r>
              <a:rPr lang="en-GB" sz="1600" dirty="0" smtClean="0"/>
              <a:t>Municipalities </a:t>
            </a:r>
            <a:r>
              <a:rPr lang="en-GB" sz="1600" dirty="0"/>
              <a:t>are required to ensure that each transaction is budgeted against the mSCOA classification framework at a posting level from the master data table.  There would therefore be perfect alignment between the approved budget at a posting level and the actual posting of transactions within the general ledger and sub-system or sub-ledgers.</a:t>
            </a:r>
            <a:endParaRPr lang="en-ZA" sz="1600" dirty="0"/>
          </a:p>
          <a:p>
            <a:r>
              <a:rPr lang="en-GB" sz="1600" dirty="0"/>
              <a:t> </a:t>
            </a:r>
            <a:endParaRPr lang="en-ZA" sz="1600" dirty="0"/>
          </a:p>
          <a:p>
            <a:pPr marL="285750" lvl="0" indent="-285750">
              <a:buFont typeface="Arial" pitchFamily="34" charset="0"/>
              <a:buChar char="•"/>
            </a:pPr>
            <a:r>
              <a:rPr lang="en-GB" sz="1600" dirty="0"/>
              <a:t>The system developer (service provider) may use a methodology to convert the “long code” to a “short code” provided the “account code (long code)” is retained for reporting purposes and posted while transacting.</a:t>
            </a:r>
            <a:endParaRPr lang="en-ZA" sz="1600" dirty="0"/>
          </a:p>
          <a:p>
            <a:r>
              <a:rPr lang="en-GB" sz="1600" dirty="0"/>
              <a:t> </a:t>
            </a:r>
            <a:endParaRPr lang="en-ZA" sz="1600" dirty="0"/>
          </a:p>
          <a:p>
            <a:r>
              <a:rPr lang="en-GB" sz="1600" dirty="0"/>
              <a:t> </a:t>
            </a:r>
            <a:endParaRPr lang="en-ZA" dirty="0"/>
          </a:p>
        </p:txBody>
      </p:sp>
    </p:spTree>
    <p:extLst>
      <p:ext uri="{BB962C8B-B14F-4D97-AF65-F5344CB8AC3E}">
        <p14:creationId xmlns:p14="http://schemas.microsoft.com/office/powerpoint/2010/main" val="820286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Upload manager system specification -  way forward. </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14</a:t>
            </a:fld>
            <a:endParaRPr lang="en-US" sz="1400" b="0" dirty="0">
              <a:solidFill>
                <a:srgbClr val="000000"/>
              </a:solidFill>
              <a:latin typeface="Arial"/>
            </a:endParaRPr>
          </a:p>
        </p:txBody>
      </p:sp>
      <p:sp>
        <p:nvSpPr>
          <p:cNvPr id="5" name="Rectangle 4"/>
          <p:cNvSpPr/>
          <p:nvPr/>
        </p:nvSpPr>
        <p:spPr>
          <a:xfrm>
            <a:off x="282805" y="1149221"/>
            <a:ext cx="11502795" cy="4862870"/>
          </a:xfrm>
          <a:prstGeom prst="rect">
            <a:avLst/>
          </a:prstGeom>
        </p:spPr>
        <p:txBody>
          <a:bodyPr wrap="square">
            <a:spAutoFit/>
          </a:bodyPr>
          <a:lstStyle/>
          <a:p>
            <a:pPr marL="285750" indent="-285750">
              <a:buFont typeface="Arial" panose="020B0604020202020204" pitchFamily="34" charset="0"/>
              <a:buChar char="•"/>
            </a:pPr>
            <a:r>
              <a:rPr lang="en-ZA" dirty="0"/>
              <a:t>The data extraction is loaded from </a:t>
            </a:r>
            <a:r>
              <a:rPr lang="en-ZA" dirty="0" smtClean="0"/>
              <a:t>a system password protected screen only accessible to the CFO’s user name and password.</a:t>
            </a:r>
          </a:p>
          <a:p>
            <a:endParaRPr lang="en-ZA" dirty="0" smtClean="0"/>
          </a:p>
          <a:p>
            <a:pPr marL="285750" indent="-285750">
              <a:buFont typeface="Arial" panose="020B0604020202020204" pitchFamily="34" charset="0"/>
              <a:buChar char="•"/>
            </a:pPr>
            <a:r>
              <a:rPr lang="en-ZA" dirty="0" smtClean="0"/>
              <a:t>The CFO </a:t>
            </a:r>
            <a:r>
              <a:rPr lang="en-ZA" dirty="0"/>
              <a:t>certify that the submission is correct </a:t>
            </a:r>
            <a:r>
              <a:rPr lang="en-ZA" dirty="0" smtClean="0"/>
              <a:t>and ready for upload to the LG database.</a:t>
            </a:r>
          </a:p>
          <a:p>
            <a:endParaRPr lang="en-ZA" dirty="0" smtClean="0"/>
          </a:p>
          <a:p>
            <a:pPr marL="285750" indent="-285750">
              <a:buFont typeface="Arial" panose="020B0604020202020204" pitchFamily="34" charset="0"/>
              <a:buChar char="•"/>
            </a:pPr>
            <a:r>
              <a:rPr lang="en-ZA" dirty="0" smtClean="0"/>
              <a:t>The accounting officer then approved the submission by accessing the system with his</a:t>
            </a:r>
            <a:r>
              <a:rPr lang="en-ZA" dirty="0"/>
              <a:t> user name and </a:t>
            </a:r>
            <a:r>
              <a:rPr lang="en-ZA" dirty="0" smtClean="0"/>
              <a:t>password.</a:t>
            </a:r>
          </a:p>
          <a:p>
            <a:endParaRPr lang="en-ZA" dirty="0" smtClean="0"/>
          </a:p>
          <a:p>
            <a:pPr marL="285750" indent="-285750">
              <a:buFont typeface="Arial" panose="020B0604020202020204" pitchFamily="34" charset="0"/>
              <a:buChar char="•"/>
            </a:pPr>
            <a:r>
              <a:rPr lang="en-ZA" dirty="0" smtClean="0"/>
              <a:t>The data </a:t>
            </a:r>
            <a:r>
              <a:rPr lang="en-ZA" dirty="0"/>
              <a:t>gets encrypted and loaded on the cloud </a:t>
            </a:r>
            <a:r>
              <a:rPr lang="en-ZA" dirty="0" smtClean="0"/>
              <a:t>based </a:t>
            </a:r>
            <a:r>
              <a:rPr lang="en-ZA" dirty="0"/>
              <a:t>SQL server.  </a:t>
            </a:r>
            <a:endParaRPr lang="en-ZA" dirty="0" smtClean="0"/>
          </a:p>
          <a:p>
            <a:endParaRPr lang="en-ZA" dirty="0" smtClean="0"/>
          </a:p>
          <a:p>
            <a:pPr marL="285750" indent="-285750">
              <a:buFont typeface="Arial" panose="020B0604020202020204" pitchFamily="34" charset="0"/>
              <a:buChar char="•"/>
            </a:pPr>
            <a:r>
              <a:rPr lang="en-ZA" dirty="0" smtClean="0"/>
              <a:t>Decryption </a:t>
            </a:r>
            <a:r>
              <a:rPr lang="en-ZA" dirty="0"/>
              <a:t>keys get mailed to </a:t>
            </a:r>
            <a:r>
              <a:rPr lang="en-ZA" dirty="0" smtClean="0"/>
              <a:t>LGdata   from the MM mailbox that </a:t>
            </a:r>
            <a:r>
              <a:rPr lang="en-ZA" dirty="0"/>
              <a:t>then </a:t>
            </a:r>
            <a:r>
              <a:rPr lang="en-ZA" dirty="0" smtClean="0"/>
              <a:t>get extracted with the decryption </a:t>
            </a:r>
            <a:r>
              <a:rPr lang="en-ZA" dirty="0"/>
              <a:t>it </a:t>
            </a:r>
            <a:r>
              <a:rPr lang="en-ZA" dirty="0" smtClean="0"/>
              <a:t>on NT’s </a:t>
            </a:r>
            <a:r>
              <a:rPr lang="en-ZA" dirty="0"/>
              <a:t>side. </a:t>
            </a:r>
            <a:endParaRPr lang="en-ZA" dirty="0" smtClean="0"/>
          </a:p>
          <a:p>
            <a:endParaRPr lang="en-ZA" dirty="0" smtClean="0"/>
          </a:p>
          <a:p>
            <a:pPr marL="285750" indent="-285750">
              <a:buFont typeface="Arial" panose="020B0604020202020204" pitchFamily="34" charset="0"/>
              <a:buChar char="•"/>
            </a:pPr>
            <a:r>
              <a:rPr lang="en-ZA" dirty="0" smtClean="0"/>
              <a:t>The </a:t>
            </a:r>
            <a:r>
              <a:rPr lang="en-ZA" dirty="0"/>
              <a:t>encryption code is proof of sign-off by the </a:t>
            </a:r>
            <a:r>
              <a:rPr lang="en-ZA" dirty="0" smtClean="0"/>
              <a:t>accounting </a:t>
            </a:r>
            <a:r>
              <a:rPr lang="en-ZA" dirty="0"/>
              <a:t>officer. </a:t>
            </a:r>
            <a:endParaRPr lang="en-ZA" dirty="0" smtClean="0"/>
          </a:p>
          <a:p>
            <a:endParaRPr lang="en-ZA" sz="1600" dirty="0" smtClean="0"/>
          </a:p>
          <a:p>
            <a:pPr marL="285750" indent="-285750">
              <a:buFont typeface="Arial" panose="020B0604020202020204" pitchFamily="34" charset="0"/>
              <a:buChar char="•"/>
            </a:pPr>
            <a:r>
              <a:rPr lang="en-ZA" smtClean="0"/>
              <a:t>The email </a:t>
            </a:r>
            <a:r>
              <a:rPr lang="en-ZA" dirty="0"/>
              <a:t>should contain </a:t>
            </a:r>
            <a:r>
              <a:rPr lang="en-ZA" dirty="0" smtClean="0"/>
              <a:t>confirmation </a:t>
            </a:r>
            <a:r>
              <a:rPr lang="en-ZA" dirty="0"/>
              <a:t>that this is the </a:t>
            </a:r>
            <a:r>
              <a:rPr lang="en-ZA" dirty="0" smtClean="0"/>
              <a:t>final and correct </a:t>
            </a:r>
            <a:r>
              <a:rPr lang="en-ZA" dirty="0"/>
              <a:t>data for the period and that the encryption code is his signature to </a:t>
            </a:r>
            <a:r>
              <a:rPr lang="en-ZA" dirty="0" smtClean="0"/>
              <a:t>this fact.</a:t>
            </a:r>
            <a:endParaRPr lang="en-ZA" dirty="0"/>
          </a:p>
        </p:txBody>
      </p:sp>
    </p:spTree>
    <p:extLst>
      <p:ext uri="{BB962C8B-B14F-4D97-AF65-F5344CB8AC3E}">
        <p14:creationId xmlns:p14="http://schemas.microsoft.com/office/powerpoint/2010/main" val="2633594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0628" y="0"/>
            <a:ext cx="9124207" cy="1142984"/>
          </a:xfrm>
        </p:spPr>
        <p:txBody>
          <a:bodyPr/>
          <a:lstStyle/>
          <a:p>
            <a:r>
              <a:rPr lang="en-US" sz="3200" b="1" dirty="0" smtClean="0"/>
              <a:t>Recommendations</a:t>
            </a:r>
            <a:endParaRPr lang="en-ZA" sz="3200" b="1" dirty="0"/>
          </a:p>
        </p:txBody>
      </p:sp>
      <p:sp>
        <p:nvSpPr>
          <p:cNvPr id="3" name="Vertical Text Placeholder 2"/>
          <p:cNvSpPr>
            <a:spLocks noGrp="1"/>
          </p:cNvSpPr>
          <p:nvPr>
            <p:ph type="body" orient="vert" idx="1"/>
          </p:nvPr>
        </p:nvSpPr>
        <p:spPr>
          <a:xfrm>
            <a:off x="433633" y="1124744"/>
            <a:ext cx="10153975" cy="5112568"/>
          </a:xfrm>
        </p:spPr>
        <p:txBody>
          <a:bodyPr vert="horz">
            <a:noAutofit/>
          </a:bodyPr>
          <a:lstStyle/>
          <a:p>
            <a:pPr marL="0" lvl="0" indent="0">
              <a:buNone/>
            </a:pPr>
            <a:r>
              <a:rPr lang="en-GB" b="1" dirty="0" smtClean="0"/>
              <a:t>The </a:t>
            </a:r>
            <a:r>
              <a:rPr lang="en-GB" b="1" dirty="0"/>
              <a:t>mSCOA Integrated Consultative Forum note:</a:t>
            </a:r>
            <a:endParaRPr lang="en-ZA" sz="1800" b="1" dirty="0"/>
          </a:p>
          <a:p>
            <a:pPr marL="0" indent="0">
              <a:buNone/>
            </a:pPr>
            <a:r>
              <a:rPr lang="en-GB" dirty="0"/>
              <a:t> </a:t>
            </a:r>
            <a:endParaRPr lang="en-ZA" sz="1800" dirty="0"/>
          </a:p>
          <a:p>
            <a:pPr lvl="0"/>
            <a:r>
              <a:rPr lang="en-GB" b="1" i="1" dirty="0"/>
              <a:t>This </a:t>
            </a:r>
            <a:r>
              <a:rPr lang="en-GB" dirty="0"/>
              <a:t>position paper has extensively been work shopped with all role players and stakeholders (internal to the National Treasury and external stakeholders);</a:t>
            </a:r>
            <a:endParaRPr lang="en-ZA" sz="1800" dirty="0"/>
          </a:p>
          <a:p>
            <a:pPr lvl="0"/>
            <a:r>
              <a:rPr lang="en-GB" b="1" i="1" dirty="0"/>
              <a:t>This </a:t>
            </a:r>
            <a:r>
              <a:rPr lang="en-GB" dirty="0"/>
              <a:t>position paper has been tabled and approved by both the mSCOA Technical Working Committee and mSCOA Steering Committee;</a:t>
            </a:r>
            <a:endParaRPr lang="en-ZA" sz="1800" dirty="0"/>
          </a:p>
          <a:p>
            <a:pPr lvl="0"/>
            <a:r>
              <a:rPr lang="en-GB" b="1" i="1" dirty="0"/>
              <a:t>This </a:t>
            </a:r>
            <a:r>
              <a:rPr lang="en-GB" dirty="0"/>
              <a:t>position paper will be tabled and discussed as part of the formal agenda at the mSCOA ICF to be hosted on Monday, 22 June 2015;</a:t>
            </a:r>
            <a:endParaRPr lang="en-ZA" sz="1800" dirty="0"/>
          </a:p>
          <a:p>
            <a:pPr lvl="0"/>
            <a:r>
              <a:rPr lang="en-GB" b="1" i="1" dirty="0"/>
              <a:t>That </a:t>
            </a:r>
            <a:r>
              <a:rPr lang="en-GB" dirty="0"/>
              <a:t>mSCOA ICF members note that they will be offered an opportunity to provide final comments subsequent to the mSCOA ICF of the 22 June 2015 on the position paper until the close of business on Monday, 29 June 2015; and</a:t>
            </a:r>
            <a:endParaRPr lang="en-ZA" sz="1800" dirty="0"/>
          </a:p>
          <a:p>
            <a:pPr lvl="0"/>
            <a:r>
              <a:rPr lang="en-GB" b="1" i="1" dirty="0"/>
              <a:t>That</a:t>
            </a:r>
            <a:r>
              <a:rPr lang="en-GB" dirty="0"/>
              <a:t> subsequent to the close of the comments period the position paper will be finalised and distributed to all mSCOA ICF members and posted on the National Treasury website.</a:t>
            </a:r>
            <a:endParaRPr lang="en-ZA" sz="1800" dirty="0"/>
          </a:p>
          <a:p>
            <a:pPr marL="0" indent="0">
              <a:buNone/>
            </a:pPr>
            <a:endParaRPr lang="en-ZA" dirty="0"/>
          </a:p>
        </p:txBody>
      </p:sp>
      <p:sp>
        <p:nvSpPr>
          <p:cNvPr id="22532" name="Slide Number Placeholder 3"/>
          <p:cNvSpPr>
            <a:spLocks noGrp="1"/>
          </p:cNvSpPr>
          <p:nvPr>
            <p:ph type="sldNum" sz="quarter" idx="12"/>
          </p:nvPr>
        </p:nvSpPr>
        <p:spPr>
          <a:noFill/>
        </p:spPr>
        <p:txBody>
          <a:bodyPr/>
          <a:lstStyle/>
          <a:p>
            <a:pPr fontAlgn="base">
              <a:spcBef>
                <a:spcPct val="0"/>
              </a:spcBef>
              <a:spcAft>
                <a:spcPct val="0"/>
              </a:spcAft>
            </a:pPr>
            <a:fld id="{919541F1-E6DC-400D-B40C-1599B1AB2A7D}" type="slidenum">
              <a:rPr lang="en-US" smtClean="0">
                <a:latin typeface="Arial Bold Italic" pitchFamily="34" charset="0"/>
                <a:cs typeface="Osaka"/>
              </a:rPr>
              <a:pPr fontAlgn="base">
                <a:spcBef>
                  <a:spcPct val="0"/>
                </a:spcBef>
                <a:spcAft>
                  <a:spcPct val="0"/>
                </a:spcAft>
              </a:pPr>
              <a:t>15</a:t>
            </a:fld>
            <a:endParaRPr lang="en-US" sz="1400" b="0">
              <a:solidFill>
                <a:srgbClr val="000000"/>
              </a:solidFill>
              <a:latin typeface="Arial" pitchFamily="34" charset="0"/>
              <a:cs typeface="Osaka"/>
            </a:endParaRPr>
          </a:p>
        </p:txBody>
      </p:sp>
    </p:spTree>
    <p:extLst>
      <p:ext uri="{BB962C8B-B14F-4D97-AF65-F5344CB8AC3E}">
        <p14:creationId xmlns:p14="http://schemas.microsoft.com/office/powerpoint/2010/main" val="4270592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Questions</a:t>
            </a:r>
            <a:endParaRPr lang="en-ZA" dirty="0"/>
          </a:p>
        </p:txBody>
      </p:sp>
      <p:sp>
        <p:nvSpPr>
          <p:cNvPr id="4" name="Slide Number Placeholder 3"/>
          <p:cNvSpPr>
            <a:spLocks noGrp="1"/>
          </p:cNvSpPr>
          <p:nvPr>
            <p:ph type="sldNum" sz="quarter" idx="12"/>
          </p:nvPr>
        </p:nvSpPr>
        <p:spPr/>
        <p:txBody>
          <a:bodyPr/>
          <a:lstStyle/>
          <a:p>
            <a:pPr>
              <a:defRPr/>
            </a:pPr>
            <a:fld id="{76732952-971F-4432-9E97-9B86E824DDD0}" type="slidenum">
              <a:rPr lang="en-US" smtClean="0"/>
              <a:pPr>
                <a:defRPr/>
              </a:pPr>
              <a:t>16</a:t>
            </a:fld>
            <a:endParaRPr lang="en-US" sz="1400" b="0">
              <a:solidFill>
                <a:srgbClr val="000000"/>
              </a:solidFill>
              <a:latin typeface="Arial"/>
            </a:endParaRPr>
          </a:p>
        </p:txBody>
      </p:sp>
      <p:pic>
        <p:nvPicPr>
          <p:cNvPr id="5" name="Picture 4" descr="C:\Users\ajay.INVICTUS\AppData\Local\Microsoft\Windows\Temporary Internet Files\Content.IE5\37J1QPFJ\MC900441498[1].pn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12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ZA" dirty="0"/>
          </a:p>
        </p:txBody>
      </p:sp>
      <p:sp>
        <p:nvSpPr>
          <p:cNvPr id="4" name="Outcome 1"/>
          <p:cNvSpPr/>
          <p:nvPr/>
        </p:nvSpPr>
        <p:spPr>
          <a:xfrm>
            <a:off x="9290899" y="1150070"/>
            <a:ext cx="2901101" cy="1819373"/>
          </a:xfrm>
          <a:prstGeom prst="borderCallout2">
            <a:avLst>
              <a:gd name="adj1" fmla="val 18750"/>
              <a:gd name="adj2" fmla="val -8333"/>
              <a:gd name="adj3" fmla="val 18750"/>
              <a:gd name="adj4" fmla="val -16667"/>
              <a:gd name="adj5" fmla="val 92806"/>
              <a:gd name="adj6" fmla="val -83111"/>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Item Expenditure: Operational Cost: Travel and subsistence: Domestic: Travel with operator: Air Transport</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 name="Outcome3"/>
          <p:cNvSpPr/>
          <p:nvPr/>
        </p:nvSpPr>
        <p:spPr>
          <a:xfrm>
            <a:off x="9290899" y="4817096"/>
            <a:ext cx="2901099" cy="1430516"/>
          </a:xfrm>
          <a:prstGeom prst="borderCallout2">
            <a:avLst>
              <a:gd name="adj1" fmla="val 58948"/>
              <a:gd name="adj2" fmla="val -3134"/>
              <a:gd name="adj3" fmla="val 59607"/>
              <a:gd name="adj4" fmla="val -27390"/>
              <a:gd name="adj5" fmla="val 3759"/>
              <a:gd name="adj6" fmla="val -84807"/>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Funded: Revenue:</a:t>
            </a:r>
            <a:r>
              <a:rPr kumimoji="0" lang="en-US" sz="1800" b="0" i="0" u="none" strike="noStrike" kern="0" cap="none" spc="0" normalizeH="0" noProof="0" dirty="0" smtClean="0">
                <a:ln>
                  <a:noFill/>
                </a:ln>
                <a:solidFill>
                  <a:prstClr val="white"/>
                </a:solidFill>
                <a:effectLst/>
                <a:uLnTx/>
                <a:uFillTx/>
                <a:latin typeface="Calibri"/>
                <a:ea typeface="+mn-ea"/>
                <a:cs typeface="+mn-cs"/>
              </a:rPr>
              <a:t> Taxes: Property </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Rates</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Project : Default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Region: Whole of Municipality</a:t>
            </a:r>
          </a:p>
        </p:txBody>
      </p:sp>
      <p:sp>
        <p:nvSpPr>
          <p:cNvPr id="6" name="Outcome 2"/>
          <p:cNvSpPr/>
          <p:nvPr/>
        </p:nvSpPr>
        <p:spPr>
          <a:xfrm>
            <a:off x="9290900" y="3163918"/>
            <a:ext cx="2901100" cy="1285534"/>
          </a:xfrm>
          <a:prstGeom prst="borderCallout2">
            <a:avLst>
              <a:gd name="adj1" fmla="val 47725"/>
              <a:gd name="adj2" fmla="val -6513"/>
              <a:gd name="adj3" fmla="val 46821"/>
              <a:gd name="adj4" fmla="val -25161"/>
              <a:gd name="adj5" fmla="val 46023"/>
              <a:gd name="adj6" fmla="val -63595"/>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Function: Executive and Council: Core function: Mayor and Council </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 name="Process 1"/>
          <p:cNvSpPr/>
          <p:nvPr/>
        </p:nvSpPr>
        <p:spPr>
          <a:xfrm flipH="1">
            <a:off x="0" y="1150070"/>
            <a:ext cx="2891296" cy="4751110"/>
          </a:xfrm>
          <a:prstGeom prst="borderCallout2">
            <a:avLst>
              <a:gd name="adj1" fmla="val 54073"/>
              <a:gd name="adj2" fmla="val -1943"/>
              <a:gd name="adj3" fmla="val 54876"/>
              <a:gd name="adj4" fmla="val -19329"/>
              <a:gd name="adj5" fmla="val 55737"/>
              <a:gd name="adj6" fmla="val -73790"/>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latin typeface="Calibri"/>
              </a:rPr>
              <a:t>The Mayor is invited to attend a SALGA workshop and books an airplane ticket.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0" dirty="0" smtClean="0">
                <a:solidFill>
                  <a:prstClr val="white"/>
                </a:solidFill>
                <a:latin typeface="Calibri"/>
              </a:rPr>
              <a:t>This was not budgeted for specifically but he has an vote under Council and General for S&amp;T. (This is the legacy vote number.)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0" dirty="0" smtClean="0">
                <a:solidFill>
                  <a:prstClr val="white"/>
                </a:solidFill>
                <a:latin typeface="Calibri"/>
              </a:rPr>
              <a:t>At month end this transaction is put through a program to allocate /  extrapolate the transaction to the mSCOA segments. Based on the description and certain pre configured defaults.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0" dirty="0" smtClean="0">
                <a:solidFill>
                  <a:prstClr val="white"/>
                </a:solidFill>
                <a:latin typeface="Calibri"/>
              </a:rPr>
              <a:t>Also manual corrections is done and virement to align the budget is required     </a:t>
            </a:r>
            <a:r>
              <a:rPr kumimoji="0" lang="en-US" sz="16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8" name="AutoShape 8"/>
          <p:cNvSpPr>
            <a:spLocks noChangeAspect="1" noChangeArrowheads="1" noTextEdit="1"/>
          </p:cNvSpPr>
          <p:nvPr/>
        </p:nvSpPr>
        <p:spPr bwMode="auto">
          <a:xfrm>
            <a:off x="4639445" y="2340031"/>
            <a:ext cx="3070225" cy="32639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Freeform 16"/>
          <p:cNvSpPr>
            <a:spLocks noEditPoints="1"/>
          </p:cNvSpPr>
          <p:nvPr/>
        </p:nvSpPr>
        <p:spPr bwMode="auto">
          <a:xfrm>
            <a:off x="4729932" y="2219381"/>
            <a:ext cx="3044825" cy="3233738"/>
          </a:xfrm>
          <a:custGeom>
            <a:avLst/>
            <a:gdLst>
              <a:gd name="T0" fmla="*/ 759 w 809"/>
              <a:gd name="T1" fmla="*/ 172 h 859"/>
              <a:gd name="T2" fmla="*/ 630 w 809"/>
              <a:gd name="T3" fmla="*/ 213 h 859"/>
              <a:gd name="T4" fmla="*/ 486 w 809"/>
              <a:gd name="T5" fmla="*/ 132 h 859"/>
              <a:gd name="T6" fmla="*/ 455 w 809"/>
              <a:gd name="T7" fmla="*/ 0 h 859"/>
              <a:gd name="T8" fmla="*/ 354 w 809"/>
              <a:gd name="T9" fmla="*/ 0 h 859"/>
              <a:gd name="T10" fmla="*/ 323 w 809"/>
              <a:gd name="T11" fmla="*/ 132 h 859"/>
              <a:gd name="T12" fmla="*/ 179 w 809"/>
              <a:gd name="T13" fmla="*/ 213 h 859"/>
              <a:gd name="T14" fmla="*/ 50 w 809"/>
              <a:gd name="T15" fmla="*/ 172 h 859"/>
              <a:gd name="T16" fmla="*/ 0 w 809"/>
              <a:gd name="T17" fmla="*/ 255 h 859"/>
              <a:gd name="T18" fmla="*/ 98 w 809"/>
              <a:gd name="T19" fmla="*/ 349 h 859"/>
              <a:gd name="T20" fmla="*/ 98 w 809"/>
              <a:gd name="T21" fmla="*/ 510 h 859"/>
              <a:gd name="T22" fmla="*/ 0 w 809"/>
              <a:gd name="T23" fmla="*/ 605 h 859"/>
              <a:gd name="T24" fmla="*/ 50 w 809"/>
              <a:gd name="T25" fmla="*/ 688 h 859"/>
              <a:gd name="T26" fmla="*/ 179 w 809"/>
              <a:gd name="T27" fmla="*/ 647 h 859"/>
              <a:gd name="T28" fmla="*/ 323 w 809"/>
              <a:gd name="T29" fmla="*/ 727 h 859"/>
              <a:gd name="T30" fmla="*/ 354 w 809"/>
              <a:gd name="T31" fmla="*/ 859 h 859"/>
              <a:gd name="T32" fmla="*/ 455 w 809"/>
              <a:gd name="T33" fmla="*/ 859 h 859"/>
              <a:gd name="T34" fmla="*/ 486 w 809"/>
              <a:gd name="T35" fmla="*/ 727 h 859"/>
              <a:gd name="T36" fmla="*/ 630 w 809"/>
              <a:gd name="T37" fmla="*/ 647 h 859"/>
              <a:gd name="T38" fmla="*/ 759 w 809"/>
              <a:gd name="T39" fmla="*/ 688 h 859"/>
              <a:gd name="T40" fmla="*/ 809 w 809"/>
              <a:gd name="T41" fmla="*/ 605 h 859"/>
              <a:gd name="T42" fmla="*/ 712 w 809"/>
              <a:gd name="T43" fmla="*/ 510 h 859"/>
              <a:gd name="T44" fmla="*/ 712 w 809"/>
              <a:gd name="T45" fmla="*/ 349 h 859"/>
              <a:gd name="T46" fmla="*/ 809 w 809"/>
              <a:gd name="T47" fmla="*/ 255 h 859"/>
              <a:gd name="T48" fmla="*/ 759 w 809"/>
              <a:gd name="T49" fmla="*/ 172 h 859"/>
              <a:gd name="T50" fmla="*/ 405 w 809"/>
              <a:gd name="T51" fmla="*/ 693 h 859"/>
              <a:gd name="T52" fmla="*/ 141 w 809"/>
              <a:gd name="T53" fmla="*/ 430 h 859"/>
              <a:gd name="T54" fmla="*/ 405 w 809"/>
              <a:gd name="T55" fmla="*/ 167 h 859"/>
              <a:gd name="T56" fmla="*/ 668 w 809"/>
              <a:gd name="T57" fmla="*/ 430 h 859"/>
              <a:gd name="T58" fmla="*/ 405 w 809"/>
              <a:gd name="T59" fmla="*/ 6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9" h="859">
                <a:moveTo>
                  <a:pt x="759" y="172"/>
                </a:moveTo>
                <a:cubicBezTo>
                  <a:pt x="630" y="213"/>
                  <a:pt x="630" y="213"/>
                  <a:pt x="630" y="213"/>
                </a:cubicBezTo>
                <a:cubicBezTo>
                  <a:pt x="590" y="174"/>
                  <a:pt x="541" y="146"/>
                  <a:pt x="486" y="132"/>
                </a:cubicBezTo>
                <a:cubicBezTo>
                  <a:pt x="455" y="0"/>
                  <a:pt x="455" y="0"/>
                  <a:pt x="455" y="0"/>
                </a:cubicBezTo>
                <a:cubicBezTo>
                  <a:pt x="354" y="0"/>
                  <a:pt x="354" y="0"/>
                  <a:pt x="354" y="0"/>
                </a:cubicBezTo>
                <a:cubicBezTo>
                  <a:pt x="323" y="132"/>
                  <a:pt x="323" y="132"/>
                  <a:pt x="323" y="132"/>
                </a:cubicBezTo>
                <a:cubicBezTo>
                  <a:pt x="269" y="146"/>
                  <a:pt x="219" y="174"/>
                  <a:pt x="179" y="213"/>
                </a:cubicBezTo>
                <a:cubicBezTo>
                  <a:pt x="50" y="172"/>
                  <a:pt x="50" y="172"/>
                  <a:pt x="50" y="172"/>
                </a:cubicBezTo>
                <a:cubicBezTo>
                  <a:pt x="0" y="255"/>
                  <a:pt x="0" y="255"/>
                  <a:pt x="0" y="255"/>
                </a:cubicBezTo>
                <a:cubicBezTo>
                  <a:pt x="98" y="349"/>
                  <a:pt x="98" y="349"/>
                  <a:pt x="98" y="349"/>
                </a:cubicBezTo>
                <a:cubicBezTo>
                  <a:pt x="83" y="402"/>
                  <a:pt x="83" y="458"/>
                  <a:pt x="98" y="510"/>
                </a:cubicBezTo>
                <a:cubicBezTo>
                  <a:pt x="0" y="605"/>
                  <a:pt x="0" y="605"/>
                  <a:pt x="0" y="605"/>
                </a:cubicBezTo>
                <a:cubicBezTo>
                  <a:pt x="50" y="688"/>
                  <a:pt x="50" y="688"/>
                  <a:pt x="50" y="688"/>
                </a:cubicBezTo>
                <a:cubicBezTo>
                  <a:pt x="179" y="647"/>
                  <a:pt x="179" y="647"/>
                  <a:pt x="179" y="647"/>
                </a:cubicBezTo>
                <a:cubicBezTo>
                  <a:pt x="219" y="686"/>
                  <a:pt x="269" y="713"/>
                  <a:pt x="323" y="727"/>
                </a:cubicBezTo>
                <a:cubicBezTo>
                  <a:pt x="354" y="859"/>
                  <a:pt x="354" y="859"/>
                  <a:pt x="354" y="859"/>
                </a:cubicBezTo>
                <a:cubicBezTo>
                  <a:pt x="455" y="859"/>
                  <a:pt x="455" y="859"/>
                  <a:pt x="455" y="859"/>
                </a:cubicBezTo>
                <a:cubicBezTo>
                  <a:pt x="486" y="727"/>
                  <a:pt x="486" y="727"/>
                  <a:pt x="486" y="727"/>
                </a:cubicBezTo>
                <a:cubicBezTo>
                  <a:pt x="541" y="713"/>
                  <a:pt x="590" y="686"/>
                  <a:pt x="630" y="647"/>
                </a:cubicBezTo>
                <a:cubicBezTo>
                  <a:pt x="759" y="688"/>
                  <a:pt x="759" y="688"/>
                  <a:pt x="759" y="688"/>
                </a:cubicBezTo>
                <a:cubicBezTo>
                  <a:pt x="809" y="605"/>
                  <a:pt x="809" y="605"/>
                  <a:pt x="809" y="605"/>
                </a:cubicBezTo>
                <a:cubicBezTo>
                  <a:pt x="712" y="510"/>
                  <a:pt x="712" y="510"/>
                  <a:pt x="712" y="510"/>
                </a:cubicBezTo>
                <a:cubicBezTo>
                  <a:pt x="726" y="458"/>
                  <a:pt x="726" y="402"/>
                  <a:pt x="712" y="349"/>
                </a:cubicBezTo>
                <a:cubicBezTo>
                  <a:pt x="809" y="255"/>
                  <a:pt x="809" y="255"/>
                  <a:pt x="809" y="255"/>
                </a:cubicBezTo>
                <a:lnTo>
                  <a:pt x="759" y="172"/>
                </a:lnTo>
                <a:close/>
                <a:moveTo>
                  <a:pt x="405" y="693"/>
                </a:moveTo>
                <a:cubicBezTo>
                  <a:pt x="259" y="693"/>
                  <a:pt x="141" y="575"/>
                  <a:pt x="141" y="430"/>
                </a:cubicBezTo>
                <a:cubicBezTo>
                  <a:pt x="141" y="284"/>
                  <a:pt x="259" y="167"/>
                  <a:pt x="405" y="167"/>
                </a:cubicBezTo>
                <a:cubicBezTo>
                  <a:pt x="550" y="167"/>
                  <a:pt x="668" y="284"/>
                  <a:pt x="668" y="430"/>
                </a:cubicBezTo>
                <a:cubicBezTo>
                  <a:pt x="668" y="575"/>
                  <a:pt x="550" y="693"/>
                  <a:pt x="405" y="693"/>
                </a:cubicBezTo>
                <a:close/>
              </a:path>
            </a:pathLst>
          </a:custGeom>
          <a:solidFill>
            <a:srgbClr val="64040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 name="Title 69"/>
          <p:cNvSpPr txBox="1">
            <a:spLocks/>
          </p:cNvSpPr>
          <p:nvPr/>
        </p:nvSpPr>
        <p:spPr>
          <a:xfrm>
            <a:off x="5309271" y="3331408"/>
            <a:ext cx="1886146" cy="10096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prstClr val="white">
                    <a:lumMod val="50000"/>
                  </a:prstClr>
                </a:solidFill>
                <a:latin typeface="Calibri"/>
              </a:rPr>
              <a:t>MAPPING …</a:t>
            </a:r>
            <a:endParaRPr lang="en-US" sz="2400" dirty="0">
              <a:solidFill>
                <a:prstClr val="white">
                  <a:lumMod val="50000"/>
                </a:prstClr>
              </a:solidFill>
              <a:latin typeface="Calibri"/>
            </a:endParaRPr>
          </a:p>
        </p:txBody>
      </p:sp>
      <p:sp>
        <p:nvSpPr>
          <p:cNvPr id="3" name="Rectangle 2"/>
          <p:cNvSpPr/>
          <p:nvPr/>
        </p:nvSpPr>
        <p:spPr>
          <a:xfrm>
            <a:off x="2891296" y="5444352"/>
            <a:ext cx="6154409" cy="1384995"/>
          </a:xfrm>
          <a:prstGeom prst="rect">
            <a:avLst/>
          </a:prstGeom>
        </p:spPr>
        <p:txBody>
          <a:bodyPr wrap="square">
            <a:spAutoFit/>
          </a:bodyPr>
          <a:lstStyle/>
          <a:p>
            <a:endParaRPr lang="en-ZA" sz="1400" dirty="0"/>
          </a:p>
          <a:p>
            <a:pPr lvl="0"/>
            <a:r>
              <a:rPr lang="en-GB" sz="1400" dirty="0" smtClean="0"/>
              <a:t>“Mapping </a:t>
            </a:r>
            <a:r>
              <a:rPr lang="en-GB" sz="1400" dirty="0"/>
              <a:t>of the mSCOA classification framework to the current general ledger as informed by the master data table of a financial application does not fulfil the requirements of the mSCOA Regulation.  Municipalities that adopt this approach in implementing the mSCOA Regulation will be deemed to be non-compliant to the </a:t>
            </a:r>
            <a:r>
              <a:rPr lang="en-GB" sz="1400" dirty="0" smtClean="0"/>
              <a:t>Regulation”</a:t>
            </a:r>
            <a:endParaRPr lang="en-ZA" sz="1400" dirty="0"/>
          </a:p>
        </p:txBody>
      </p:sp>
    </p:spTree>
    <p:extLst>
      <p:ext uri="{BB962C8B-B14F-4D97-AF65-F5344CB8AC3E}">
        <p14:creationId xmlns:p14="http://schemas.microsoft.com/office/powerpoint/2010/main" val="1743124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8" presetClass="emph" presetSubtype="0" decel="35000" fill="hold" grpId="0" nodeType="withEffect">
                                  <p:stCondLst>
                                    <p:cond delay="0"/>
                                  </p:stCondLst>
                                  <p:childTnLst>
                                    <p:animRot by="21600000">
                                      <p:cBhvr>
                                        <p:cTn id="9" dur="2000" fill="hold"/>
                                        <p:tgtEl>
                                          <p:spTgt spid="9"/>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4600"/>
                                        <p:tgtEl>
                                          <p:spTgt spid="10"/>
                                        </p:tgtEl>
                                      </p:cBhvr>
                                    </p:animEffect>
                                  </p:childTnLst>
                                </p:cTn>
                              </p:par>
                              <p:par>
                                <p:cTn id="13" presetID="10" presetClass="exit" presetSubtype="0" fill="hold" grpId="1" nodeType="withEffect">
                                  <p:stCondLst>
                                    <p:cond delay="1600"/>
                                  </p:stCondLst>
                                  <p:childTnLst>
                                    <p:animEffect transition="out" filter="fade">
                                      <p:cBhvr>
                                        <p:cTn id="14" dur="4400"/>
                                        <p:tgtEl>
                                          <p:spTgt spid="10"/>
                                        </p:tgtEl>
                                      </p:cBhvr>
                                    </p:animEffect>
                                    <p:set>
                                      <p:cBhvr>
                                        <p:cTn id="15" dur="1" fill="hold">
                                          <p:stCondLst>
                                            <p:cond delay="4399"/>
                                          </p:stCondLst>
                                        </p:cTn>
                                        <p:tgtEl>
                                          <p:spTgt spid="10"/>
                                        </p:tgtEl>
                                        <p:attrNameLst>
                                          <p:attrName>style.visibility</p:attrName>
                                        </p:attrNameLst>
                                      </p:cBhvr>
                                      <p:to>
                                        <p:strVal val="hidden"/>
                                      </p:to>
                                    </p:set>
                                  </p:childTnLst>
                                </p:cTn>
                              </p:par>
                              <p:par>
                                <p:cTn id="16" presetID="10" presetClass="entr" presetSubtype="0" fill="hold" nodeType="withEffect">
                                  <p:stCondLst>
                                    <p:cond delay="260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410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41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par>
                                <p:cTn id="25" presetID="10" presetClass="entr" presetSubtype="0" fill="hold" nodeType="withEffect">
                                  <p:stCondLst>
                                    <p:cond delay="410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table – Short Codes </a:t>
            </a:r>
            <a:endParaRPr lang="en-ZA" dirty="0"/>
          </a:p>
        </p:txBody>
      </p:sp>
      <p:sp>
        <p:nvSpPr>
          <p:cNvPr id="4" name="Outcome 1"/>
          <p:cNvSpPr/>
          <p:nvPr/>
        </p:nvSpPr>
        <p:spPr>
          <a:xfrm>
            <a:off x="9290899" y="1150070"/>
            <a:ext cx="2901101" cy="1819373"/>
          </a:xfrm>
          <a:prstGeom prst="borderCallout2">
            <a:avLst>
              <a:gd name="adj1" fmla="val 18750"/>
              <a:gd name="adj2" fmla="val -8333"/>
              <a:gd name="adj3" fmla="val 18750"/>
              <a:gd name="adj4" fmla="val -16667"/>
              <a:gd name="adj5" fmla="val 92806"/>
              <a:gd name="adj6" fmla="val -83111"/>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Item Expenditure: Operational Cost: Travel and subsistence: Domestic: Travel with operator: Air Transport</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 name="Outcome3"/>
          <p:cNvSpPr/>
          <p:nvPr/>
        </p:nvSpPr>
        <p:spPr>
          <a:xfrm>
            <a:off x="9290899" y="4817096"/>
            <a:ext cx="2901099" cy="1430516"/>
          </a:xfrm>
          <a:prstGeom prst="borderCallout2">
            <a:avLst>
              <a:gd name="adj1" fmla="val 58948"/>
              <a:gd name="adj2" fmla="val -3134"/>
              <a:gd name="adj3" fmla="val 59607"/>
              <a:gd name="adj4" fmla="val -27390"/>
              <a:gd name="adj5" fmla="val 3759"/>
              <a:gd name="adj6" fmla="val -84807"/>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Funded: Revenue:</a:t>
            </a:r>
            <a:r>
              <a:rPr kumimoji="0" lang="en-US" sz="1800" b="0" i="0" u="none" strike="noStrike" kern="0" cap="none" spc="0" normalizeH="0" noProof="0" dirty="0" smtClean="0">
                <a:ln>
                  <a:noFill/>
                </a:ln>
                <a:solidFill>
                  <a:prstClr val="white"/>
                </a:solidFill>
                <a:effectLst/>
                <a:uLnTx/>
                <a:uFillTx/>
                <a:latin typeface="Calibri"/>
                <a:ea typeface="+mn-ea"/>
                <a:cs typeface="+mn-cs"/>
              </a:rPr>
              <a:t> Taxes: Property </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Rates</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Project : Default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Region: Whole of Municipality</a:t>
            </a:r>
          </a:p>
        </p:txBody>
      </p:sp>
      <p:sp>
        <p:nvSpPr>
          <p:cNvPr id="6" name="Outcome 2"/>
          <p:cNvSpPr/>
          <p:nvPr/>
        </p:nvSpPr>
        <p:spPr>
          <a:xfrm>
            <a:off x="9290900" y="3163918"/>
            <a:ext cx="2901100" cy="1285534"/>
          </a:xfrm>
          <a:prstGeom prst="borderCallout2">
            <a:avLst>
              <a:gd name="adj1" fmla="val 47725"/>
              <a:gd name="adj2" fmla="val -6513"/>
              <a:gd name="adj3" fmla="val 46821"/>
              <a:gd name="adj4" fmla="val -25161"/>
              <a:gd name="adj5" fmla="val 46023"/>
              <a:gd name="adj6" fmla="val -63595"/>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Function: Executive and Council: Core function: Mayor and Council </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 name="Process 1"/>
          <p:cNvSpPr/>
          <p:nvPr/>
        </p:nvSpPr>
        <p:spPr>
          <a:xfrm flipH="1">
            <a:off x="0" y="1150070"/>
            <a:ext cx="3141207" cy="4751110"/>
          </a:xfrm>
          <a:prstGeom prst="borderCallout2">
            <a:avLst>
              <a:gd name="adj1" fmla="val 54073"/>
              <a:gd name="adj2" fmla="val -1943"/>
              <a:gd name="adj3" fmla="val 54876"/>
              <a:gd name="adj4" fmla="val -19329"/>
              <a:gd name="adj5" fmla="val 55323"/>
              <a:gd name="adj6" fmla="val -60465"/>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The Mayor is invited to attend a SALGA workshop and books an airplane ticket.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kern="0" dirty="0" smtClean="0">
                <a:solidFill>
                  <a:prstClr val="white"/>
                </a:solidFill>
                <a:latin typeface="Calibri"/>
              </a:rPr>
              <a:t>This was  budgeted for specifically  and has an vote under Council and General for S&amp;T / Air travel. (This is one of thousands of new vote numbers.)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kern="0" dirty="0" smtClean="0">
                <a:solidFill>
                  <a:prstClr val="white"/>
                </a:solidFill>
                <a:latin typeface="Calibri"/>
              </a:rPr>
              <a:t>At reporting time the other segments get written into the Business intelligence database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kern="0" dirty="0" smtClean="0">
                <a:solidFill>
                  <a:prstClr val="white"/>
                </a:solidFill>
                <a:latin typeface="Calibri"/>
              </a:rPr>
              <a:t>This is a short code and has a one on one relationship or lookup table to the mSCOA segments. </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 name="AutoShape 8"/>
          <p:cNvSpPr>
            <a:spLocks noChangeAspect="1" noChangeArrowheads="1" noTextEdit="1"/>
          </p:cNvSpPr>
          <p:nvPr/>
        </p:nvSpPr>
        <p:spPr bwMode="auto">
          <a:xfrm>
            <a:off x="4639445" y="2340031"/>
            <a:ext cx="3070225" cy="32639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Freeform 16"/>
          <p:cNvSpPr>
            <a:spLocks noEditPoints="1"/>
          </p:cNvSpPr>
          <p:nvPr/>
        </p:nvSpPr>
        <p:spPr bwMode="auto">
          <a:xfrm>
            <a:off x="4729932" y="2219381"/>
            <a:ext cx="3044825" cy="3233738"/>
          </a:xfrm>
          <a:custGeom>
            <a:avLst/>
            <a:gdLst>
              <a:gd name="T0" fmla="*/ 759 w 809"/>
              <a:gd name="T1" fmla="*/ 172 h 859"/>
              <a:gd name="T2" fmla="*/ 630 w 809"/>
              <a:gd name="T3" fmla="*/ 213 h 859"/>
              <a:gd name="T4" fmla="*/ 486 w 809"/>
              <a:gd name="T5" fmla="*/ 132 h 859"/>
              <a:gd name="T6" fmla="*/ 455 w 809"/>
              <a:gd name="T7" fmla="*/ 0 h 859"/>
              <a:gd name="T8" fmla="*/ 354 w 809"/>
              <a:gd name="T9" fmla="*/ 0 h 859"/>
              <a:gd name="T10" fmla="*/ 323 w 809"/>
              <a:gd name="T11" fmla="*/ 132 h 859"/>
              <a:gd name="T12" fmla="*/ 179 w 809"/>
              <a:gd name="T13" fmla="*/ 213 h 859"/>
              <a:gd name="T14" fmla="*/ 50 w 809"/>
              <a:gd name="T15" fmla="*/ 172 h 859"/>
              <a:gd name="T16" fmla="*/ 0 w 809"/>
              <a:gd name="T17" fmla="*/ 255 h 859"/>
              <a:gd name="T18" fmla="*/ 98 w 809"/>
              <a:gd name="T19" fmla="*/ 349 h 859"/>
              <a:gd name="T20" fmla="*/ 98 w 809"/>
              <a:gd name="T21" fmla="*/ 510 h 859"/>
              <a:gd name="T22" fmla="*/ 0 w 809"/>
              <a:gd name="T23" fmla="*/ 605 h 859"/>
              <a:gd name="T24" fmla="*/ 50 w 809"/>
              <a:gd name="T25" fmla="*/ 688 h 859"/>
              <a:gd name="T26" fmla="*/ 179 w 809"/>
              <a:gd name="T27" fmla="*/ 647 h 859"/>
              <a:gd name="T28" fmla="*/ 323 w 809"/>
              <a:gd name="T29" fmla="*/ 727 h 859"/>
              <a:gd name="T30" fmla="*/ 354 w 809"/>
              <a:gd name="T31" fmla="*/ 859 h 859"/>
              <a:gd name="T32" fmla="*/ 455 w 809"/>
              <a:gd name="T33" fmla="*/ 859 h 859"/>
              <a:gd name="T34" fmla="*/ 486 w 809"/>
              <a:gd name="T35" fmla="*/ 727 h 859"/>
              <a:gd name="T36" fmla="*/ 630 w 809"/>
              <a:gd name="T37" fmla="*/ 647 h 859"/>
              <a:gd name="T38" fmla="*/ 759 w 809"/>
              <a:gd name="T39" fmla="*/ 688 h 859"/>
              <a:gd name="T40" fmla="*/ 809 w 809"/>
              <a:gd name="T41" fmla="*/ 605 h 859"/>
              <a:gd name="T42" fmla="*/ 712 w 809"/>
              <a:gd name="T43" fmla="*/ 510 h 859"/>
              <a:gd name="T44" fmla="*/ 712 w 809"/>
              <a:gd name="T45" fmla="*/ 349 h 859"/>
              <a:gd name="T46" fmla="*/ 809 w 809"/>
              <a:gd name="T47" fmla="*/ 255 h 859"/>
              <a:gd name="T48" fmla="*/ 759 w 809"/>
              <a:gd name="T49" fmla="*/ 172 h 859"/>
              <a:gd name="T50" fmla="*/ 405 w 809"/>
              <a:gd name="T51" fmla="*/ 693 h 859"/>
              <a:gd name="T52" fmla="*/ 141 w 809"/>
              <a:gd name="T53" fmla="*/ 430 h 859"/>
              <a:gd name="T54" fmla="*/ 405 w 809"/>
              <a:gd name="T55" fmla="*/ 167 h 859"/>
              <a:gd name="T56" fmla="*/ 668 w 809"/>
              <a:gd name="T57" fmla="*/ 430 h 859"/>
              <a:gd name="T58" fmla="*/ 405 w 809"/>
              <a:gd name="T59" fmla="*/ 6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9" h="859">
                <a:moveTo>
                  <a:pt x="759" y="172"/>
                </a:moveTo>
                <a:cubicBezTo>
                  <a:pt x="630" y="213"/>
                  <a:pt x="630" y="213"/>
                  <a:pt x="630" y="213"/>
                </a:cubicBezTo>
                <a:cubicBezTo>
                  <a:pt x="590" y="174"/>
                  <a:pt x="541" y="146"/>
                  <a:pt x="486" y="132"/>
                </a:cubicBezTo>
                <a:cubicBezTo>
                  <a:pt x="455" y="0"/>
                  <a:pt x="455" y="0"/>
                  <a:pt x="455" y="0"/>
                </a:cubicBezTo>
                <a:cubicBezTo>
                  <a:pt x="354" y="0"/>
                  <a:pt x="354" y="0"/>
                  <a:pt x="354" y="0"/>
                </a:cubicBezTo>
                <a:cubicBezTo>
                  <a:pt x="323" y="132"/>
                  <a:pt x="323" y="132"/>
                  <a:pt x="323" y="132"/>
                </a:cubicBezTo>
                <a:cubicBezTo>
                  <a:pt x="269" y="146"/>
                  <a:pt x="219" y="174"/>
                  <a:pt x="179" y="213"/>
                </a:cubicBezTo>
                <a:cubicBezTo>
                  <a:pt x="50" y="172"/>
                  <a:pt x="50" y="172"/>
                  <a:pt x="50" y="172"/>
                </a:cubicBezTo>
                <a:cubicBezTo>
                  <a:pt x="0" y="255"/>
                  <a:pt x="0" y="255"/>
                  <a:pt x="0" y="255"/>
                </a:cubicBezTo>
                <a:cubicBezTo>
                  <a:pt x="98" y="349"/>
                  <a:pt x="98" y="349"/>
                  <a:pt x="98" y="349"/>
                </a:cubicBezTo>
                <a:cubicBezTo>
                  <a:pt x="83" y="402"/>
                  <a:pt x="83" y="458"/>
                  <a:pt x="98" y="510"/>
                </a:cubicBezTo>
                <a:cubicBezTo>
                  <a:pt x="0" y="605"/>
                  <a:pt x="0" y="605"/>
                  <a:pt x="0" y="605"/>
                </a:cubicBezTo>
                <a:cubicBezTo>
                  <a:pt x="50" y="688"/>
                  <a:pt x="50" y="688"/>
                  <a:pt x="50" y="688"/>
                </a:cubicBezTo>
                <a:cubicBezTo>
                  <a:pt x="179" y="647"/>
                  <a:pt x="179" y="647"/>
                  <a:pt x="179" y="647"/>
                </a:cubicBezTo>
                <a:cubicBezTo>
                  <a:pt x="219" y="686"/>
                  <a:pt x="269" y="713"/>
                  <a:pt x="323" y="727"/>
                </a:cubicBezTo>
                <a:cubicBezTo>
                  <a:pt x="354" y="859"/>
                  <a:pt x="354" y="859"/>
                  <a:pt x="354" y="859"/>
                </a:cubicBezTo>
                <a:cubicBezTo>
                  <a:pt x="455" y="859"/>
                  <a:pt x="455" y="859"/>
                  <a:pt x="455" y="859"/>
                </a:cubicBezTo>
                <a:cubicBezTo>
                  <a:pt x="486" y="727"/>
                  <a:pt x="486" y="727"/>
                  <a:pt x="486" y="727"/>
                </a:cubicBezTo>
                <a:cubicBezTo>
                  <a:pt x="541" y="713"/>
                  <a:pt x="590" y="686"/>
                  <a:pt x="630" y="647"/>
                </a:cubicBezTo>
                <a:cubicBezTo>
                  <a:pt x="759" y="688"/>
                  <a:pt x="759" y="688"/>
                  <a:pt x="759" y="688"/>
                </a:cubicBezTo>
                <a:cubicBezTo>
                  <a:pt x="809" y="605"/>
                  <a:pt x="809" y="605"/>
                  <a:pt x="809" y="605"/>
                </a:cubicBezTo>
                <a:cubicBezTo>
                  <a:pt x="712" y="510"/>
                  <a:pt x="712" y="510"/>
                  <a:pt x="712" y="510"/>
                </a:cubicBezTo>
                <a:cubicBezTo>
                  <a:pt x="726" y="458"/>
                  <a:pt x="726" y="402"/>
                  <a:pt x="712" y="349"/>
                </a:cubicBezTo>
                <a:cubicBezTo>
                  <a:pt x="809" y="255"/>
                  <a:pt x="809" y="255"/>
                  <a:pt x="809" y="255"/>
                </a:cubicBezTo>
                <a:lnTo>
                  <a:pt x="759" y="172"/>
                </a:lnTo>
                <a:close/>
                <a:moveTo>
                  <a:pt x="405" y="693"/>
                </a:moveTo>
                <a:cubicBezTo>
                  <a:pt x="259" y="693"/>
                  <a:pt x="141" y="575"/>
                  <a:pt x="141" y="430"/>
                </a:cubicBezTo>
                <a:cubicBezTo>
                  <a:pt x="141" y="284"/>
                  <a:pt x="259" y="167"/>
                  <a:pt x="405" y="167"/>
                </a:cubicBezTo>
                <a:cubicBezTo>
                  <a:pt x="550" y="167"/>
                  <a:pt x="668" y="284"/>
                  <a:pt x="668" y="430"/>
                </a:cubicBezTo>
                <a:cubicBezTo>
                  <a:pt x="668" y="575"/>
                  <a:pt x="550" y="693"/>
                  <a:pt x="405" y="693"/>
                </a:cubicBezTo>
                <a:close/>
              </a:path>
            </a:pathLst>
          </a:custGeom>
          <a:solidFill>
            <a:srgbClr val="64040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 name="Title 69"/>
          <p:cNvSpPr txBox="1">
            <a:spLocks/>
          </p:cNvSpPr>
          <p:nvPr/>
        </p:nvSpPr>
        <p:spPr>
          <a:xfrm>
            <a:off x="5309271" y="3331408"/>
            <a:ext cx="1886146" cy="10096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prstClr val="white">
                    <a:lumMod val="50000"/>
                  </a:prstClr>
                </a:solidFill>
                <a:latin typeface="Calibri"/>
              </a:rPr>
              <a:t>Short code Translation …</a:t>
            </a:r>
            <a:endParaRPr lang="en-US" sz="2400" dirty="0">
              <a:solidFill>
                <a:prstClr val="white">
                  <a:lumMod val="50000"/>
                </a:prstClr>
              </a:solidFill>
              <a:latin typeface="Calibri"/>
            </a:endParaRPr>
          </a:p>
        </p:txBody>
      </p:sp>
      <p:sp>
        <p:nvSpPr>
          <p:cNvPr id="3" name="Rectangle 2"/>
          <p:cNvSpPr/>
          <p:nvPr/>
        </p:nvSpPr>
        <p:spPr>
          <a:xfrm>
            <a:off x="3126557" y="5724581"/>
            <a:ext cx="6096000" cy="1169551"/>
          </a:xfrm>
          <a:prstGeom prst="rect">
            <a:avLst/>
          </a:prstGeom>
        </p:spPr>
        <p:txBody>
          <a:bodyPr>
            <a:spAutoFit/>
          </a:bodyPr>
          <a:lstStyle/>
          <a:p>
            <a:pPr lvl="0"/>
            <a:r>
              <a:rPr lang="en-GB" sz="1400" dirty="0" smtClean="0"/>
              <a:t>“A </a:t>
            </a:r>
            <a:r>
              <a:rPr lang="en-GB" sz="1400" dirty="0"/>
              <a:t>short code is not considered to be a mapping exercise.  Short code keys relate to the specific system setup and consist of “two sets” pointing to each other.  Importantly, a short code key does not function independent of the overall classification framework and has no value if separated and there must exist a direct relationship to the long code</a:t>
            </a:r>
            <a:r>
              <a:rPr lang="en-GB" sz="1400" dirty="0" smtClean="0"/>
              <a:t>.”</a:t>
            </a:r>
            <a:endParaRPr lang="en-ZA" sz="1400" dirty="0"/>
          </a:p>
        </p:txBody>
      </p:sp>
    </p:spTree>
    <p:extLst>
      <p:ext uri="{BB962C8B-B14F-4D97-AF65-F5344CB8AC3E}">
        <p14:creationId xmlns:p14="http://schemas.microsoft.com/office/powerpoint/2010/main" val="38758391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8" presetClass="emph" presetSubtype="0" decel="35000" fill="hold" grpId="0" nodeType="withEffect">
                                  <p:stCondLst>
                                    <p:cond delay="0"/>
                                  </p:stCondLst>
                                  <p:childTnLst>
                                    <p:animRot by="21600000">
                                      <p:cBhvr>
                                        <p:cTn id="9" dur="2000" fill="hold"/>
                                        <p:tgtEl>
                                          <p:spTgt spid="9"/>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4600"/>
                                        <p:tgtEl>
                                          <p:spTgt spid="10"/>
                                        </p:tgtEl>
                                      </p:cBhvr>
                                    </p:animEffect>
                                  </p:childTnLst>
                                </p:cTn>
                              </p:par>
                              <p:par>
                                <p:cTn id="13" presetID="10" presetClass="exit" presetSubtype="0" fill="hold" grpId="1" nodeType="withEffect">
                                  <p:stCondLst>
                                    <p:cond delay="1600"/>
                                  </p:stCondLst>
                                  <p:childTnLst>
                                    <p:animEffect transition="out" filter="fade">
                                      <p:cBhvr>
                                        <p:cTn id="14" dur="4400"/>
                                        <p:tgtEl>
                                          <p:spTgt spid="10"/>
                                        </p:tgtEl>
                                      </p:cBhvr>
                                    </p:animEffect>
                                    <p:set>
                                      <p:cBhvr>
                                        <p:cTn id="15" dur="1" fill="hold">
                                          <p:stCondLst>
                                            <p:cond delay="4399"/>
                                          </p:stCondLst>
                                        </p:cTn>
                                        <p:tgtEl>
                                          <p:spTgt spid="10"/>
                                        </p:tgtEl>
                                        <p:attrNameLst>
                                          <p:attrName>style.visibility</p:attrName>
                                        </p:attrNameLst>
                                      </p:cBhvr>
                                      <p:to>
                                        <p:strVal val="hidden"/>
                                      </p:to>
                                    </p:set>
                                  </p:childTnLst>
                                </p:cTn>
                              </p:par>
                              <p:par>
                                <p:cTn id="16" presetID="10" presetClass="entr" presetSubtype="0" fill="hold" nodeType="withEffect">
                                  <p:stCondLst>
                                    <p:cond delay="260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410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41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par>
                                <p:cTn id="25" presetID="10" presetClass="entr" presetSubtype="0" fill="hold" nodeType="withEffect">
                                  <p:stCondLst>
                                    <p:cond delay="410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81"/>
            <a:ext cx="10363200" cy="838200"/>
          </a:xfrm>
        </p:spPr>
        <p:txBody>
          <a:bodyPr/>
          <a:lstStyle/>
          <a:p>
            <a:r>
              <a:rPr lang="en-US" dirty="0" smtClean="0"/>
              <a:t>Project driven tree structure </a:t>
            </a:r>
            <a:endParaRPr lang="en-ZA" dirty="0"/>
          </a:p>
        </p:txBody>
      </p:sp>
      <p:sp>
        <p:nvSpPr>
          <p:cNvPr id="7" name="Process 1"/>
          <p:cNvSpPr/>
          <p:nvPr/>
        </p:nvSpPr>
        <p:spPr>
          <a:xfrm flipH="1">
            <a:off x="-2" y="1159498"/>
            <a:ext cx="3006657" cy="4751110"/>
          </a:xfrm>
          <a:prstGeom prst="borderCallout2">
            <a:avLst>
              <a:gd name="adj1" fmla="val 46293"/>
              <a:gd name="adj2" fmla="val -22710"/>
              <a:gd name="adj3" fmla="val 40748"/>
              <a:gd name="adj4" fmla="val -2916"/>
              <a:gd name="adj5" fmla="val 40380"/>
              <a:gd name="adj6" fmla="val -507"/>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lang="en-US" kern="0" dirty="0" smtClean="0">
                <a:solidFill>
                  <a:prstClr val="white"/>
                </a:solidFill>
                <a:latin typeface="Calibri"/>
              </a:rPr>
              <a:t>The Mayor is invited to attend a SALGA workshop and books an airplane ticket.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kern="0" dirty="0" smtClean="0">
                <a:solidFill>
                  <a:prstClr val="white"/>
                </a:solidFill>
                <a:latin typeface="Calibri"/>
              </a:rPr>
              <a:t>This was  budgeted for specifically and is assigned to a Project.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The item inside</a:t>
            </a:r>
            <a:r>
              <a:rPr kumimoji="0" lang="en-US" sz="1800" b="0" i="0" u="none" strike="noStrike" kern="0" cap="none" spc="0" normalizeH="0" noProof="0" dirty="0" smtClean="0">
                <a:ln>
                  <a:noFill/>
                </a:ln>
                <a:solidFill>
                  <a:prstClr val="white"/>
                </a:solidFill>
                <a:effectLst/>
                <a:uLnTx/>
                <a:uFillTx/>
                <a:latin typeface="Calibri"/>
                <a:ea typeface="+mn-ea"/>
                <a:cs typeface="+mn-cs"/>
              </a:rPr>
              <a:t> the project is configured with all the segments and transaction is carrying all the segment detail.</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kern="0" dirty="0" smtClean="0">
                <a:solidFill>
                  <a:prstClr val="white"/>
                </a:solidFill>
                <a:latin typeface="Calibri"/>
              </a:rPr>
              <a:t>Importantly the project choice in not default as it </a:t>
            </a:r>
            <a:r>
              <a:rPr kumimoji="0" lang="en-US" sz="1800" b="0" i="0" u="none" strike="noStrike" kern="0" cap="none" spc="0" normalizeH="0" noProof="0" dirty="0" smtClean="0">
                <a:ln>
                  <a:noFill/>
                </a:ln>
                <a:solidFill>
                  <a:prstClr val="white"/>
                </a:solidFill>
                <a:effectLst/>
                <a:uLnTx/>
                <a:uFillTx/>
                <a:latin typeface="Calibri"/>
                <a:ea typeface="+mn-ea"/>
                <a:cs typeface="+mn-cs"/>
              </a:rPr>
              <a:t> </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 name="AutoShape 8"/>
          <p:cNvSpPr>
            <a:spLocks noChangeAspect="1" noChangeArrowheads="1" noTextEdit="1"/>
          </p:cNvSpPr>
          <p:nvPr/>
        </p:nvSpPr>
        <p:spPr bwMode="auto">
          <a:xfrm>
            <a:off x="4639445" y="2340031"/>
            <a:ext cx="3070225" cy="32639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cxnSp>
        <p:nvCxnSpPr>
          <p:cNvPr id="169" name="Straight Connector 168"/>
          <p:cNvCxnSpPr>
            <a:stCxn id="242" idx="6"/>
            <a:endCxn id="227" idx="2"/>
          </p:cNvCxnSpPr>
          <p:nvPr/>
        </p:nvCxnSpPr>
        <p:spPr>
          <a:xfrm flipV="1">
            <a:off x="7252263" y="5251026"/>
            <a:ext cx="1364653" cy="334650"/>
          </a:xfrm>
          <a:prstGeom prst="line">
            <a:avLst/>
          </a:prstGeom>
          <a:noFill/>
          <a:ln w="34925" cap="flat" cmpd="sng" algn="ctr">
            <a:solidFill>
              <a:srgbClr val="9BBB59">
                <a:lumMod val="50000"/>
              </a:srgbClr>
            </a:solidFill>
            <a:prstDash val="solid"/>
          </a:ln>
          <a:effectLst/>
        </p:spPr>
      </p:cxnSp>
      <p:cxnSp>
        <p:nvCxnSpPr>
          <p:cNvPr id="170" name="Straight Connector 169"/>
          <p:cNvCxnSpPr>
            <a:stCxn id="242" idx="5"/>
            <a:endCxn id="232" idx="2"/>
          </p:cNvCxnSpPr>
          <p:nvPr/>
        </p:nvCxnSpPr>
        <p:spPr>
          <a:xfrm>
            <a:off x="7034558" y="6111263"/>
            <a:ext cx="440086" cy="222924"/>
          </a:xfrm>
          <a:prstGeom prst="line">
            <a:avLst/>
          </a:prstGeom>
          <a:noFill/>
          <a:ln w="34925" cap="flat" cmpd="sng" algn="ctr">
            <a:solidFill>
              <a:srgbClr val="9BBB59">
                <a:lumMod val="50000"/>
              </a:srgbClr>
            </a:solidFill>
            <a:prstDash val="solid"/>
          </a:ln>
          <a:effectLst/>
        </p:spPr>
      </p:cxnSp>
      <p:cxnSp>
        <p:nvCxnSpPr>
          <p:cNvPr id="171" name="Straight Connector 170"/>
          <p:cNvCxnSpPr>
            <a:stCxn id="242" idx="7"/>
            <a:endCxn id="237" idx="3"/>
          </p:cNvCxnSpPr>
          <p:nvPr/>
        </p:nvCxnSpPr>
        <p:spPr>
          <a:xfrm flipV="1">
            <a:off x="7034558" y="4658929"/>
            <a:ext cx="627669" cy="401159"/>
          </a:xfrm>
          <a:prstGeom prst="line">
            <a:avLst/>
          </a:prstGeom>
          <a:noFill/>
          <a:ln w="34925" cap="flat" cmpd="sng" algn="ctr">
            <a:solidFill>
              <a:srgbClr val="9BBB59">
                <a:lumMod val="50000"/>
              </a:srgbClr>
            </a:solidFill>
            <a:prstDash val="solid"/>
          </a:ln>
          <a:effectLst/>
        </p:spPr>
      </p:cxnSp>
      <p:cxnSp>
        <p:nvCxnSpPr>
          <p:cNvPr id="172" name="Straight Connector 171"/>
          <p:cNvCxnSpPr>
            <a:stCxn id="197" idx="6"/>
            <a:endCxn id="182" idx="2"/>
          </p:cNvCxnSpPr>
          <p:nvPr/>
        </p:nvCxnSpPr>
        <p:spPr>
          <a:xfrm flipV="1">
            <a:off x="10284281" y="3377181"/>
            <a:ext cx="638522" cy="105332"/>
          </a:xfrm>
          <a:prstGeom prst="line">
            <a:avLst/>
          </a:prstGeom>
          <a:noFill/>
          <a:ln w="34925" cap="flat" cmpd="sng" algn="ctr">
            <a:solidFill>
              <a:srgbClr val="F79646">
                <a:lumMod val="50000"/>
              </a:srgbClr>
            </a:solidFill>
            <a:prstDash val="solid"/>
          </a:ln>
          <a:effectLst/>
        </p:spPr>
      </p:cxnSp>
      <p:cxnSp>
        <p:nvCxnSpPr>
          <p:cNvPr id="173" name="Straight Connector 172"/>
          <p:cNvCxnSpPr>
            <a:stCxn id="197" idx="5"/>
            <a:endCxn id="187" idx="1"/>
          </p:cNvCxnSpPr>
          <p:nvPr/>
        </p:nvCxnSpPr>
        <p:spPr>
          <a:xfrm>
            <a:off x="10066576" y="4008099"/>
            <a:ext cx="429653" cy="359526"/>
          </a:xfrm>
          <a:prstGeom prst="line">
            <a:avLst/>
          </a:prstGeom>
          <a:noFill/>
          <a:ln w="34925" cap="flat" cmpd="sng" algn="ctr">
            <a:solidFill>
              <a:srgbClr val="F79646">
                <a:lumMod val="50000"/>
              </a:srgbClr>
            </a:solidFill>
            <a:prstDash val="solid"/>
          </a:ln>
          <a:effectLst/>
        </p:spPr>
      </p:cxnSp>
      <p:cxnSp>
        <p:nvCxnSpPr>
          <p:cNvPr id="174" name="Straight Connector 173"/>
          <p:cNvCxnSpPr>
            <a:stCxn id="197" idx="7"/>
            <a:endCxn id="192" idx="3"/>
          </p:cNvCxnSpPr>
          <p:nvPr/>
        </p:nvCxnSpPr>
        <p:spPr>
          <a:xfrm flipV="1">
            <a:off x="10066576" y="2512401"/>
            <a:ext cx="440381" cy="444525"/>
          </a:xfrm>
          <a:prstGeom prst="line">
            <a:avLst/>
          </a:prstGeom>
          <a:noFill/>
          <a:ln w="34925" cap="flat" cmpd="sng" algn="ctr">
            <a:solidFill>
              <a:srgbClr val="F79646">
                <a:lumMod val="50000"/>
              </a:srgbClr>
            </a:solidFill>
            <a:prstDash val="solid"/>
          </a:ln>
          <a:effectLst/>
        </p:spPr>
      </p:cxnSp>
      <p:cxnSp>
        <p:nvCxnSpPr>
          <p:cNvPr id="175" name="Straight Connector 174"/>
          <p:cNvCxnSpPr>
            <a:stCxn id="222" idx="6"/>
            <a:endCxn id="207" idx="2"/>
          </p:cNvCxnSpPr>
          <p:nvPr/>
        </p:nvCxnSpPr>
        <p:spPr>
          <a:xfrm>
            <a:off x="7273998" y="1397063"/>
            <a:ext cx="1168746" cy="212872"/>
          </a:xfrm>
          <a:prstGeom prst="line">
            <a:avLst/>
          </a:prstGeom>
          <a:noFill/>
          <a:ln w="34925" cap="flat" cmpd="sng" algn="ctr">
            <a:solidFill>
              <a:srgbClr val="C0504D">
                <a:lumMod val="50000"/>
              </a:srgbClr>
            </a:solidFill>
            <a:prstDash val="solid"/>
          </a:ln>
          <a:effectLst/>
        </p:spPr>
      </p:cxnSp>
      <p:cxnSp>
        <p:nvCxnSpPr>
          <p:cNvPr id="176" name="Straight Connector 175"/>
          <p:cNvCxnSpPr>
            <a:stCxn id="222" idx="5"/>
            <a:endCxn id="213" idx="2"/>
          </p:cNvCxnSpPr>
          <p:nvPr/>
        </p:nvCxnSpPr>
        <p:spPr>
          <a:xfrm>
            <a:off x="7056293" y="1922649"/>
            <a:ext cx="585759" cy="318617"/>
          </a:xfrm>
          <a:prstGeom prst="line">
            <a:avLst/>
          </a:prstGeom>
          <a:noFill/>
          <a:ln w="34925" cap="flat" cmpd="sng" algn="ctr">
            <a:solidFill>
              <a:srgbClr val="C0504D">
                <a:lumMod val="50000"/>
              </a:srgbClr>
            </a:solidFill>
            <a:prstDash val="solid"/>
          </a:ln>
          <a:effectLst/>
        </p:spPr>
      </p:cxnSp>
      <p:cxnSp>
        <p:nvCxnSpPr>
          <p:cNvPr id="177" name="Straight Connector 176"/>
          <p:cNvCxnSpPr>
            <a:stCxn id="222" idx="7"/>
            <a:endCxn id="217" idx="2"/>
          </p:cNvCxnSpPr>
          <p:nvPr/>
        </p:nvCxnSpPr>
        <p:spPr>
          <a:xfrm flipV="1">
            <a:off x="7056293" y="725412"/>
            <a:ext cx="384679" cy="146064"/>
          </a:xfrm>
          <a:prstGeom prst="line">
            <a:avLst/>
          </a:prstGeom>
          <a:noFill/>
          <a:ln w="34925" cap="flat" cmpd="sng" algn="ctr">
            <a:solidFill>
              <a:srgbClr val="C0504D">
                <a:lumMod val="50000"/>
              </a:srgbClr>
            </a:solidFill>
            <a:prstDash val="solid"/>
          </a:ln>
          <a:effectLst/>
        </p:spPr>
      </p:cxnSp>
      <p:cxnSp>
        <p:nvCxnSpPr>
          <p:cNvPr id="178" name="Straight Connector 177"/>
          <p:cNvCxnSpPr>
            <a:stCxn id="202" idx="0"/>
            <a:endCxn id="222" idx="2"/>
          </p:cNvCxnSpPr>
          <p:nvPr/>
        </p:nvCxnSpPr>
        <p:spPr>
          <a:xfrm flipV="1">
            <a:off x="4970888" y="1397063"/>
            <a:ext cx="816527" cy="826984"/>
          </a:xfrm>
          <a:prstGeom prst="line">
            <a:avLst/>
          </a:prstGeom>
          <a:noFill/>
          <a:ln w="34925" cap="flat" cmpd="sng" algn="ctr">
            <a:solidFill>
              <a:srgbClr val="C0504D">
                <a:lumMod val="50000"/>
              </a:srgbClr>
            </a:solidFill>
            <a:prstDash val="solid"/>
          </a:ln>
          <a:effectLst/>
        </p:spPr>
      </p:cxnSp>
      <p:cxnSp>
        <p:nvCxnSpPr>
          <p:cNvPr id="179" name="Straight Connector 178"/>
          <p:cNvCxnSpPr>
            <a:stCxn id="197" idx="2"/>
            <a:endCxn id="202" idx="6"/>
          </p:cNvCxnSpPr>
          <p:nvPr/>
        </p:nvCxnSpPr>
        <p:spPr>
          <a:xfrm flipH="1" flipV="1">
            <a:off x="6222228" y="3475388"/>
            <a:ext cx="2575470" cy="7125"/>
          </a:xfrm>
          <a:prstGeom prst="line">
            <a:avLst/>
          </a:prstGeom>
          <a:noFill/>
          <a:ln w="34925" cap="flat" cmpd="sng" algn="ctr">
            <a:solidFill>
              <a:srgbClr val="F79646">
                <a:lumMod val="50000"/>
              </a:srgbClr>
            </a:solidFill>
            <a:prstDash val="solid"/>
          </a:ln>
          <a:effectLst/>
        </p:spPr>
      </p:cxnSp>
      <p:cxnSp>
        <p:nvCxnSpPr>
          <p:cNvPr id="180" name="Straight Connector 179"/>
          <p:cNvCxnSpPr>
            <a:stCxn id="202" idx="4"/>
          </p:cNvCxnSpPr>
          <p:nvPr/>
        </p:nvCxnSpPr>
        <p:spPr>
          <a:xfrm>
            <a:off x="4970888" y="4726729"/>
            <a:ext cx="803989" cy="799832"/>
          </a:xfrm>
          <a:prstGeom prst="line">
            <a:avLst/>
          </a:prstGeom>
          <a:noFill/>
          <a:ln w="34925" cap="flat" cmpd="sng" algn="ctr">
            <a:solidFill>
              <a:srgbClr val="9BBB59">
                <a:lumMod val="50000"/>
              </a:srgbClr>
            </a:solidFill>
            <a:prstDash val="solid"/>
          </a:ln>
          <a:effectLst/>
        </p:spPr>
      </p:cxnSp>
      <p:grpSp>
        <p:nvGrpSpPr>
          <p:cNvPr id="181" name="Concept 2 sub sphere"/>
          <p:cNvGrpSpPr/>
          <p:nvPr/>
        </p:nvGrpSpPr>
        <p:grpSpPr>
          <a:xfrm>
            <a:off x="10922803" y="2714966"/>
            <a:ext cx="1269197" cy="1324430"/>
            <a:chOff x="2146802" y="94622"/>
            <a:chExt cx="2684170" cy="2800980"/>
          </a:xfrm>
        </p:grpSpPr>
        <p:sp>
          <p:nvSpPr>
            <p:cNvPr id="182" name="Oval 181"/>
            <p:cNvSpPr/>
            <p:nvPr/>
          </p:nvSpPr>
          <p:spPr>
            <a:xfrm>
              <a:off x="2146802" y="94622"/>
              <a:ext cx="2684170" cy="2800980"/>
            </a:xfrm>
            <a:prstGeom prst="ellipse">
              <a:avLst/>
            </a:prstGeom>
            <a:gradFill flip="none" rotWithShape="1">
              <a:gsLst>
                <a:gs pos="0">
                  <a:srgbClr val="F79646">
                    <a:lumMod val="75000"/>
                  </a:srgbClr>
                </a:gs>
                <a:gs pos="82000">
                  <a:srgbClr val="F79646">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rPr>
                <a:t>Transfers</a:t>
              </a:r>
            </a:p>
          </p:txBody>
        </p:sp>
        <p:sp>
          <p:nvSpPr>
            <p:cNvPr id="183"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184" name="Oval 183"/>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185" name="Oval 184"/>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186" name="Concept 2 sub sphere"/>
          <p:cNvGrpSpPr/>
          <p:nvPr/>
        </p:nvGrpSpPr>
        <p:grpSpPr>
          <a:xfrm>
            <a:off x="10284280" y="4100268"/>
            <a:ext cx="1447277" cy="1399747"/>
            <a:chOff x="2146802" y="405849"/>
            <a:chExt cx="2315510" cy="2443412"/>
          </a:xfrm>
        </p:grpSpPr>
        <p:sp>
          <p:nvSpPr>
            <p:cNvPr id="187" name="Oval 186"/>
            <p:cNvSpPr/>
            <p:nvPr/>
          </p:nvSpPr>
          <p:spPr>
            <a:xfrm>
              <a:off x="2146802" y="533401"/>
              <a:ext cx="2315510" cy="2315860"/>
            </a:xfrm>
            <a:prstGeom prst="ellipse">
              <a:avLst/>
            </a:prstGeom>
            <a:gradFill flip="none" rotWithShape="1">
              <a:gsLst>
                <a:gs pos="0">
                  <a:srgbClr val="F79646">
                    <a:lumMod val="75000"/>
                  </a:srgbClr>
                </a:gs>
                <a:gs pos="82000">
                  <a:srgbClr val="F79646">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rPr>
                <a:t>Investment Properties</a:t>
              </a:r>
            </a:p>
          </p:txBody>
        </p:sp>
        <p:sp>
          <p:nvSpPr>
            <p:cNvPr id="188"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189" name="Oval 188"/>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190" name="Oval 189"/>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191" name="Concept 2 sub sphere"/>
          <p:cNvGrpSpPr/>
          <p:nvPr/>
        </p:nvGrpSpPr>
        <p:grpSpPr>
          <a:xfrm>
            <a:off x="10326729" y="1339899"/>
            <a:ext cx="1230672" cy="1361703"/>
            <a:chOff x="2146802" y="405849"/>
            <a:chExt cx="2362200" cy="2489751"/>
          </a:xfrm>
        </p:grpSpPr>
        <p:sp>
          <p:nvSpPr>
            <p:cNvPr id="192" name="Oval 191"/>
            <p:cNvSpPr/>
            <p:nvPr/>
          </p:nvSpPr>
          <p:spPr>
            <a:xfrm>
              <a:off x="2146802" y="533400"/>
              <a:ext cx="2362200" cy="2362200"/>
            </a:xfrm>
            <a:prstGeom prst="ellipse">
              <a:avLst/>
            </a:prstGeom>
            <a:gradFill flip="none" rotWithShape="1">
              <a:gsLst>
                <a:gs pos="0">
                  <a:srgbClr val="F79646">
                    <a:lumMod val="75000"/>
                  </a:srgbClr>
                </a:gs>
                <a:gs pos="82000">
                  <a:srgbClr val="F79646">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rPr>
                <a:t>Infrastructure</a:t>
              </a:r>
            </a:p>
          </p:txBody>
        </p:sp>
        <p:sp>
          <p:nvSpPr>
            <p:cNvPr id="193"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194" name="Oval 193"/>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195" name="Oval 194"/>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196" name="Concept 2 sphere"/>
          <p:cNvGrpSpPr/>
          <p:nvPr/>
        </p:nvGrpSpPr>
        <p:grpSpPr>
          <a:xfrm>
            <a:off x="8797698" y="2658950"/>
            <a:ext cx="1486583" cy="1566854"/>
            <a:chOff x="2146802" y="405849"/>
            <a:chExt cx="2362200" cy="2489751"/>
          </a:xfrm>
        </p:grpSpPr>
        <p:sp>
          <p:nvSpPr>
            <p:cNvPr id="197" name="Oval 196"/>
            <p:cNvSpPr/>
            <p:nvPr/>
          </p:nvSpPr>
          <p:spPr>
            <a:xfrm>
              <a:off x="2146802" y="533400"/>
              <a:ext cx="2362200" cy="2362200"/>
            </a:xfrm>
            <a:prstGeom prst="ellipse">
              <a:avLst/>
            </a:prstGeom>
            <a:gradFill flip="none" rotWithShape="1">
              <a:gsLst>
                <a:gs pos="0">
                  <a:srgbClr val="F79646">
                    <a:lumMod val="75000"/>
                  </a:srgbClr>
                </a:gs>
                <a:gs pos="82000">
                  <a:srgbClr val="F79646">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effectLst>
                    <a:reflection stA="13000" endPos="65000" dist="50800" dir="5400000" sy="-100000" algn="bl" rotWithShape="0"/>
                  </a:effectLst>
                  <a:latin typeface="Calibri"/>
                </a:rPr>
                <a:t>Operating Costs: </a:t>
              </a:r>
              <a:endParaRPr kumimoji="0" lang="en-US" sz="16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198"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199" name="Oval 198"/>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00" name="Oval 199"/>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201" name="Group 200"/>
          <p:cNvGrpSpPr/>
          <p:nvPr/>
        </p:nvGrpSpPr>
        <p:grpSpPr>
          <a:xfrm>
            <a:off x="3719548" y="2088911"/>
            <a:ext cx="2502680" cy="2637818"/>
            <a:chOff x="2146802" y="405850"/>
            <a:chExt cx="2362200" cy="2489752"/>
          </a:xfrm>
        </p:grpSpPr>
        <p:sp>
          <p:nvSpPr>
            <p:cNvPr id="202" name="Oval 201"/>
            <p:cNvSpPr/>
            <p:nvPr/>
          </p:nvSpPr>
          <p:spPr>
            <a:xfrm>
              <a:off x="2146802" y="533401"/>
              <a:ext cx="2362200" cy="2362201"/>
            </a:xfrm>
            <a:prstGeom prst="ellipse">
              <a:avLst/>
            </a:prstGeom>
            <a:gradFill flip="none" rotWithShape="1">
              <a:gsLst>
                <a:gs pos="0">
                  <a:srgbClr val="1F497D">
                    <a:lumMod val="60000"/>
                    <a:lumOff val="40000"/>
                  </a:srgbClr>
                </a:gs>
                <a:gs pos="82000">
                  <a:srgbClr val="1F497D">
                    <a:lumMod val="75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prstClr val="white"/>
                  </a:solidFill>
                  <a:effectLst>
                    <a:reflection blurRad="25400" stA="18000" endPos="45500" dir="5400000" sy="-100000" algn="bl" rotWithShape="0"/>
                  </a:effectLst>
                  <a:latin typeface="Calibri"/>
                </a:rPr>
                <a:t>Projects: Non Infrastructure:</a:t>
              </a:r>
              <a:endParaRPr kumimoji="0" lang="en-US" sz="2000" b="0" i="0" u="none" strike="noStrike" kern="0" cap="none" spc="0" normalizeH="0" baseline="0" noProof="0" dirty="0" smtClean="0">
                <a:ln>
                  <a:noFill/>
                </a:ln>
                <a:solidFill>
                  <a:prstClr val="white"/>
                </a:solidFill>
                <a:effectLst>
                  <a:reflection blurRad="25400" stA="18000" endPos="45500" dir="5400000" sy="-100000" algn="bl" rotWithShape="0"/>
                </a:effectLst>
                <a:uLnTx/>
                <a:uFillTx/>
                <a:latin typeface="Calibri"/>
              </a:endParaRPr>
            </a:p>
          </p:txBody>
        </p:sp>
        <p:sp>
          <p:nvSpPr>
            <p:cNvPr id="203" name="Oval 5"/>
            <p:cNvSpPr/>
            <p:nvPr/>
          </p:nvSpPr>
          <p:spPr>
            <a:xfrm rot="13238608">
              <a:off x="2445825" y="405850"/>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lumMod val="95000"/>
                  </a:prstClr>
                </a:solidFill>
                <a:effectLst>
                  <a:glow rad="101600">
                    <a:srgbClr val="4F81BD">
                      <a:satMod val="175000"/>
                      <a:alpha val="40000"/>
                    </a:srgbClr>
                  </a:glow>
                </a:effectLst>
                <a:uLnTx/>
                <a:uFillTx/>
                <a:latin typeface="Calibri"/>
                <a:ea typeface="+mn-ea"/>
                <a:cs typeface="+mn-cs"/>
              </a:endParaRPr>
            </a:p>
          </p:txBody>
        </p:sp>
        <p:sp>
          <p:nvSpPr>
            <p:cNvPr id="204" name="Oval 203"/>
            <p:cNvSpPr/>
            <p:nvPr/>
          </p:nvSpPr>
          <p:spPr>
            <a:xfrm flipV="1">
              <a:off x="3399115" y="1271324"/>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5" name="Oval 204"/>
            <p:cNvSpPr/>
            <p:nvPr/>
          </p:nvSpPr>
          <p:spPr>
            <a:xfrm flipH="1" flipV="1">
              <a:off x="3452278" y="1426247"/>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206" name="Concept 1 sub sphere"/>
          <p:cNvGrpSpPr/>
          <p:nvPr/>
        </p:nvGrpSpPr>
        <p:grpSpPr>
          <a:xfrm>
            <a:off x="8442744" y="991145"/>
            <a:ext cx="1098248" cy="1177267"/>
            <a:chOff x="2146804" y="405849"/>
            <a:chExt cx="2322637" cy="2489751"/>
          </a:xfrm>
        </p:grpSpPr>
        <p:sp>
          <p:nvSpPr>
            <p:cNvPr id="207" name="Oval 206"/>
            <p:cNvSpPr/>
            <p:nvPr/>
          </p:nvSpPr>
          <p:spPr>
            <a:xfrm>
              <a:off x="2146804" y="533400"/>
              <a:ext cx="2322637" cy="2362200"/>
            </a:xfrm>
            <a:prstGeom prst="ellipse">
              <a:avLst/>
            </a:prstGeom>
            <a:gradFill flip="none" rotWithShape="1">
              <a:gsLst>
                <a:gs pos="0">
                  <a:srgbClr val="C0504D">
                    <a:lumMod val="75000"/>
                  </a:srgbClr>
                </a:gs>
                <a:gs pos="82000">
                  <a:srgbClr val="C0504D">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smtClean="0">
                  <a:solidFill>
                    <a:prstClr val="white"/>
                  </a:solidFill>
                  <a:effectLst>
                    <a:reflection stA="13000" endPos="65000" dist="50800" dir="5400000" sy="-100000" algn="bl" rotWithShape="0"/>
                  </a:effectLst>
                  <a:latin typeface="Calibri"/>
                </a:rPr>
                <a:t>Office Rental</a:t>
              </a:r>
              <a:endParaRPr kumimoji="0" lang="en-US" sz="12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08"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209" name="Oval 208"/>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10" name="Oval 209"/>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211" name="Concept 1 sub sphere"/>
          <p:cNvGrpSpPr/>
          <p:nvPr/>
        </p:nvGrpSpPr>
        <p:grpSpPr>
          <a:xfrm>
            <a:off x="7474644" y="1962465"/>
            <a:ext cx="1116955" cy="1177267"/>
            <a:chOff x="2146802" y="405849"/>
            <a:chExt cx="2362200" cy="2489751"/>
          </a:xfrm>
        </p:grpSpPr>
        <p:sp>
          <p:nvSpPr>
            <p:cNvPr id="212" name="Oval 211"/>
            <p:cNvSpPr/>
            <p:nvPr/>
          </p:nvSpPr>
          <p:spPr>
            <a:xfrm>
              <a:off x="2146802" y="533400"/>
              <a:ext cx="2362200" cy="2362200"/>
            </a:xfrm>
            <a:prstGeom prst="ellipse">
              <a:avLst/>
            </a:prstGeom>
            <a:gradFill flip="none" rotWithShape="1">
              <a:gsLst>
                <a:gs pos="0">
                  <a:srgbClr val="C0504D">
                    <a:lumMod val="75000"/>
                  </a:srgbClr>
                </a:gs>
                <a:gs pos="82000">
                  <a:srgbClr val="C0504D">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rPr>
                <a:t>Admin costs</a:t>
              </a:r>
            </a:p>
          </p:txBody>
        </p:sp>
        <p:sp>
          <p:nvSpPr>
            <p:cNvPr id="213"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214" name="Oval 213"/>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15" name="Oval 214"/>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216" name="Concept 1 sub sphere"/>
          <p:cNvGrpSpPr/>
          <p:nvPr/>
        </p:nvGrpSpPr>
        <p:grpSpPr>
          <a:xfrm>
            <a:off x="7440972" y="106622"/>
            <a:ext cx="1116955" cy="1177267"/>
            <a:chOff x="2146802" y="405849"/>
            <a:chExt cx="2362200" cy="2489751"/>
          </a:xfrm>
        </p:grpSpPr>
        <p:sp>
          <p:nvSpPr>
            <p:cNvPr id="217" name="Oval 216"/>
            <p:cNvSpPr/>
            <p:nvPr/>
          </p:nvSpPr>
          <p:spPr>
            <a:xfrm>
              <a:off x="2146802" y="533400"/>
              <a:ext cx="2362200" cy="2362200"/>
            </a:xfrm>
            <a:prstGeom prst="ellipse">
              <a:avLst/>
            </a:prstGeom>
            <a:gradFill flip="none" rotWithShape="1">
              <a:gsLst>
                <a:gs pos="0">
                  <a:srgbClr val="C0504D">
                    <a:lumMod val="75000"/>
                  </a:srgbClr>
                </a:gs>
                <a:gs pos="82000">
                  <a:srgbClr val="C0504D">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noProof="0" dirty="0" smtClean="0">
                  <a:solidFill>
                    <a:prstClr val="white"/>
                  </a:solidFill>
                  <a:effectLst>
                    <a:reflection stA="13000" endPos="65000" dist="50800" dir="5400000" sy="-100000" algn="bl" rotWithShape="0"/>
                  </a:effectLst>
                  <a:latin typeface="Calibri"/>
                </a:rPr>
                <a:t>Vehicle </a:t>
              </a:r>
              <a:endParaRPr kumimoji="0" lang="en-US" sz="14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18"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219" name="Oval 218"/>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20" name="Oval 219"/>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221" name="Concept 1 sphere"/>
          <p:cNvGrpSpPr/>
          <p:nvPr/>
        </p:nvGrpSpPr>
        <p:grpSpPr>
          <a:xfrm>
            <a:off x="5649326" y="573500"/>
            <a:ext cx="1682073" cy="1566854"/>
            <a:chOff x="1927377" y="405849"/>
            <a:chExt cx="2672836" cy="2489751"/>
          </a:xfrm>
        </p:grpSpPr>
        <p:sp>
          <p:nvSpPr>
            <p:cNvPr id="222" name="Oval 221"/>
            <p:cNvSpPr/>
            <p:nvPr/>
          </p:nvSpPr>
          <p:spPr>
            <a:xfrm>
              <a:off x="2146802" y="533401"/>
              <a:ext cx="2362200" cy="2362199"/>
            </a:xfrm>
            <a:prstGeom prst="ellipse">
              <a:avLst/>
            </a:prstGeom>
            <a:gradFill flip="none" rotWithShape="1">
              <a:gsLst>
                <a:gs pos="0">
                  <a:srgbClr val="C0504D">
                    <a:lumMod val="75000"/>
                  </a:srgbClr>
                </a:gs>
                <a:gs pos="82000">
                  <a:srgbClr val="C0504D">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23"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224" name="Oval 223"/>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25" name="Oval 224"/>
            <p:cNvSpPr/>
            <p:nvPr/>
          </p:nvSpPr>
          <p:spPr>
            <a:xfrm rot="10800000" flipH="1" flipV="1">
              <a:off x="1927377" y="1405602"/>
              <a:ext cx="2672836" cy="60121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lvl="0" algn="ctr"/>
              <a:r>
                <a:rPr lang="en-US" kern="0" dirty="0">
                  <a:solidFill>
                    <a:prstClr val="white"/>
                  </a:solidFill>
                  <a:effectLst>
                    <a:reflection stA="13000" endPos="65000" dist="50800" dir="5400000" sy="-100000" algn="bl" rotWithShape="0"/>
                  </a:effectLst>
                  <a:latin typeface="Calibri"/>
                </a:rPr>
                <a:t>Municipal Running </a:t>
              </a:r>
              <a:r>
                <a:rPr lang="en-US" kern="0" dirty="0" smtClean="0">
                  <a:solidFill>
                    <a:prstClr val="white"/>
                  </a:solidFill>
                  <a:effectLst>
                    <a:reflection stA="13000" endPos="65000" dist="50800" dir="5400000" sy="-100000" algn="bl" rotWithShape="0"/>
                  </a:effectLst>
                  <a:latin typeface="Calibri"/>
                </a:rPr>
                <a:t>Cost: Mayor</a:t>
              </a:r>
              <a:endParaRPr kumimoji="0" lang="en-US" sz="18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226" name="Concept 3 sub sphere"/>
          <p:cNvGrpSpPr/>
          <p:nvPr/>
        </p:nvGrpSpPr>
        <p:grpSpPr>
          <a:xfrm>
            <a:off x="8616916" y="4546725"/>
            <a:ext cx="1315024" cy="1339955"/>
            <a:chOff x="2146802" y="405849"/>
            <a:chExt cx="2362200" cy="2489751"/>
          </a:xfrm>
        </p:grpSpPr>
        <p:sp>
          <p:nvSpPr>
            <p:cNvPr id="227" name="Oval 226"/>
            <p:cNvSpPr/>
            <p:nvPr/>
          </p:nvSpPr>
          <p:spPr>
            <a:xfrm>
              <a:off x="2146802" y="533400"/>
              <a:ext cx="2362200" cy="2362200"/>
            </a:xfrm>
            <a:prstGeom prst="ellipse">
              <a:avLst/>
            </a:prstGeom>
            <a:gradFill flip="none" rotWithShape="1">
              <a:gsLst>
                <a:gs pos="0">
                  <a:srgbClr val="9BBB59">
                    <a:lumMod val="75000"/>
                  </a:srgbClr>
                </a:gs>
                <a:gs pos="82000">
                  <a:srgbClr val="9BBB59">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rPr>
                <a:t>Functions and events</a:t>
              </a:r>
            </a:p>
          </p:txBody>
        </p:sp>
        <p:sp>
          <p:nvSpPr>
            <p:cNvPr id="228"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229" name="Oval 228"/>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30" name="Oval 229"/>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231" name="Concept 3 sub sphere"/>
          <p:cNvGrpSpPr/>
          <p:nvPr/>
        </p:nvGrpSpPr>
        <p:grpSpPr>
          <a:xfrm>
            <a:off x="7474644" y="5526561"/>
            <a:ext cx="1560249" cy="1536535"/>
            <a:chOff x="2146802" y="405849"/>
            <a:chExt cx="2362200" cy="2489751"/>
          </a:xfrm>
        </p:grpSpPr>
        <p:sp>
          <p:nvSpPr>
            <p:cNvPr id="232" name="Oval 231"/>
            <p:cNvSpPr/>
            <p:nvPr/>
          </p:nvSpPr>
          <p:spPr>
            <a:xfrm>
              <a:off x="2146802" y="533400"/>
              <a:ext cx="2362200" cy="2362200"/>
            </a:xfrm>
            <a:prstGeom prst="ellipse">
              <a:avLst/>
            </a:prstGeom>
            <a:gradFill flip="none" rotWithShape="1">
              <a:gsLst>
                <a:gs pos="0">
                  <a:srgbClr val="9BBB59">
                    <a:lumMod val="75000"/>
                  </a:srgbClr>
                </a:gs>
                <a:gs pos="82000">
                  <a:srgbClr val="9BBB59">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lvl="0" algn="ctr"/>
              <a:r>
                <a:rPr lang="en-US" sz="1400" kern="0" dirty="0" smtClean="0">
                  <a:solidFill>
                    <a:prstClr val="white"/>
                  </a:solidFill>
                  <a:effectLst>
                    <a:reflection stA="13000" endPos="65000" dist="50800" dir="5400000" sy="-100000" algn="bl" rotWithShape="0"/>
                  </a:effectLst>
                  <a:latin typeface="Calibri"/>
                </a:rPr>
                <a:t>Strategic Planning: Workshops and events</a:t>
              </a:r>
              <a:endParaRPr kumimoji="0" lang="en-US" sz="14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33"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234" name="Oval 233"/>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35" name="Oval 234"/>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236" name="Concept 3 sub sphere"/>
          <p:cNvGrpSpPr/>
          <p:nvPr/>
        </p:nvGrpSpPr>
        <p:grpSpPr>
          <a:xfrm>
            <a:off x="7455470" y="3475389"/>
            <a:ext cx="1411823" cy="1374522"/>
            <a:chOff x="2146802" y="405849"/>
            <a:chExt cx="2362200" cy="2489751"/>
          </a:xfrm>
        </p:grpSpPr>
        <p:sp>
          <p:nvSpPr>
            <p:cNvPr id="237" name="Oval 236"/>
            <p:cNvSpPr/>
            <p:nvPr/>
          </p:nvSpPr>
          <p:spPr>
            <a:xfrm>
              <a:off x="2146802" y="533400"/>
              <a:ext cx="2362200" cy="2362200"/>
            </a:xfrm>
            <a:prstGeom prst="ellipse">
              <a:avLst/>
            </a:prstGeom>
            <a:gradFill flip="none" rotWithShape="1">
              <a:gsLst>
                <a:gs pos="0">
                  <a:srgbClr val="9BBB59">
                    <a:lumMod val="75000"/>
                  </a:srgbClr>
                </a:gs>
                <a:gs pos="82000">
                  <a:srgbClr val="9BBB59">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white"/>
                  </a:solidFill>
                  <a:effectLst>
                    <a:reflection stA="13000" endPos="65000" dist="50800" dir="5400000" sy="-100000" algn="bl" rotWithShape="0"/>
                  </a:effectLst>
                  <a:latin typeface="Calibri"/>
                </a:rPr>
                <a:t>Mayoral Campaigns</a:t>
              </a:r>
              <a:endParaRPr kumimoji="0" lang="en-US" sz="14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38" name="Oval 5"/>
            <p:cNvSpPr/>
            <p:nvPr/>
          </p:nvSpPr>
          <p:spPr>
            <a:xfrm rot="13238608">
              <a:off x="2445825" y="405849"/>
              <a:ext cx="456279" cy="1476413"/>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239" name="Oval 238"/>
            <p:cNvSpPr/>
            <p:nvPr/>
          </p:nvSpPr>
          <p:spPr>
            <a:xfrm flipV="1">
              <a:off x="3399115" y="1271323"/>
              <a:ext cx="53163" cy="5742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40" name="Oval 239"/>
            <p:cNvSpPr/>
            <p:nvPr/>
          </p:nvSpPr>
          <p:spPr>
            <a:xfrm flipH="1" flipV="1">
              <a:off x="3452278" y="1426246"/>
              <a:ext cx="148679" cy="27886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grpSp>
        <p:nvGrpSpPr>
          <p:cNvPr id="241" name="Concept 3 sphere"/>
          <p:cNvGrpSpPr/>
          <p:nvPr/>
        </p:nvGrpSpPr>
        <p:grpSpPr>
          <a:xfrm>
            <a:off x="5765680" y="4807499"/>
            <a:ext cx="1486583" cy="1521469"/>
            <a:chOff x="1775459" y="1532443"/>
            <a:chExt cx="2362200" cy="2417630"/>
          </a:xfrm>
        </p:grpSpPr>
        <p:sp>
          <p:nvSpPr>
            <p:cNvPr id="242" name="Oval 241"/>
            <p:cNvSpPr/>
            <p:nvPr/>
          </p:nvSpPr>
          <p:spPr>
            <a:xfrm>
              <a:off x="1775459" y="1587874"/>
              <a:ext cx="2362200" cy="2362199"/>
            </a:xfrm>
            <a:prstGeom prst="ellipse">
              <a:avLst/>
            </a:prstGeom>
            <a:gradFill flip="none" rotWithShape="1">
              <a:gsLst>
                <a:gs pos="0">
                  <a:srgbClr val="9BBB59">
                    <a:lumMod val="75000"/>
                  </a:srgbClr>
                </a:gs>
                <a:gs pos="82000">
                  <a:srgbClr val="9BBB59">
                    <a:lumMod val="50000"/>
                  </a:srgbClr>
                </a:gs>
                <a:gs pos="100000">
                  <a:srgbClr val="1F497D">
                    <a:lumMod val="5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76200" contourW="19050">
              <a:bevelT w="228600" h="25400"/>
              <a:extrusionClr>
                <a:sysClr val="window" lastClr="FFFFFF">
                  <a:lumMod val="95000"/>
                </a:sysClr>
              </a:extrusionClr>
              <a:contourClr>
                <a:srgbClr val="1F497D">
                  <a:lumMod val="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effectLst>
                    <a:reflection stA="13000" endPos="65000" dist="50800" dir="5400000" sy="-100000" algn="bl" rotWithShape="0"/>
                  </a:effectLst>
                  <a:latin typeface="Calibri"/>
                </a:rPr>
                <a:t>Typical Work stream</a:t>
              </a:r>
              <a:endParaRPr kumimoji="0" lang="en-US" sz="1800" b="0" i="0" u="none" strike="noStrike" kern="0" cap="none" spc="0" normalizeH="0" baseline="0" noProof="0" dirty="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43" name="Oval 5"/>
            <p:cNvSpPr/>
            <p:nvPr/>
          </p:nvSpPr>
          <p:spPr>
            <a:xfrm rot="13238608">
              <a:off x="2068920" y="1532443"/>
              <a:ext cx="456279" cy="1476412"/>
            </a:xfrm>
            <a:custGeom>
              <a:avLst/>
              <a:gdLst>
                <a:gd name="connsiteX0" fmla="*/ 0 w 2209800"/>
                <a:gd name="connsiteY0" fmla="*/ 1104900 h 2209800"/>
                <a:gd name="connsiteX1" fmla="*/ 1104900 w 2209800"/>
                <a:gd name="connsiteY1" fmla="*/ 0 h 2209800"/>
                <a:gd name="connsiteX2" fmla="*/ 2209800 w 2209800"/>
                <a:gd name="connsiteY2" fmla="*/ 1104900 h 2209800"/>
                <a:gd name="connsiteX3" fmla="*/ 1104900 w 2209800"/>
                <a:gd name="connsiteY3" fmla="*/ 2209800 h 2209800"/>
                <a:gd name="connsiteX4" fmla="*/ 0 w 2209800"/>
                <a:gd name="connsiteY4" fmla="*/ 1104900 h 2209800"/>
                <a:gd name="connsiteX0" fmla="*/ 894994 w 1105873"/>
                <a:gd name="connsiteY0" fmla="*/ 1051865 h 2210043"/>
                <a:gd name="connsiteX1" fmla="*/ 973 w 1105873"/>
                <a:gd name="connsiteY1" fmla="*/ 128 h 2210043"/>
                <a:gd name="connsiteX2" fmla="*/ 1105873 w 1105873"/>
                <a:gd name="connsiteY2" fmla="*/ 1105028 h 2210043"/>
                <a:gd name="connsiteX3" fmla="*/ 973 w 1105873"/>
                <a:gd name="connsiteY3" fmla="*/ 2209928 h 2210043"/>
                <a:gd name="connsiteX4" fmla="*/ 894994 w 1105873"/>
                <a:gd name="connsiteY4" fmla="*/ 1051865 h 2210043"/>
                <a:gd name="connsiteX0" fmla="*/ 895112 w 1105991"/>
                <a:gd name="connsiteY0" fmla="*/ 1051817 h 1933681"/>
                <a:gd name="connsiteX1" fmla="*/ 1091 w 1105991"/>
                <a:gd name="connsiteY1" fmla="*/ 80 h 1933681"/>
                <a:gd name="connsiteX2" fmla="*/ 1105991 w 1105991"/>
                <a:gd name="connsiteY2" fmla="*/ 1104980 h 1933681"/>
                <a:gd name="connsiteX3" fmla="*/ 628412 w 1105991"/>
                <a:gd name="connsiteY3" fmla="*/ 1933433 h 1933681"/>
                <a:gd name="connsiteX4" fmla="*/ 895112 w 1105991"/>
                <a:gd name="connsiteY4" fmla="*/ 1051817 h 1933681"/>
                <a:gd name="connsiteX0" fmla="*/ 301230 w 512109"/>
                <a:gd name="connsiteY0" fmla="*/ 775406 h 1657270"/>
                <a:gd name="connsiteX1" fmla="*/ 2632 w 512109"/>
                <a:gd name="connsiteY1" fmla="*/ 115 h 1657270"/>
                <a:gd name="connsiteX2" fmla="*/ 512109 w 512109"/>
                <a:gd name="connsiteY2" fmla="*/ 828569 h 1657270"/>
                <a:gd name="connsiteX3" fmla="*/ 34530 w 512109"/>
                <a:gd name="connsiteY3" fmla="*/ 1657022 h 1657270"/>
                <a:gd name="connsiteX4" fmla="*/ 301230 w 512109"/>
                <a:gd name="connsiteY4" fmla="*/ 775406 h 1657270"/>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 name="connsiteX0" fmla="*/ 301320 w 512199"/>
                <a:gd name="connsiteY0" fmla="*/ 775494 h 1657358"/>
                <a:gd name="connsiteX1" fmla="*/ 2722 w 512199"/>
                <a:gd name="connsiteY1" fmla="*/ 203 h 1657358"/>
                <a:gd name="connsiteX2" fmla="*/ 512199 w 512199"/>
                <a:gd name="connsiteY2" fmla="*/ 828657 h 1657358"/>
                <a:gd name="connsiteX3" fmla="*/ 34620 w 512199"/>
                <a:gd name="connsiteY3" fmla="*/ 1657110 h 1657358"/>
                <a:gd name="connsiteX4" fmla="*/ 301320 w 512199"/>
                <a:gd name="connsiteY4" fmla="*/ 775494 h 1657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99" h="1657358">
                  <a:moveTo>
                    <a:pt x="301320" y="775494"/>
                  </a:moveTo>
                  <a:cubicBezTo>
                    <a:pt x="284067" y="272566"/>
                    <a:pt x="-32424" y="-8657"/>
                    <a:pt x="2722" y="203"/>
                  </a:cubicBezTo>
                  <a:cubicBezTo>
                    <a:pt x="37868" y="9063"/>
                    <a:pt x="500264" y="325859"/>
                    <a:pt x="512199" y="828657"/>
                  </a:cubicBezTo>
                  <a:cubicBezTo>
                    <a:pt x="512199" y="1438876"/>
                    <a:pt x="69766" y="1665970"/>
                    <a:pt x="34620" y="1657110"/>
                  </a:cubicBezTo>
                  <a:cubicBezTo>
                    <a:pt x="-526" y="1648250"/>
                    <a:pt x="318573" y="1278422"/>
                    <a:pt x="301320" y="775494"/>
                  </a:cubicBezTo>
                  <a:close/>
                </a:path>
              </a:pathLst>
            </a:custGeom>
            <a:solidFill>
              <a:sysClr val="window" lastClr="FFFFFF">
                <a:alpha val="3000"/>
              </a:sysClr>
            </a:solidFill>
            <a:ln w="25400" cap="flat" cmpd="sng" algn="ctr">
              <a:noFill/>
              <a:prstDash val="solid"/>
            </a:ln>
            <a:effectLst>
              <a:glow>
                <a:srgbClr val="4F81BD"/>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lumMod val="95000"/>
                  </a:prstClr>
                </a:solidFill>
                <a:effectLst>
                  <a:glow rad="101600">
                    <a:srgbClr val="4F81BD">
                      <a:satMod val="175000"/>
                      <a:alpha val="40000"/>
                    </a:srgbClr>
                  </a:glow>
                  <a:reflection stA="13000" endPos="65000" dist="50800" dir="5400000" sy="-100000" algn="bl" rotWithShape="0"/>
                </a:effectLst>
                <a:uLnTx/>
                <a:uFillTx/>
                <a:latin typeface="Calibri"/>
                <a:ea typeface="+mn-ea"/>
                <a:cs typeface="+mn-cs"/>
              </a:endParaRPr>
            </a:p>
          </p:txBody>
        </p:sp>
        <p:sp>
          <p:nvSpPr>
            <p:cNvPr id="244" name="Oval 243"/>
            <p:cNvSpPr/>
            <p:nvPr/>
          </p:nvSpPr>
          <p:spPr>
            <a:xfrm flipV="1">
              <a:off x="3022208" y="2393723"/>
              <a:ext cx="53164" cy="57424"/>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sp>
          <p:nvSpPr>
            <p:cNvPr id="245" name="Oval 244"/>
            <p:cNvSpPr/>
            <p:nvPr/>
          </p:nvSpPr>
          <p:spPr>
            <a:xfrm flipH="1" flipV="1">
              <a:off x="3075372" y="2548645"/>
              <a:ext cx="148679" cy="278863"/>
            </a:xfrm>
            <a:prstGeom prst="ellipse">
              <a:avLst/>
            </a:prstGeom>
            <a:solidFill>
              <a:sysClr val="window" lastClr="FFFFFF">
                <a:alpha val="1000"/>
              </a:sysClr>
            </a:solidFill>
            <a:ln w="25400" cap="flat" cmpd="sng" algn="ctr">
              <a:noFill/>
              <a:prstDash val="solid"/>
            </a:ln>
            <a:effectLst>
              <a:glow rad="203200">
                <a:sysClr val="window" lastClr="FFFFFF">
                  <a:alpha val="14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reflection stA="13000" endPos="65000" dist="50800" dir="5400000" sy="-100000" algn="bl" rotWithShape="0"/>
                </a:effectLst>
                <a:uLnTx/>
                <a:uFillTx/>
                <a:latin typeface="Calibri"/>
                <a:ea typeface="+mn-ea"/>
                <a:cs typeface="+mn-cs"/>
              </a:endParaRPr>
            </a:p>
          </p:txBody>
        </p:sp>
      </p:grpSp>
    </p:spTree>
    <p:extLst>
      <p:ext uri="{BB962C8B-B14F-4D97-AF65-F5344CB8AC3E}">
        <p14:creationId xmlns:p14="http://schemas.microsoft.com/office/powerpoint/2010/main" val="39227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500"/>
                                        <p:tgtEl>
                                          <p:spTgt spid="221"/>
                                        </p:tgtEl>
                                      </p:cBhvr>
                                    </p:animEffect>
                                  </p:childTnLst>
                                </p:cTn>
                              </p:par>
                              <p:par>
                                <p:cTn id="11" presetID="10" presetClass="entr" presetSubtype="0" fill="hold" nodeType="withEffect">
                                  <p:stCondLst>
                                    <p:cond delay="0"/>
                                  </p:stCondLst>
                                  <p:childTnLst>
                                    <p:set>
                                      <p:cBhvr>
                                        <p:cTn id="12" dur="1" fill="hold">
                                          <p:stCondLst>
                                            <p:cond delay="0"/>
                                          </p:stCondLst>
                                        </p:cTn>
                                        <p:tgtEl>
                                          <p:spTgt spid="241"/>
                                        </p:tgtEl>
                                        <p:attrNameLst>
                                          <p:attrName>style.visibility</p:attrName>
                                        </p:attrNameLst>
                                      </p:cBhvr>
                                      <p:to>
                                        <p:strVal val="visible"/>
                                      </p:to>
                                    </p:set>
                                    <p:animEffect transition="in" filter="fade">
                                      <p:cBhvr>
                                        <p:cTn id="13" dur="500"/>
                                        <p:tgtEl>
                                          <p:spTgt spid="241"/>
                                        </p:tgtEl>
                                      </p:cBhvr>
                                    </p:animEffect>
                                  </p:childTnLst>
                                </p:cTn>
                              </p:par>
                              <p:par>
                                <p:cTn id="14" presetID="10" presetClass="entr" presetSubtype="0" fill="hold" nodeType="withEffect">
                                  <p:stCondLst>
                                    <p:cond delay="0"/>
                                  </p:stCondLst>
                                  <p:childTnLst>
                                    <p:set>
                                      <p:cBhvr>
                                        <p:cTn id="15" dur="1" fill="hold">
                                          <p:stCondLst>
                                            <p:cond delay="0"/>
                                          </p:stCondLst>
                                        </p:cTn>
                                        <p:tgtEl>
                                          <p:spTgt spid="179"/>
                                        </p:tgtEl>
                                        <p:attrNameLst>
                                          <p:attrName>style.visibility</p:attrName>
                                        </p:attrNameLst>
                                      </p:cBhvr>
                                      <p:to>
                                        <p:strVal val="visible"/>
                                      </p:to>
                                    </p:set>
                                    <p:animEffect transition="in" filter="fade">
                                      <p:cBhvr>
                                        <p:cTn id="16" dur="500"/>
                                        <p:tgtEl>
                                          <p:spTgt spid="179"/>
                                        </p:tgtEl>
                                      </p:cBhvr>
                                    </p:animEffect>
                                  </p:childTnLst>
                                </p:cTn>
                              </p:par>
                              <p:par>
                                <p:cTn id="17" presetID="10" presetClass="entr" presetSubtype="0" fill="hold" nodeType="withEffect">
                                  <p:stCondLst>
                                    <p:cond delay="0"/>
                                  </p:stCondLst>
                                  <p:childTnLst>
                                    <p:set>
                                      <p:cBhvr>
                                        <p:cTn id="18" dur="1" fill="hold">
                                          <p:stCondLst>
                                            <p:cond delay="0"/>
                                          </p:stCondLst>
                                        </p:cTn>
                                        <p:tgtEl>
                                          <p:spTgt spid="196"/>
                                        </p:tgtEl>
                                        <p:attrNameLst>
                                          <p:attrName>style.visibility</p:attrName>
                                        </p:attrNameLst>
                                      </p:cBhvr>
                                      <p:to>
                                        <p:strVal val="visible"/>
                                      </p:to>
                                    </p:set>
                                    <p:animEffect transition="in" filter="fade">
                                      <p:cBhvr>
                                        <p:cTn id="19" dur="500"/>
                                        <p:tgtEl>
                                          <p:spTgt spid="196"/>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6"/>
                                        </p:tgtEl>
                                        <p:attrNameLst>
                                          <p:attrName>style.visibility</p:attrName>
                                        </p:attrNameLst>
                                      </p:cBhvr>
                                      <p:to>
                                        <p:strVal val="visible"/>
                                      </p:to>
                                    </p:set>
                                    <p:animEffect transition="in" filter="fade">
                                      <p:cBhvr>
                                        <p:cTn id="27" dur="500"/>
                                        <p:tgtEl>
                                          <p:spTgt spid="216"/>
                                        </p:tgtEl>
                                      </p:cBhvr>
                                    </p:animEffect>
                                  </p:childTnLst>
                                </p:cTn>
                              </p:par>
                              <p:par>
                                <p:cTn id="28" presetID="10" presetClass="entr" presetSubtype="0" fill="hold" nodeType="withEffect">
                                  <p:stCondLst>
                                    <p:cond delay="0"/>
                                  </p:stCondLst>
                                  <p:childTnLst>
                                    <p:set>
                                      <p:cBhvr>
                                        <p:cTn id="29" dur="1" fill="hold">
                                          <p:stCondLst>
                                            <p:cond delay="0"/>
                                          </p:stCondLst>
                                        </p:cTn>
                                        <p:tgtEl>
                                          <p:spTgt spid="177"/>
                                        </p:tgtEl>
                                        <p:attrNameLst>
                                          <p:attrName>style.visibility</p:attrName>
                                        </p:attrNameLst>
                                      </p:cBhvr>
                                      <p:to>
                                        <p:strVal val="visible"/>
                                      </p:to>
                                    </p:set>
                                    <p:animEffect transition="in" filter="fade">
                                      <p:cBhvr>
                                        <p:cTn id="30" dur="500"/>
                                        <p:tgtEl>
                                          <p:spTgt spid="177"/>
                                        </p:tgtEl>
                                      </p:cBhvr>
                                    </p:animEffect>
                                  </p:childTnLst>
                                </p:cTn>
                              </p:par>
                              <p:par>
                                <p:cTn id="31" presetID="10" presetClass="entr" presetSubtype="0" fill="hold" nodeType="withEffect">
                                  <p:stCondLst>
                                    <p:cond delay="0"/>
                                  </p:stCondLst>
                                  <p:childTnLst>
                                    <p:set>
                                      <p:cBhvr>
                                        <p:cTn id="32" dur="1" fill="hold">
                                          <p:stCondLst>
                                            <p:cond delay="0"/>
                                          </p:stCondLst>
                                        </p:cTn>
                                        <p:tgtEl>
                                          <p:spTgt spid="206"/>
                                        </p:tgtEl>
                                        <p:attrNameLst>
                                          <p:attrName>style.visibility</p:attrName>
                                        </p:attrNameLst>
                                      </p:cBhvr>
                                      <p:to>
                                        <p:strVal val="visible"/>
                                      </p:to>
                                    </p:set>
                                    <p:animEffect transition="in" filter="fade">
                                      <p:cBhvr>
                                        <p:cTn id="33" dur="500"/>
                                        <p:tgtEl>
                                          <p:spTgt spid="206"/>
                                        </p:tgtEl>
                                      </p:cBhvr>
                                    </p:animEffect>
                                  </p:childTnLst>
                                </p:cTn>
                              </p:par>
                              <p:par>
                                <p:cTn id="34" presetID="10" presetClass="entr" presetSubtype="0" fill="hold" nodeType="withEffect">
                                  <p:stCondLst>
                                    <p:cond delay="0"/>
                                  </p:stCondLst>
                                  <p:childTnLst>
                                    <p:set>
                                      <p:cBhvr>
                                        <p:cTn id="35" dur="1" fill="hold">
                                          <p:stCondLst>
                                            <p:cond delay="0"/>
                                          </p:stCondLst>
                                        </p:cTn>
                                        <p:tgtEl>
                                          <p:spTgt spid="175"/>
                                        </p:tgtEl>
                                        <p:attrNameLst>
                                          <p:attrName>style.visibility</p:attrName>
                                        </p:attrNameLst>
                                      </p:cBhvr>
                                      <p:to>
                                        <p:strVal val="visible"/>
                                      </p:to>
                                    </p:set>
                                    <p:animEffect transition="in" filter="fade">
                                      <p:cBhvr>
                                        <p:cTn id="36" dur="500"/>
                                        <p:tgtEl>
                                          <p:spTgt spid="175"/>
                                        </p:tgtEl>
                                      </p:cBhvr>
                                    </p:animEffect>
                                  </p:childTnLst>
                                </p:cTn>
                              </p:par>
                              <p:par>
                                <p:cTn id="37" presetID="10" presetClass="entr" presetSubtype="0" fill="hold" nodeType="withEffect">
                                  <p:stCondLst>
                                    <p:cond delay="0"/>
                                  </p:stCondLst>
                                  <p:childTnLst>
                                    <p:set>
                                      <p:cBhvr>
                                        <p:cTn id="38" dur="1" fill="hold">
                                          <p:stCondLst>
                                            <p:cond delay="0"/>
                                          </p:stCondLst>
                                        </p:cTn>
                                        <p:tgtEl>
                                          <p:spTgt spid="176"/>
                                        </p:tgtEl>
                                        <p:attrNameLst>
                                          <p:attrName>style.visibility</p:attrName>
                                        </p:attrNameLst>
                                      </p:cBhvr>
                                      <p:to>
                                        <p:strVal val="visible"/>
                                      </p:to>
                                    </p:set>
                                    <p:animEffect transition="in" filter="fade">
                                      <p:cBhvr>
                                        <p:cTn id="39" dur="500"/>
                                        <p:tgtEl>
                                          <p:spTgt spid="176"/>
                                        </p:tgtEl>
                                      </p:cBhvr>
                                    </p:animEffect>
                                  </p:childTnLst>
                                </p:cTn>
                              </p:par>
                              <p:par>
                                <p:cTn id="40" presetID="10" presetClass="entr" presetSubtype="0" fill="hold" nodeType="with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fade">
                                      <p:cBhvr>
                                        <p:cTn id="42" dur="500"/>
                                        <p:tgtEl>
                                          <p:spTgt spid="2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4"/>
                                        </p:tgtEl>
                                        <p:attrNameLst>
                                          <p:attrName>style.visibility</p:attrName>
                                        </p:attrNameLst>
                                      </p:cBhvr>
                                      <p:to>
                                        <p:strVal val="visible"/>
                                      </p:to>
                                    </p:set>
                                    <p:animEffect transition="in" filter="fade">
                                      <p:cBhvr>
                                        <p:cTn id="47" dur="500"/>
                                        <p:tgtEl>
                                          <p:spTgt spid="174"/>
                                        </p:tgtEl>
                                      </p:cBhvr>
                                    </p:animEffect>
                                  </p:childTnLst>
                                </p:cTn>
                              </p:par>
                              <p:par>
                                <p:cTn id="48" presetID="10" presetClass="entr" presetSubtype="0" fill="hold" nodeType="withEffect">
                                  <p:stCondLst>
                                    <p:cond delay="0"/>
                                  </p:stCondLst>
                                  <p:childTnLst>
                                    <p:set>
                                      <p:cBhvr>
                                        <p:cTn id="49" dur="1" fill="hold">
                                          <p:stCondLst>
                                            <p:cond delay="0"/>
                                          </p:stCondLst>
                                        </p:cTn>
                                        <p:tgtEl>
                                          <p:spTgt spid="191"/>
                                        </p:tgtEl>
                                        <p:attrNameLst>
                                          <p:attrName>style.visibility</p:attrName>
                                        </p:attrNameLst>
                                      </p:cBhvr>
                                      <p:to>
                                        <p:strVal val="visible"/>
                                      </p:to>
                                    </p:set>
                                    <p:animEffect transition="in" filter="fade">
                                      <p:cBhvr>
                                        <p:cTn id="50" dur="500"/>
                                        <p:tgtEl>
                                          <p:spTgt spid="191"/>
                                        </p:tgtEl>
                                      </p:cBhvr>
                                    </p:animEffect>
                                  </p:childTnLst>
                                </p:cTn>
                              </p:par>
                              <p:par>
                                <p:cTn id="51" presetID="10" presetClass="entr" presetSubtype="0" fill="hold" nodeType="withEffect">
                                  <p:stCondLst>
                                    <p:cond delay="0"/>
                                  </p:stCondLst>
                                  <p:childTnLst>
                                    <p:set>
                                      <p:cBhvr>
                                        <p:cTn id="52" dur="1" fill="hold">
                                          <p:stCondLst>
                                            <p:cond delay="0"/>
                                          </p:stCondLst>
                                        </p:cTn>
                                        <p:tgtEl>
                                          <p:spTgt spid="172"/>
                                        </p:tgtEl>
                                        <p:attrNameLst>
                                          <p:attrName>style.visibility</p:attrName>
                                        </p:attrNameLst>
                                      </p:cBhvr>
                                      <p:to>
                                        <p:strVal val="visible"/>
                                      </p:to>
                                    </p:set>
                                    <p:animEffect transition="in" filter="fade">
                                      <p:cBhvr>
                                        <p:cTn id="53" dur="500"/>
                                        <p:tgtEl>
                                          <p:spTgt spid="172"/>
                                        </p:tgtEl>
                                      </p:cBhvr>
                                    </p:animEffect>
                                  </p:childTnLst>
                                </p:cTn>
                              </p:par>
                              <p:par>
                                <p:cTn id="54" presetID="10" presetClass="entr" presetSubtype="0" fill="hold" nodeType="withEffect">
                                  <p:stCondLst>
                                    <p:cond delay="0"/>
                                  </p:stCondLst>
                                  <p:childTnLst>
                                    <p:set>
                                      <p:cBhvr>
                                        <p:cTn id="55" dur="1" fill="hold">
                                          <p:stCondLst>
                                            <p:cond delay="0"/>
                                          </p:stCondLst>
                                        </p:cTn>
                                        <p:tgtEl>
                                          <p:spTgt spid="181"/>
                                        </p:tgtEl>
                                        <p:attrNameLst>
                                          <p:attrName>style.visibility</p:attrName>
                                        </p:attrNameLst>
                                      </p:cBhvr>
                                      <p:to>
                                        <p:strVal val="visible"/>
                                      </p:to>
                                    </p:set>
                                    <p:animEffect transition="in" filter="fade">
                                      <p:cBhvr>
                                        <p:cTn id="56" dur="500"/>
                                        <p:tgtEl>
                                          <p:spTgt spid="181"/>
                                        </p:tgtEl>
                                      </p:cBhvr>
                                    </p:animEffect>
                                  </p:childTnLst>
                                </p:cTn>
                              </p:par>
                              <p:par>
                                <p:cTn id="57" presetID="10" presetClass="entr" presetSubtype="0" fill="hold" nodeType="withEffect">
                                  <p:stCondLst>
                                    <p:cond delay="0"/>
                                  </p:stCondLst>
                                  <p:childTnLst>
                                    <p:set>
                                      <p:cBhvr>
                                        <p:cTn id="58" dur="1" fill="hold">
                                          <p:stCondLst>
                                            <p:cond delay="0"/>
                                          </p:stCondLst>
                                        </p:cTn>
                                        <p:tgtEl>
                                          <p:spTgt spid="173"/>
                                        </p:tgtEl>
                                        <p:attrNameLst>
                                          <p:attrName>style.visibility</p:attrName>
                                        </p:attrNameLst>
                                      </p:cBhvr>
                                      <p:to>
                                        <p:strVal val="visible"/>
                                      </p:to>
                                    </p:set>
                                    <p:animEffect transition="in" filter="fade">
                                      <p:cBhvr>
                                        <p:cTn id="59" dur="500"/>
                                        <p:tgtEl>
                                          <p:spTgt spid="173"/>
                                        </p:tgtEl>
                                      </p:cBhvr>
                                    </p:animEffect>
                                  </p:childTnLst>
                                </p:cTn>
                              </p:par>
                              <p:par>
                                <p:cTn id="60" presetID="10" presetClass="entr" presetSubtype="0" fill="hold" nodeType="withEffect">
                                  <p:stCondLst>
                                    <p:cond delay="0"/>
                                  </p:stCondLst>
                                  <p:childTnLst>
                                    <p:set>
                                      <p:cBhvr>
                                        <p:cTn id="61" dur="1" fill="hold">
                                          <p:stCondLst>
                                            <p:cond delay="0"/>
                                          </p:stCondLst>
                                        </p:cTn>
                                        <p:tgtEl>
                                          <p:spTgt spid="186"/>
                                        </p:tgtEl>
                                        <p:attrNameLst>
                                          <p:attrName>style.visibility</p:attrName>
                                        </p:attrNameLst>
                                      </p:cBhvr>
                                      <p:to>
                                        <p:strVal val="visible"/>
                                      </p:to>
                                    </p:set>
                                    <p:animEffect transition="in" filter="fade">
                                      <p:cBhvr>
                                        <p:cTn id="62" dur="500"/>
                                        <p:tgtEl>
                                          <p:spTgt spid="18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1"/>
                                        </p:tgtEl>
                                        <p:attrNameLst>
                                          <p:attrName>style.visibility</p:attrName>
                                        </p:attrNameLst>
                                      </p:cBhvr>
                                      <p:to>
                                        <p:strVal val="visible"/>
                                      </p:to>
                                    </p:set>
                                    <p:animEffect transition="in" filter="fade">
                                      <p:cBhvr>
                                        <p:cTn id="67" dur="500"/>
                                        <p:tgtEl>
                                          <p:spTgt spid="171"/>
                                        </p:tgtEl>
                                      </p:cBhvr>
                                    </p:animEffect>
                                  </p:childTnLst>
                                </p:cTn>
                              </p:par>
                              <p:par>
                                <p:cTn id="68" presetID="10" presetClass="entr" presetSubtype="0" fill="hold" nodeType="withEffect">
                                  <p:stCondLst>
                                    <p:cond delay="0"/>
                                  </p:stCondLst>
                                  <p:childTnLst>
                                    <p:set>
                                      <p:cBhvr>
                                        <p:cTn id="69" dur="1" fill="hold">
                                          <p:stCondLst>
                                            <p:cond delay="0"/>
                                          </p:stCondLst>
                                        </p:cTn>
                                        <p:tgtEl>
                                          <p:spTgt spid="236"/>
                                        </p:tgtEl>
                                        <p:attrNameLst>
                                          <p:attrName>style.visibility</p:attrName>
                                        </p:attrNameLst>
                                      </p:cBhvr>
                                      <p:to>
                                        <p:strVal val="visible"/>
                                      </p:to>
                                    </p:set>
                                    <p:animEffect transition="in" filter="fade">
                                      <p:cBhvr>
                                        <p:cTn id="70" dur="500"/>
                                        <p:tgtEl>
                                          <p:spTgt spid="236"/>
                                        </p:tgtEl>
                                      </p:cBhvr>
                                    </p:animEffect>
                                  </p:childTnLst>
                                </p:cTn>
                              </p:par>
                              <p:par>
                                <p:cTn id="71" presetID="10" presetClass="entr" presetSubtype="0" fill="hold" nodeType="withEffect">
                                  <p:stCondLst>
                                    <p:cond delay="0"/>
                                  </p:stCondLst>
                                  <p:childTnLst>
                                    <p:set>
                                      <p:cBhvr>
                                        <p:cTn id="72" dur="1" fill="hold">
                                          <p:stCondLst>
                                            <p:cond delay="0"/>
                                          </p:stCondLst>
                                        </p:cTn>
                                        <p:tgtEl>
                                          <p:spTgt spid="169"/>
                                        </p:tgtEl>
                                        <p:attrNameLst>
                                          <p:attrName>style.visibility</p:attrName>
                                        </p:attrNameLst>
                                      </p:cBhvr>
                                      <p:to>
                                        <p:strVal val="visible"/>
                                      </p:to>
                                    </p:set>
                                    <p:animEffect transition="in" filter="fade">
                                      <p:cBhvr>
                                        <p:cTn id="73" dur="500"/>
                                        <p:tgtEl>
                                          <p:spTgt spid="169"/>
                                        </p:tgtEl>
                                      </p:cBhvr>
                                    </p:animEffect>
                                  </p:childTnLst>
                                </p:cTn>
                              </p:par>
                              <p:par>
                                <p:cTn id="74" presetID="10" presetClass="entr" presetSubtype="0" fill="hold" nodeType="withEffect">
                                  <p:stCondLst>
                                    <p:cond delay="0"/>
                                  </p:stCondLst>
                                  <p:childTnLst>
                                    <p:set>
                                      <p:cBhvr>
                                        <p:cTn id="75" dur="1" fill="hold">
                                          <p:stCondLst>
                                            <p:cond delay="0"/>
                                          </p:stCondLst>
                                        </p:cTn>
                                        <p:tgtEl>
                                          <p:spTgt spid="226"/>
                                        </p:tgtEl>
                                        <p:attrNameLst>
                                          <p:attrName>style.visibility</p:attrName>
                                        </p:attrNameLst>
                                      </p:cBhvr>
                                      <p:to>
                                        <p:strVal val="visible"/>
                                      </p:to>
                                    </p:set>
                                    <p:animEffect transition="in" filter="fade">
                                      <p:cBhvr>
                                        <p:cTn id="76" dur="500"/>
                                        <p:tgtEl>
                                          <p:spTgt spid="226"/>
                                        </p:tgtEl>
                                      </p:cBhvr>
                                    </p:animEffect>
                                  </p:childTnLst>
                                </p:cTn>
                              </p:par>
                              <p:par>
                                <p:cTn id="77" presetID="10" presetClass="entr" presetSubtype="0" fill="hold" nodeType="withEffect">
                                  <p:stCondLst>
                                    <p:cond delay="0"/>
                                  </p:stCondLst>
                                  <p:childTnLst>
                                    <p:set>
                                      <p:cBhvr>
                                        <p:cTn id="78" dur="1" fill="hold">
                                          <p:stCondLst>
                                            <p:cond delay="0"/>
                                          </p:stCondLst>
                                        </p:cTn>
                                        <p:tgtEl>
                                          <p:spTgt spid="170"/>
                                        </p:tgtEl>
                                        <p:attrNameLst>
                                          <p:attrName>style.visibility</p:attrName>
                                        </p:attrNameLst>
                                      </p:cBhvr>
                                      <p:to>
                                        <p:strVal val="visible"/>
                                      </p:to>
                                    </p:set>
                                    <p:animEffect transition="in" filter="fade">
                                      <p:cBhvr>
                                        <p:cTn id="79" dur="500"/>
                                        <p:tgtEl>
                                          <p:spTgt spid="170"/>
                                        </p:tgtEl>
                                      </p:cBhvr>
                                    </p:animEffect>
                                  </p:childTnLst>
                                </p:cTn>
                              </p:par>
                              <p:par>
                                <p:cTn id="80" presetID="10" presetClass="entr" presetSubtype="0" fill="hold" nodeType="withEffect">
                                  <p:stCondLst>
                                    <p:cond delay="0"/>
                                  </p:stCondLst>
                                  <p:childTnLst>
                                    <p:set>
                                      <p:cBhvr>
                                        <p:cTn id="81" dur="1" fill="hold">
                                          <p:stCondLst>
                                            <p:cond delay="0"/>
                                          </p:stCondLst>
                                        </p:cTn>
                                        <p:tgtEl>
                                          <p:spTgt spid="231"/>
                                        </p:tgtEl>
                                        <p:attrNameLst>
                                          <p:attrName>style.visibility</p:attrName>
                                        </p:attrNameLst>
                                      </p:cBhvr>
                                      <p:to>
                                        <p:strVal val="visible"/>
                                      </p:to>
                                    </p:set>
                                    <p:animEffect transition="in" filter="fade">
                                      <p:cBhvr>
                                        <p:cTn id="82" dur="500"/>
                                        <p:tgtEl>
                                          <p:spTgt spid="231"/>
                                        </p:tgtEl>
                                      </p:cBhvr>
                                    </p:animEffect>
                                  </p:childTnLst>
                                </p:cTn>
                              </p:par>
                            </p:childTnLst>
                          </p:cTn>
                        </p:par>
                        <p:par>
                          <p:cTn id="83" fill="hold">
                            <p:stCondLst>
                              <p:cond delay="500"/>
                            </p:stCondLst>
                            <p:childTnLst>
                              <p:par>
                                <p:cTn id="84" presetID="26" presetClass="emph" presetSubtype="0" fill="hold" nodeType="afterEffect">
                                  <p:stCondLst>
                                    <p:cond delay="1600"/>
                                  </p:stCondLst>
                                  <p:childTnLst>
                                    <p:animEffect transition="out" filter="fade">
                                      <p:cBhvr>
                                        <p:cTn id="85" dur="4800" tmFilter="0, 0; .2, .5; .8, .5; 1, 0"/>
                                        <p:tgtEl>
                                          <p:spTgt spid="231"/>
                                        </p:tgtEl>
                                      </p:cBhvr>
                                    </p:animEffect>
                                    <p:animScale>
                                      <p:cBhvr>
                                        <p:cTn id="86" dur="2400" autoRev="1" fill="hold"/>
                                        <p:tgtEl>
                                          <p:spTgt spid="2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tree – Long Code or Guid</a:t>
            </a:r>
            <a:endParaRPr lang="en-ZA" dirty="0"/>
          </a:p>
        </p:txBody>
      </p:sp>
      <p:sp>
        <p:nvSpPr>
          <p:cNvPr id="4" name="Outcome 1"/>
          <p:cNvSpPr/>
          <p:nvPr/>
        </p:nvSpPr>
        <p:spPr>
          <a:xfrm>
            <a:off x="9290899" y="1150070"/>
            <a:ext cx="2901101" cy="1819373"/>
          </a:xfrm>
          <a:prstGeom prst="borderCallout2">
            <a:avLst>
              <a:gd name="adj1" fmla="val 18750"/>
              <a:gd name="adj2" fmla="val -8333"/>
              <a:gd name="adj3" fmla="val 18750"/>
              <a:gd name="adj4" fmla="val -16667"/>
              <a:gd name="adj5" fmla="val 92806"/>
              <a:gd name="adj6" fmla="val -83111"/>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Item Expenditure: Operational Cost: Travel and subsistence: Domestic: Travel with operator: Air Transport</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 name="Outcome3"/>
          <p:cNvSpPr/>
          <p:nvPr/>
        </p:nvSpPr>
        <p:spPr>
          <a:xfrm>
            <a:off x="9290899" y="4817096"/>
            <a:ext cx="2901099" cy="1725106"/>
          </a:xfrm>
          <a:prstGeom prst="borderCallout2">
            <a:avLst>
              <a:gd name="adj1" fmla="val 58948"/>
              <a:gd name="adj2" fmla="val -3134"/>
              <a:gd name="adj3" fmla="val 59607"/>
              <a:gd name="adj4" fmla="val -27390"/>
              <a:gd name="adj5" fmla="val 3759"/>
              <a:gd name="adj6" fmla="val -84807"/>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Funded: Revenue:</a:t>
            </a:r>
            <a:r>
              <a:rPr kumimoji="0" lang="en-US" sz="1800" b="0" i="0" u="none" strike="noStrike" kern="0" cap="none" spc="0" normalizeH="0" noProof="0" dirty="0" smtClean="0">
                <a:ln>
                  <a:noFill/>
                </a:ln>
                <a:solidFill>
                  <a:prstClr val="white"/>
                </a:solidFill>
                <a:effectLst/>
                <a:uLnTx/>
                <a:uFillTx/>
                <a:latin typeface="Calibri"/>
                <a:ea typeface="+mn-ea"/>
                <a:cs typeface="+mn-cs"/>
              </a:rPr>
              <a:t> Taxes: Property </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Rates</a:t>
            </a:r>
          </a:p>
          <a:p>
            <a:pPr algn="ctr">
              <a:defRPr/>
            </a:pPr>
            <a:r>
              <a:rPr lang="en-US" kern="0" dirty="0" smtClean="0">
                <a:solidFill>
                  <a:prstClr val="white"/>
                </a:solidFill>
                <a:latin typeface="Calibri"/>
              </a:rPr>
              <a:t>Project : </a:t>
            </a:r>
            <a:r>
              <a:rPr lang="en-US" kern="0" dirty="0">
                <a:solidFill>
                  <a:prstClr val="white"/>
                </a:solidFill>
                <a:effectLst>
                  <a:reflection stA="13000" endPos="65000" dist="50800" dir="5400000" sy="-100000" algn="bl" rotWithShape="0"/>
                </a:effectLst>
                <a:latin typeface="Calibri"/>
              </a:rPr>
              <a:t>Strategic Planning: Workshops and </a:t>
            </a:r>
            <a:r>
              <a:rPr lang="en-US" kern="0" dirty="0" smtClean="0">
                <a:solidFill>
                  <a:prstClr val="white"/>
                </a:solidFill>
                <a:effectLst>
                  <a:reflection stA="13000" endPos="65000" dist="50800" dir="5400000" sy="-100000" algn="bl" rotWithShape="0"/>
                </a:effectLst>
                <a:latin typeface="Calibri"/>
              </a:rPr>
              <a:t>events</a:t>
            </a:r>
            <a:endParaRPr lang="en-US" kern="0" dirty="0" smtClean="0">
              <a:solidFill>
                <a:prstClr val="white"/>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Region: Whole of Municipality</a:t>
            </a:r>
          </a:p>
        </p:txBody>
      </p:sp>
      <p:sp>
        <p:nvSpPr>
          <p:cNvPr id="6" name="Outcome 2"/>
          <p:cNvSpPr/>
          <p:nvPr/>
        </p:nvSpPr>
        <p:spPr>
          <a:xfrm>
            <a:off x="9290900" y="3163918"/>
            <a:ext cx="2901100" cy="1285534"/>
          </a:xfrm>
          <a:prstGeom prst="borderCallout2">
            <a:avLst>
              <a:gd name="adj1" fmla="val 47725"/>
              <a:gd name="adj2" fmla="val -6513"/>
              <a:gd name="adj3" fmla="val 46821"/>
              <a:gd name="adj4" fmla="val -25161"/>
              <a:gd name="adj5" fmla="val 46023"/>
              <a:gd name="adj6" fmla="val -63595"/>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Function: Executive and Council: Core function: Mayor and Council </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 name="Process 1"/>
          <p:cNvSpPr/>
          <p:nvPr/>
        </p:nvSpPr>
        <p:spPr>
          <a:xfrm flipH="1">
            <a:off x="-1" y="1141090"/>
            <a:ext cx="2690091" cy="4751110"/>
          </a:xfrm>
          <a:prstGeom prst="borderCallout2">
            <a:avLst>
              <a:gd name="adj1" fmla="val 54073"/>
              <a:gd name="adj2" fmla="val -1943"/>
              <a:gd name="adj3" fmla="val 54876"/>
              <a:gd name="adj4" fmla="val -19329"/>
              <a:gd name="adj5" fmla="val 56358"/>
              <a:gd name="adj6" fmla="val -86848"/>
            </a:avLst>
          </a:prstGeom>
          <a:gradFill>
            <a:gsLst>
              <a:gs pos="0">
                <a:sysClr val="window" lastClr="FFFFFF">
                  <a:lumMod val="75000"/>
                </a:sysClr>
              </a:gs>
              <a:gs pos="82000">
                <a:sysClr val="windowText" lastClr="000000">
                  <a:lumMod val="65000"/>
                  <a:lumOff val="35000"/>
                </a:sysClr>
              </a:gs>
              <a:gs pos="100000">
                <a:sysClr val="windowText" lastClr="000000">
                  <a:lumMod val="75000"/>
                  <a:lumOff val="25000"/>
                </a:sysClr>
              </a:gs>
            </a:gsLst>
            <a:lin ang="2700000" scaled="1"/>
          </a:gradFill>
          <a:ln w="25400" cap="flat" cmpd="sng" algn="ctr">
            <a:solidFill>
              <a:sysClr val="windowText" lastClr="000000">
                <a:lumMod val="75000"/>
                <a:lumOff val="2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a:rPr>
              <a:t>The Mayor is invited to attend a SALGA workshop and books an airplane ticket.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kern="0" dirty="0" smtClean="0">
                <a:solidFill>
                  <a:prstClr val="white"/>
                </a:solidFill>
                <a:latin typeface="Calibri"/>
              </a:rPr>
              <a:t>This was  budgeted for specifically using the decision tree to arrive at all segments  and has a Project.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kern="0" dirty="0" smtClean="0">
                <a:solidFill>
                  <a:prstClr val="white"/>
                </a:solidFill>
                <a:latin typeface="Calibri"/>
              </a:rPr>
              <a:t>At transaction time the other segments get written into the database based on the configured project.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kern="0" dirty="0" smtClean="0">
                <a:solidFill>
                  <a:prstClr val="white"/>
                </a:solidFill>
                <a:latin typeface="Calibri"/>
              </a:rPr>
              <a:t>Subsequently data and reporting is effectively directly accessible.  </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 name="AutoShape 8"/>
          <p:cNvSpPr>
            <a:spLocks noChangeAspect="1" noChangeArrowheads="1" noTextEdit="1"/>
          </p:cNvSpPr>
          <p:nvPr/>
        </p:nvSpPr>
        <p:spPr bwMode="auto">
          <a:xfrm>
            <a:off x="4639445" y="2340031"/>
            <a:ext cx="3070225" cy="32639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Freeform 16"/>
          <p:cNvSpPr>
            <a:spLocks noEditPoints="1"/>
          </p:cNvSpPr>
          <p:nvPr/>
        </p:nvSpPr>
        <p:spPr bwMode="auto">
          <a:xfrm>
            <a:off x="4729932" y="2219381"/>
            <a:ext cx="3044825" cy="3233738"/>
          </a:xfrm>
          <a:custGeom>
            <a:avLst/>
            <a:gdLst>
              <a:gd name="T0" fmla="*/ 759 w 809"/>
              <a:gd name="T1" fmla="*/ 172 h 859"/>
              <a:gd name="T2" fmla="*/ 630 w 809"/>
              <a:gd name="T3" fmla="*/ 213 h 859"/>
              <a:gd name="T4" fmla="*/ 486 w 809"/>
              <a:gd name="T5" fmla="*/ 132 h 859"/>
              <a:gd name="T6" fmla="*/ 455 w 809"/>
              <a:gd name="T7" fmla="*/ 0 h 859"/>
              <a:gd name="T8" fmla="*/ 354 w 809"/>
              <a:gd name="T9" fmla="*/ 0 h 859"/>
              <a:gd name="T10" fmla="*/ 323 w 809"/>
              <a:gd name="T11" fmla="*/ 132 h 859"/>
              <a:gd name="T12" fmla="*/ 179 w 809"/>
              <a:gd name="T13" fmla="*/ 213 h 859"/>
              <a:gd name="T14" fmla="*/ 50 w 809"/>
              <a:gd name="T15" fmla="*/ 172 h 859"/>
              <a:gd name="T16" fmla="*/ 0 w 809"/>
              <a:gd name="T17" fmla="*/ 255 h 859"/>
              <a:gd name="T18" fmla="*/ 98 w 809"/>
              <a:gd name="T19" fmla="*/ 349 h 859"/>
              <a:gd name="T20" fmla="*/ 98 w 809"/>
              <a:gd name="T21" fmla="*/ 510 h 859"/>
              <a:gd name="T22" fmla="*/ 0 w 809"/>
              <a:gd name="T23" fmla="*/ 605 h 859"/>
              <a:gd name="T24" fmla="*/ 50 w 809"/>
              <a:gd name="T25" fmla="*/ 688 h 859"/>
              <a:gd name="T26" fmla="*/ 179 w 809"/>
              <a:gd name="T27" fmla="*/ 647 h 859"/>
              <a:gd name="T28" fmla="*/ 323 w 809"/>
              <a:gd name="T29" fmla="*/ 727 h 859"/>
              <a:gd name="T30" fmla="*/ 354 w 809"/>
              <a:gd name="T31" fmla="*/ 859 h 859"/>
              <a:gd name="T32" fmla="*/ 455 w 809"/>
              <a:gd name="T33" fmla="*/ 859 h 859"/>
              <a:gd name="T34" fmla="*/ 486 w 809"/>
              <a:gd name="T35" fmla="*/ 727 h 859"/>
              <a:gd name="T36" fmla="*/ 630 w 809"/>
              <a:gd name="T37" fmla="*/ 647 h 859"/>
              <a:gd name="T38" fmla="*/ 759 w 809"/>
              <a:gd name="T39" fmla="*/ 688 h 859"/>
              <a:gd name="T40" fmla="*/ 809 w 809"/>
              <a:gd name="T41" fmla="*/ 605 h 859"/>
              <a:gd name="T42" fmla="*/ 712 w 809"/>
              <a:gd name="T43" fmla="*/ 510 h 859"/>
              <a:gd name="T44" fmla="*/ 712 w 809"/>
              <a:gd name="T45" fmla="*/ 349 h 859"/>
              <a:gd name="T46" fmla="*/ 809 w 809"/>
              <a:gd name="T47" fmla="*/ 255 h 859"/>
              <a:gd name="T48" fmla="*/ 759 w 809"/>
              <a:gd name="T49" fmla="*/ 172 h 859"/>
              <a:gd name="T50" fmla="*/ 405 w 809"/>
              <a:gd name="T51" fmla="*/ 693 h 859"/>
              <a:gd name="T52" fmla="*/ 141 w 809"/>
              <a:gd name="T53" fmla="*/ 430 h 859"/>
              <a:gd name="T54" fmla="*/ 405 w 809"/>
              <a:gd name="T55" fmla="*/ 167 h 859"/>
              <a:gd name="T56" fmla="*/ 668 w 809"/>
              <a:gd name="T57" fmla="*/ 430 h 859"/>
              <a:gd name="T58" fmla="*/ 405 w 809"/>
              <a:gd name="T59" fmla="*/ 6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9" h="859">
                <a:moveTo>
                  <a:pt x="759" y="172"/>
                </a:moveTo>
                <a:cubicBezTo>
                  <a:pt x="630" y="213"/>
                  <a:pt x="630" y="213"/>
                  <a:pt x="630" y="213"/>
                </a:cubicBezTo>
                <a:cubicBezTo>
                  <a:pt x="590" y="174"/>
                  <a:pt x="541" y="146"/>
                  <a:pt x="486" y="132"/>
                </a:cubicBezTo>
                <a:cubicBezTo>
                  <a:pt x="455" y="0"/>
                  <a:pt x="455" y="0"/>
                  <a:pt x="455" y="0"/>
                </a:cubicBezTo>
                <a:cubicBezTo>
                  <a:pt x="354" y="0"/>
                  <a:pt x="354" y="0"/>
                  <a:pt x="354" y="0"/>
                </a:cubicBezTo>
                <a:cubicBezTo>
                  <a:pt x="323" y="132"/>
                  <a:pt x="323" y="132"/>
                  <a:pt x="323" y="132"/>
                </a:cubicBezTo>
                <a:cubicBezTo>
                  <a:pt x="269" y="146"/>
                  <a:pt x="219" y="174"/>
                  <a:pt x="179" y="213"/>
                </a:cubicBezTo>
                <a:cubicBezTo>
                  <a:pt x="50" y="172"/>
                  <a:pt x="50" y="172"/>
                  <a:pt x="50" y="172"/>
                </a:cubicBezTo>
                <a:cubicBezTo>
                  <a:pt x="0" y="255"/>
                  <a:pt x="0" y="255"/>
                  <a:pt x="0" y="255"/>
                </a:cubicBezTo>
                <a:cubicBezTo>
                  <a:pt x="98" y="349"/>
                  <a:pt x="98" y="349"/>
                  <a:pt x="98" y="349"/>
                </a:cubicBezTo>
                <a:cubicBezTo>
                  <a:pt x="83" y="402"/>
                  <a:pt x="83" y="458"/>
                  <a:pt x="98" y="510"/>
                </a:cubicBezTo>
                <a:cubicBezTo>
                  <a:pt x="0" y="605"/>
                  <a:pt x="0" y="605"/>
                  <a:pt x="0" y="605"/>
                </a:cubicBezTo>
                <a:cubicBezTo>
                  <a:pt x="50" y="688"/>
                  <a:pt x="50" y="688"/>
                  <a:pt x="50" y="688"/>
                </a:cubicBezTo>
                <a:cubicBezTo>
                  <a:pt x="179" y="647"/>
                  <a:pt x="179" y="647"/>
                  <a:pt x="179" y="647"/>
                </a:cubicBezTo>
                <a:cubicBezTo>
                  <a:pt x="219" y="686"/>
                  <a:pt x="269" y="713"/>
                  <a:pt x="323" y="727"/>
                </a:cubicBezTo>
                <a:cubicBezTo>
                  <a:pt x="354" y="859"/>
                  <a:pt x="354" y="859"/>
                  <a:pt x="354" y="859"/>
                </a:cubicBezTo>
                <a:cubicBezTo>
                  <a:pt x="455" y="859"/>
                  <a:pt x="455" y="859"/>
                  <a:pt x="455" y="859"/>
                </a:cubicBezTo>
                <a:cubicBezTo>
                  <a:pt x="486" y="727"/>
                  <a:pt x="486" y="727"/>
                  <a:pt x="486" y="727"/>
                </a:cubicBezTo>
                <a:cubicBezTo>
                  <a:pt x="541" y="713"/>
                  <a:pt x="590" y="686"/>
                  <a:pt x="630" y="647"/>
                </a:cubicBezTo>
                <a:cubicBezTo>
                  <a:pt x="759" y="688"/>
                  <a:pt x="759" y="688"/>
                  <a:pt x="759" y="688"/>
                </a:cubicBezTo>
                <a:cubicBezTo>
                  <a:pt x="809" y="605"/>
                  <a:pt x="809" y="605"/>
                  <a:pt x="809" y="605"/>
                </a:cubicBezTo>
                <a:cubicBezTo>
                  <a:pt x="712" y="510"/>
                  <a:pt x="712" y="510"/>
                  <a:pt x="712" y="510"/>
                </a:cubicBezTo>
                <a:cubicBezTo>
                  <a:pt x="726" y="458"/>
                  <a:pt x="726" y="402"/>
                  <a:pt x="712" y="349"/>
                </a:cubicBezTo>
                <a:cubicBezTo>
                  <a:pt x="809" y="255"/>
                  <a:pt x="809" y="255"/>
                  <a:pt x="809" y="255"/>
                </a:cubicBezTo>
                <a:lnTo>
                  <a:pt x="759" y="172"/>
                </a:lnTo>
                <a:close/>
                <a:moveTo>
                  <a:pt x="405" y="693"/>
                </a:moveTo>
                <a:cubicBezTo>
                  <a:pt x="259" y="693"/>
                  <a:pt x="141" y="575"/>
                  <a:pt x="141" y="430"/>
                </a:cubicBezTo>
                <a:cubicBezTo>
                  <a:pt x="141" y="284"/>
                  <a:pt x="259" y="167"/>
                  <a:pt x="405" y="167"/>
                </a:cubicBezTo>
                <a:cubicBezTo>
                  <a:pt x="550" y="167"/>
                  <a:pt x="668" y="284"/>
                  <a:pt x="668" y="430"/>
                </a:cubicBezTo>
                <a:cubicBezTo>
                  <a:pt x="668" y="575"/>
                  <a:pt x="550" y="693"/>
                  <a:pt x="405" y="693"/>
                </a:cubicBezTo>
                <a:close/>
              </a:path>
            </a:pathLst>
          </a:custGeom>
          <a:solidFill>
            <a:srgbClr val="64040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 name="Title 69"/>
          <p:cNvSpPr txBox="1">
            <a:spLocks/>
          </p:cNvSpPr>
          <p:nvPr/>
        </p:nvSpPr>
        <p:spPr>
          <a:xfrm>
            <a:off x="5309271" y="3331408"/>
            <a:ext cx="1886146" cy="10096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prstClr val="white">
                    <a:lumMod val="50000"/>
                  </a:prstClr>
                </a:solidFill>
                <a:latin typeface="Calibri"/>
              </a:rPr>
              <a:t>mSCOA segments …</a:t>
            </a:r>
            <a:endParaRPr lang="en-US" sz="2400" dirty="0">
              <a:solidFill>
                <a:prstClr val="white">
                  <a:lumMod val="50000"/>
                </a:prstClr>
              </a:solidFill>
              <a:latin typeface="Calibri"/>
            </a:endParaRPr>
          </a:p>
        </p:txBody>
      </p:sp>
      <p:sp>
        <p:nvSpPr>
          <p:cNvPr id="3" name="Rectangle 2"/>
          <p:cNvSpPr/>
          <p:nvPr/>
        </p:nvSpPr>
        <p:spPr>
          <a:xfrm>
            <a:off x="2680645" y="5782790"/>
            <a:ext cx="6610254" cy="954107"/>
          </a:xfrm>
          <a:prstGeom prst="rect">
            <a:avLst/>
          </a:prstGeom>
        </p:spPr>
        <p:txBody>
          <a:bodyPr wrap="square">
            <a:spAutoFit/>
          </a:bodyPr>
          <a:lstStyle/>
          <a:p>
            <a:pPr lvl="0"/>
            <a:r>
              <a:rPr lang="en-GB" sz="1400" dirty="0" smtClean="0"/>
              <a:t>“Compliance </a:t>
            </a:r>
            <a:r>
              <a:rPr lang="en-GB" sz="1400" dirty="0"/>
              <a:t>to the mSCOA classification framework therefore requires that the master data tables of all financial systems (applications) be informed by the detail transactional classification as prescribed by the segments of the mSCOA Regulation which in turn posts to the general ledger</a:t>
            </a:r>
            <a:r>
              <a:rPr lang="en-GB" sz="1400" dirty="0" smtClean="0"/>
              <a:t>.”</a:t>
            </a:r>
            <a:endParaRPr lang="en-ZA" sz="1400" dirty="0"/>
          </a:p>
        </p:txBody>
      </p:sp>
    </p:spTree>
    <p:extLst>
      <p:ext uri="{BB962C8B-B14F-4D97-AF65-F5344CB8AC3E}">
        <p14:creationId xmlns:p14="http://schemas.microsoft.com/office/powerpoint/2010/main" val="1901223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8" presetClass="emph" presetSubtype="0" decel="35000" fill="hold" grpId="0" nodeType="withEffect">
                                  <p:stCondLst>
                                    <p:cond delay="0"/>
                                  </p:stCondLst>
                                  <p:childTnLst>
                                    <p:animRot by="21600000">
                                      <p:cBhvr>
                                        <p:cTn id="9" dur="2000" fill="hold"/>
                                        <p:tgtEl>
                                          <p:spTgt spid="9"/>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4600"/>
                                        <p:tgtEl>
                                          <p:spTgt spid="10"/>
                                        </p:tgtEl>
                                      </p:cBhvr>
                                    </p:animEffect>
                                  </p:childTnLst>
                                </p:cTn>
                              </p:par>
                              <p:par>
                                <p:cTn id="13" presetID="10" presetClass="exit" presetSubtype="0" fill="hold" grpId="1" nodeType="withEffect">
                                  <p:stCondLst>
                                    <p:cond delay="1600"/>
                                  </p:stCondLst>
                                  <p:childTnLst>
                                    <p:animEffect transition="out" filter="fade">
                                      <p:cBhvr>
                                        <p:cTn id="14" dur="4400"/>
                                        <p:tgtEl>
                                          <p:spTgt spid="10"/>
                                        </p:tgtEl>
                                      </p:cBhvr>
                                    </p:animEffect>
                                    <p:set>
                                      <p:cBhvr>
                                        <p:cTn id="15" dur="1" fill="hold">
                                          <p:stCondLst>
                                            <p:cond delay="4399"/>
                                          </p:stCondLst>
                                        </p:cTn>
                                        <p:tgtEl>
                                          <p:spTgt spid="10"/>
                                        </p:tgtEl>
                                        <p:attrNameLst>
                                          <p:attrName>style.visibility</p:attrName>
                                        </p:attrNameLst>
                                      </p:cBhvr>
                                      <p:to>
                                        <p:strVal val="hidden"/>
                                      </p:to>
                                    </p:set>
                                  </p:childTnLst>
                                </p:cTn>
                              </p:par>
                              <p:par>
                                <p:cTn id="16" presetID="10" presetClass="entr" presetSubtype="0" fill="hold" nodeType="withEffect">
                                  <p:stCondLst>
                                    <p:cond delay="260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410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41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par>
                                <p:cTn id="25" presetID="10" presetClass="entr" presetSubtype="0" fill="hold" nodeType="withEffect">
                                  <p:stCondLst>
                                    <p:cond delay="410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Other </a:t>
            </a:r>
            <a:r>
              <a:rPr lang="en-ZA" dirty="0" smtClean="0"/>
              <a:t>Considerations</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6</a:t>
            </a:fld>
            <a:endParaRPr lang="en-US" sz="1400" b="0" dirty="0">
              <a:solidFill>
                <a:srgbClr val="000000"/>
              </a:solidFill>
              <a:latin typeface="Arial"/>
            </a:endParaRPr>
          </a:p>
        </p:txBody>
      </p:sp>
      <p:sp>
        <p:nvSpPr>
          <p:cNvPr id="6" name="TextBox 5"/>
          <p:cNvSpPr txBox="1"/>
          <p:nvPr/>
        </p:nvSpPr>
        <p:spPr>
          <a:xfrm>
            <a:off x="104877" y="1181755"/>
            <a:ext cx="11762658" cy="5324535"/>
          </a:xfrm>
          <a:prstGeom prst="rect">
            <a:avLst/>
          </a:prstGeom>
          <a:noFill/>
        </p:spPr>
        <p:txBody>
          <a:bodyPr wrap="square" rtlCol="0">
            <a:spAutoFit/>
          </a:bodyPr>
          <a:lstStyle/>
          <a:p>
            <a:pPr marL="285750" indent="-285750">
              <a:buFont typeface="Arial" pitchFamily="34" charset="0"/>
              <a:buChar char="•"/>
            </a:pPr>
            <a:r>
              <a:rPr lang="en-GB" dirty="0" smtClean="0"/>
              <a:t>National </a:t>
            </a:r>
            <a:r>
              <a:rPr lang="en-GB" dirty="0"/>
              <a:t>Treasury, supported by the mSCOA Regulation requires that transactional detail be recorded by selecting a classification from each of the seven  (six if municipal standard classification is not used) regulated segments of the mSCOA classification structure. The system may have functionality that drives the subsequent selections based on parameters or attributes. This selection must inform the posting level within the traditional general ledger.</a:t>
            </a:r>
            <a:endParaRPr lang="en-ZA" dirty="0"/>
          </a:p>
          <a:p>
            <a:r>
              <a:rPr lang="en-GB" dirty="0"/>
              <a:t> </a:t>
            </a:r>
            <a:endParaRPr lang="en-ZA" dirty="0"/>
          </a:p>
          <a:p>
            <a:pPr marL="285750" lvl="0" indent="-285750">
              <a:buFont typeface="Arial" pitchFamily="34" charset="0"/>
              <a:buChar char="•"/>
            </a:pPr>
            <a:r>
              <a:rPr lang="en-GB" dirty="0"/>
              <a:t>Compliance to the mSCOA classification framework therefore requires that the master data tables of all financial systems (applications) be informed by the detail transactional classification as prescribed by the segments of the mSCOA Regulation which in turn posts to the general ledger.</a:t>
            </a:r>
            <a:endParaRPr lang="en-ZA" dirty="0"/>
          </a:p>
          <a:p>
            <a:r>
              <a:rPr lang="en-GB" dirty="0"/>
              <a:t> </a:t>
            </a:r>
            <a:endParaRPr lang="en-ZA" dirty="0"/>
          </a:p>
          <a:p>
            <a:pPr marL="285750" lvl="0" indent="-285750">
              <a:buFont typeface="Arial" pitchFamily="34" charset="0"/>
              <a:buChar char="•"/>
            </a:pPr>
            <a:r>
              <a:rPr lang="en-GB" dirty="0"/>
              <a:t>It is the preference of National Treasury that the fixed account coding structure (long code) be applied throughout all municipalities and municipal entities in ensuring consistency should the system application be able to accommodate the account coding.</a:t>
            </a:r>
            <a:endParaRPr lang="en-ZA" dirty="0"/>
          </a:p>
          <a:p>
            <a:r>
              <a:rPr lang="en-GB" dirty="0"/>
              <a:t> </a:t>
            </a:r>
            <a:endParaRPr lang="en-ZA" dirty="0"/>
          </a:p>
          <a:p>
            <a:pPr marL="285750" lvl="0" indent="-285750">
              <a:buFont typeface="Arial" pitchFamily="34" charset="0"/>
              <a:buChar char="•"/>
            </a:pPr>
            <a:r>
              <a:rPr lang="en-GB" dirty="0"/>
              <a:t>The code structure has been developed to provide for sufficient fields and digits for future expansion of the account codes. Provided this principle is maintained, the “account codes” could far exceed the current requirements and subsequently could be substantially shortened.</a:t>
            </a:r>
            <a:endParaRPr lang="en-ZA" dirty="0"/>
          </a:p>
          <a:p>
            <a:r>
              <a:rPr lang="en-GB" dirty="0"/>
              <a:t> </a:t>
            </a:r>
            <a:endParaRPr lang="en-ZA" dirty="0"/>
          </a:p>
          <a:p>
            <a:r>
              <a:rPr lang="en-GB" sz="1600" dirty="0"/>
              <a:t> </a:t>
            </a:r>
            <a:endParaRPr lang="en-ZA" sz="1600" dirty="0"/>
          </a:p>
        </p:txBody>
      </p:sp>
    </p:spTree>
    <p:extLst>
      <p:ext uri="{BB962C8B-B14F-4D97-AF65-F5344CB8AC3E}">
        <p14:creationId xmlns:p14="http://schemas.microsoft.com/office/powerpoint/2010/main" val="342726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76200"/>
            <a:ext cx="12070499" cy="838200"/>
          </a:xfrm>
        </p:spPr>
        <p:txBody>
          <a:bodyPr/>
          <a:lstStyle/>
          <a:p>
            <a:r>
              <a:rPr lang="en-ZA" dirty="0" smtClean="0"/>
              <a:t>What does this mean in terms of compliancy to the segments?</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7</a:t>
            </a:fld>
            <a:endParaRPr lang="en-US" sz="1400" b="0" dirty="0">
              <a:solidFill>
                <a:srgbClr val="000000"/>
              </a:solidFill>
              <a:latin typeface="Arial"/>
            </a:endParaRPr>
          </a:p>
        </p:txBody>
      </p:sp>
      <p:sp>
        <p:nvSpPr>
          <p:cNvPr id="40" name="TextBox 39"/>
          <p:cNvSpPr txBox="1"/>
          <p:nvPr/>
        </p:nvSpPr>
        <p:spPr>
          <a:xfrm>
            <a:off x="1670203" y="5650337"/>
            <a:ext cx="8465718" cy="369332"/>
          </a:xfrm>
          <a:prstGeom prst="rect">
            <a:avLst/>
          </a:prstGeom>
          <a:noFill/>
        </p:spPr>
        <p:txBody>
          <a:bodyPr wrap="square" rtlCol="0">
            <a:spAutoFit/>
          </a:bodyPr>
          <a:lstStyle/>
          <a:p>
            <a:r>
              <a:rPr lang="en-ZA" dirty="0"/>
              <a:t>The outcome if extrapolated will be the probable compliance percentage indicator. </a:t>
            </a:r>
          </a:p>
        </p:txBody>
      </p:sp>
      <p:sp>
        <p:nvSpPr>
          <p:cNvPr id="41" name="TextBox 40"/>
          <p:cNvSpPr txBox="1"/>
          <p:nvPr/>
        </p:nvSpPr>
        <p:spPr>
          <a:xfrm>
            <a:off x="1655089" y="1380770"/>
            <a:ext cx="8587834" cy="646331"/>
          </a:xfrm>
          <a:prstGeom prst="rect">
            <a:avLst/>
          </a:prstGeom>
          <a:noFill/>
        </p:spPr>
        <p:txBody>
          <a:bodyPr wrap="square" rtlCol="0">
            <a:spAutoFit/>
          </a:bodyPr>
          <a:lstStyle/>
          <a:p>
            <a:r>
              <a:rPr lang="en-ZA" dirty="0"/>
              <a:t>Test the budgets allocation based on the chart and the description, If excessive defaults have been used it will result in only partial compliance.</a:t>
            </a:r>
          </a:p>
        </p:txBody>
      </p:sp>
      <p:sp>
        <p:nvSpPr>
          <p:cNvPr id="42" name="Rectangle 41"/>
          <p:cNvSpPr/>
          <p:nvPr/>
        </p:nvSpPr>
        <p:spPr>
          <a:xfrm>
            <a:off x="588289" y="1259523"/>
            <a:ext cx="699977" cy="60875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9" y="685778"/>
            <a:ext cx="1018041" cy="1175567"/>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089" y="-2414200"/>
            <a:ext cx="3175911" cy="2139771"/>
          </a:xfrm>
          <a:prstGeom prst="rect">
            <a:avLst/>
          </a:prstGeom>
        </p:spPr>
      </p:pic>
      <p:sp>
        <p:nvSpPr>
          <p:cNvPr id="45" name="Rectangle 44"/>
          <p:cNvSpPr/>
          <p:nvPr/>
        </p:nvSpPr>
        <p:spPr>
          <a:xfrm>
            <a:off x="588288" y="2664155"/>
            <a:ext cx="699977" cy="60875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8" y="2090410"/>
            <a:ext cx="1018041" cy="1175567"/>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489" y="-2486680"/>
            <a:ext cx="3175911" cy="2139771"/>
          </a:xfrm>
          <a:prstGeom prst="rect">
            <a:avLst/>
          </a:prstGeom>
        </p:spPr>
      </p:pic>
      <p:sp>
        <p:nvSpPr>
          <p:cNvPr id="48" name="Rectangle 47"/>
          <p:cNvSpPr/>
          <p:nvPr/>
        </p:nvSpPr>
        <p:spPr>
          <a:xfrm>
            <a:off x="588285" y="4062318"/>
            <a:ext cx="699977" cy="60875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5" y="3488573"/>
            <a:ext cx="1018041" cy="1175567"/>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4019" y="-2486680"/>
            <a:ext cx="3175911" cy="2139771"/>
          </a:xfrm>
          <a:prstGeom prst="rect">
            <a:avLst/>
          </a:prstGeom>
        </p:spPr>
      </p:pic>
      <p:sp>
        <p:nvSpPr>
          <p:cNvPr id="51" name="TextBox 50"/>
          <p:cNvSpPr txBox="1"/>
          <p:nvPr/>
        </p:nvSpPr>
        <p:spPr>
          <a:xfrm>
            <a:off x="1670203" y="4225891"/>
            <a:ext cx="8572721" cy="646331"/>
          </a:xfrm>
          <a:prstGeom prst="rect">
            <a:avLst/>
          </a:prstGeom>
          <a:noFill/>
        </p:spPr>
        <p:txBody>
          <a:bodyPr wrap="square" rtlCol="0">
            <a:spAutoFit/>
          </a:bodyPr>
          <a:lstStyle/>
          <a:p>
            <a:r>
              <a:rPr lang="en-ZA" dirty="0"/>
              <a:t>Transactional testing will entail the </a:t>
            </a:r>
            <a:r>
              <a:rPr lang="en-ZA" dirty="0" smtClean="0"/>
              <a:t>re-classification </a:t>
            </a:r>
            <a:r>
              <a:rPr lang="en-ZA" dirty="0"/>
              <a:t>of sample transactions to see if agreement on the classification on all segments can be achieved.  </a:t>
            </a:r>
          </a:p>
        </p:txBody>
      </p:sp>
      <p:sp>
        <p:nvSpPr>
          <p:cNvPr id="52" name="Rectangle 51"/>
          <p:cNvSpPr/>
          <p:nvPr/>
        </p:nvSpPr>
        <p:spPr>
          <a:xfrm>
            <a:off x="588289" y="5486764"/>
            <a:ext cx="699977" cy="60875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89" y="4913019"/>
            <a:ext cx="1018041" cy="1175567"/>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089" y="-2517160"/>
            <a:ext cx="3175911" cy="2139771"/>
          </a:xfrm>
          <a:prstGeom prst="rect">
            <a:avLst/>
          </a:prstGeom>
        </p:spPr>
      </p:pic>
      <p:sp>
        <p:nvSpPr>
          <p:cNvPr id="55" name="Rectangle 54"/>
          <p:cNvSpPr/>
          <p:nvPr/>
        </p:nvSpPr>
        <p:spPr>
          <a:xfrm>
            <a:off x="1685826" y="2809889"/>
            <a:ext cx="8557097" cy="646331"/>
          </a:xfrm>
          <a:prstGeom prst="rect">
            <a:avLst/>
          </a:prstGeom>
        </p:spPr>
        <p:txBody>
          <a:bodyPr wrap="square">
            <a:spAutoFit/>
          </a:bodyPr>
          <a:lstStyle/>
          <a:p>
            <a:r>
              <a:rPr lang="en-ZA" dirty="0"/>
              <a:t>Mock virement and relocation journals would proof that the municipality is using the financial year to obtain the full chart.</a:t>
            </a:r>
          </a:p>
        </p:txBody>
      </p:sp>
    </p:spTree>
    <p:extLst>
      <p:ext uri="{BB962C8B-B14F-4D97-AF65-F5344CB8AC3E}">
        <p14:creationId xmlns:p14="http://schemas.microsoft.com/office/powerpoint/2010/main" val="2870233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withEffect">
                                  <p:stCondLst>
                                    <p:cond delay="0"/>
                                  </p:stCondLst>
                                  <p:childTnLst>
                                    <p:animMotion origin="layout" path="M -0.1599 0.27847 L -0.1293 0.30601 L -0.12279 0.33449 L -0.10873 0.24421 L -0.08633 0.20555 L -0.04831 0.18472 L -0.0392 0.18356 L -0.0293 0.18472 " pathEditMode="relative" rAng="0" ptsTypes="AAAAAAAA">
                                      <p:cBhvr>
                                        <p:cTn id="6" dur="2200" fill="hold"/>
                                        <p:tgtEl>
                                          <p:spTgt spid="44"/>
                                        </p:tgtEl>
                                        <p:attrNameLst>
                                          <p:attrName>ppt_x</p:attrName>
                                          <p:attrName>ppt_y</p:attrName>
                                        </p:attrNameLst>
                                      </p:cBhvr>
                                      <p:rCtr x="6523" y="-1944"/>
                                    </p:animMotion>
                                  </p:childTnLst>
                                </p:cTn>
                              </p:par>
                              <p:par>
                                <p:cTn id="7" presetID="1" presetClass="exit" presetSubtype="0" fill="hold" nodeType="withEffect">
                                  <p:stCondLst>
                                    <p:cond delay="2200"/>
                                  </p:stCondLst>
                                  <p:childTnLst>
                                    <p:set>
                                      <p:cBhvr>
                                        <p:cTn id="8" dur="1" fill="hold">
                                          <p:stCondLst>
                                            <p:cond delay="0"/>
                                          </p:stCondLst>
                                        </p:cTn>
                                        <p:tgtEl>
                                          <p:spTgt spid="44"/>
                                        </p:tgtEl>
                                        <p:attrNameLst>
                                          <p:attrName>style.visibility</p:attrName>
                                        </p:attrNameLst>
                                      </p:cBhvr>
                                      <p:to>
                                        <p:strVal val="hidden"/>
                                      </p:to>
                                    </p:set>
                                  </p:childTnLst>
                                </p:cTn>
                              </p:par>
                              <p:par>
                                <p:cTn id="9" presetID="22" presetClass="entr" presetSubtype="8" fill="hold" nodeType="withEffect">
                                  <p:stCondLst>
                                    <p:cond delay="30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1800"/>
                                        <p:tgtEl>
                                          <p:spTgt spid="43"/>
                                        </p:tgtEl>
                                      </p:cBhvr>
                                    </p:animEffect>
                                  </p:childTnLst>
                                </p:cTn>
                              </p:par>
                            </p:childTnLst>
                          </p:cTn>
                        </p:par>
                      </p:childTnLst>
                    </p:cTn>
                  </p:par>
                </p:childTnLst>
              </p:cTn>
              <p:nextCondLst>
                <p:cond evt="onClick" delay="0">
                  <p:tgtEl>
                    <p:spTgt spid="42"/>
                  </p:tgtEl>
                </p:cond>
              </p:nextCondLst>
            </p:seq>
            <p:seq concurrent="1" nextAc="seek">
              <p:cTn id="12" restart="whenNotActive" fill="hold" evtFilter="cancelBubble" nodeType="interactiveSeq">
                <p:stCondLst>
                  <p:cond evt="onClick" delay="0">
                    <p:tgtEl>
                      <p:spTgt spid="45"/>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1823 0.5 L -0.18763 0.52754 L -0.18112 0.55602 L -0.16706 0.46574 L -0.14467 0.42708 L -0.10664 0.40625 L -0.09753 0.40509 L -0.08763 0.40625 " pathEditMode="relative" rAng="0" ptsTypes="AAAAAAAA">
                                      <p:cBhvr>
                                        <p:cTn id="16" dur="2200" fill="hold"/>
                                        <p:tgtEl>
                                          <p:spTgt spid="47"/>
                                        </p:tgtEl>
                                        <p:attrNameLst>
                                          <p:attrName>ppt_x</p:attrName>
                                          <p:attrName>ppt_y</p:attrName>
                                        </p:attrNameLst>
                                      </p:cBhvr>
                                      <p:rCtr x="6523" y="-1944"/>
                                    </p:animMotion>
                                  </p:childTnLst>
                                </p:cTn>
                              </p:par>
                              <p:par>
                                <p:cTn id="17" presetID="1" presetClass="exit" presetSubtype="0" fill="hold" nodeType="withEffect">
                                  <p:stCondLst>
                                    <p:cond delay="2200"/>
                                  </p:stCondLst>
                                  <p:childTnLst>
                                    <p:set>
                                      <p:cBhvr>
                                        <p:cTn id="18" dur="1" fill="hold">
                                          <p:stCondLst>
                                            <p:cond delay="0"/>
                                          </p:stCondLst>
                                        </p:cTn>
                                        <p:tgtEl>
                                          <p:spTgt spid="47"/>
                                        </p:tgtEl>
                                        <p:attrNameLst>
                                          <p:attrName>style.visibility</p:attrName>
                                        </p:attrNameLst>
                                      </p:cBhvr>
                                      <p:to>
                                        <p:strVal val="hidden"/>
                                      </p:to>
                                    </p:set>
                                  </p:childTnLst>
                                </p:cTn>
                              </p:par>
                              <p:par>
                                <p:cTn id="19" presetID="22" presetClass="entr" presetSubtype="8" fill="hold" nodeType="withEffect">
                                  <p:stCondLst>
                                    <p:cond delay="30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1800"/>
                                        <p:tgtEl>
                                          <p:spTgt spid="46"/>
                                        </p:tgtEl>
                                      </p:cBhvr>
                                    </p:animEffect>
                                  </p:childTnLst>
                                </p:cTn>
                              </p:par>
                            </p:childTnLst>
                          </p:cTn>
                        </p:par>
                      </p:childTnLst>
                    </p:cTn>
                  </p:par>
                </p:childTnLst>
              </p:cTn>
              <p:nextCondLst>
                <p:cond evt="onClick" delay="0">
                  <p:tgtEl>
                    <p:spTgt spid="45"/>
                  </p:tgtEl>
                </p:cond>
              </p:nextCondLst>
            </p:seq>
            <p:seq concurrent="1" nextAc="seek">
              <p:cTn id="22" restart="whenNotActive" fill="hold" evtFilter="cancelBubble" nodeType="interactiveSeq">
                <p:stCondLst>
                  <p:cond evt="onClick" delay="0">
                    <p:tgtEl>
                      <p:spTgt spid="48"/>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26915 0.70139 L -0.23855 0.72893 L -0.23191 0.75741 L -0.21784 0.66713 L -0.19545 0.62847 L -0.15743 0.60787 L -0.14844 0.60671 L -0.13855 0.60787 " pathEditMode="relative" rAng="0" ptsTypes="AAAAAAAA">
                                      <p:cBhvr>
                                        <p:cTn id="26" dur="2200" fill="hold"/>
                                        <p:tgtEl>
                                          <p:spTgt spid="50"/>
                                        </p:tgtEl>
                                        <p:attrNameLst>
                                          <p:attrName>ppt_x</p:attrName>
                                          <p:attrName>ppt_y</p:attrName>
                                        </p:attrNameLst>
                                      </p:cBhvr>
                                      <p:rCtr x="6523" y="-1944"/>
                                    </p:animMotion>
                                  </p:childTnLst>
                                </p:cTn>
                              </p:par>
                              <p:par>
                                <p:cTn id="27" presetID="1" presetClass="exit" presetSubtype="0" fill="hold" nodeType="withEffect">
                                  <p:stCondLst>
                                    <p:cond delay="2200"/>
                                  </p:stCondLst>
                                  <p:childTnLst>
                                    <p:set>
                                      <p:cBhvr>
                                        <p:cTn id="28" dur="1" fill="hold">
                                          <p:stCondLst>
                                            <p:cond delay="0"/>
                                          </p:stCondLst>
                                        </p:cTn>
                                        <p:tgtEl>
                                          <p:spTgt spid="50"/>
                                        </p:tgtEl>
                                        <p:attrNameLst>
                                          <p:attrName>style.visibility</p:attrName>
                                        </p:attrNameLst>
                                      </p:cBhvr>
                                      <p:to>
                                        <p:strVal val="hidden"/>
                                      </p:to>
                                    </p:set>
                                  </p:childTnLst>
                                </p:cTn>
                              </p:par>
                              <p:par>
                                <p:cTn id="29" presetID="22" presetClass="entr" presetSubtype="8" fill="hold" nodeType="withEffect">
                                  <p:stCondLst>
                                    <p:cond delay="30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1800"/>
                                        <p:tgtEl>
                                          <p:spTgt spid="49"/>
                                        </p:tgtEl>
                                      </p:cBhvr>
                                    </p:animEffect>
                                  </p:childTnLst>
                                </p:cTn>
                              </p:par>
                            </p:childTnLst>
                          </p:cTn>
                        </p:par>
                      </p:childTnLst>
                    </p:cTn>
                  </p:par>
                </p:childTnLst>
              </p:cTn>
              <p:nextCondLst>
                <p:cond evt="onClick" delay="0">
                  <p:tgtEl>
                    <p:spTgt spid="48"/>
                  </p:tgtEl>
                </p:cond>
              </p:nextCondLst>
            </p:seq>
            <p:seq concurrent="1" nextAc="seek">
              <p:cTn id="32" restart="whenNotActive" fill="hold" evtFilter="cancelBubble" nodeType="interactiveSeq">
                <p:stCondLst>
                  <p:cond evt="onClick" delay="0">
                    <p:tgtEl>
                      <p:spTgt spid="52"/>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32657 0.91505 L -0.29597 0.94259 L -0.28946 0.97106 L -0.27539 0.88079 L -0.253 0.84236 L -0.21498 0.82153 L -0.20586 0.82037 L -0.19597 0.82153 " pathEditMode="relative" rAng="0" ptsTypes="AAAAAAAA">
                                      <p:cBhvr>
                                        <p:cTn id="36" dur="2200" fill="hold"/>
                                        <p:tgtEl>
                                          <p:spTgt spid="54"/>
                                        </p:tgtEl>
                                        <p:attrNameLst>
                                          <p:attrName>ppt_x</p:attrName>
                                          <p:attrName>ppt_y</p:attrName>
                                        </p:attrNameLst>
                                      </p:cBhvr>
                                      <p:rCtr x="6523" y="-1944"/>
                                    </p:animMotion>
                                  </p:childTnLst>
                                </p:cTn>
                              </p:par>
                              <p:par>
                                <p:cTn id="37" presetID="1" presetClass="exit" presetSubtype="0" fill="hold" nodeType="withEffect">
                                  <p:stCondLst>
                                    <p:cond delay="2200"/>
                                  </p:stCondLst>
                                  <p:childTnLst>
                                    <p:set>
                                      <p:cBhvr>
                                        <p:cTn id="38" dur="1" fill="hold">
                                          <p:stCondLst>
                                            <p:cond delay="0"/>
                                          </p:stCondLst>
                                        </p:cTn>
                                        <p:tgtEl>
                                          <p:spTgt spid="54"/>
                                        </p:tgtEl>
                                        <p:attrNameLst>
                                          <p:attrName>style.visibility</p:attrName>
                                        </p:attrNameLst>
                                      </p:cBhvr>
                                      <p:to>
                                        <p:strVal val="hidden"/>
                                      </p:to>
                                    </p:set>
                                  </p:childTnLst>
                                </p:cTn>
                              </p:par>
                              <p:par>
                                <p:cTn id="39" presetID="22" presetClass="entr" presetSubtype="8" fill="hold" nodeType="withEffect">
                                  <p:stCondLst>
                                    <p:cond delay="30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1800"/>
                                        <p:tgtEl>
                                          <p:spTgt spid="53"/>
                                        </p:tgtEl>
                                      </p:cBhvr>
                                    </p:animEffect>
                                  </p:childTnLst>
                                </p:cTn>
                              </p:par>
                            </p:childTnLst>
                          </p:cTn>
                        </p:par>
                      </p:childTnLst>
                    </p:cTn>
                  </p:par>
                </p:childTnLst>
              </p:cTn>
              <p:nextCondLst>
                <p:cond evt="onClick" delay="0">
                  <p:tgtEl>
                    <p:spTgt spid="5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18707" y="2743200"/>
            <a:ext cx="6515493" cy="3834430"/>
            <a:chOff x="-1105293" y="2743200"/>
            <a:chExt cx="6515493" cy="3834430"/>
          </a:xfrm>
        </p:grpSpPr>
        <p:sp>
          <p:nvSpPr>
            <p:cNvPr id="10" name="Oval 9"/>
            <p:cNvSpPr/>
            <p:nvPr/>
          </p:nvSpPr>
          <p:spPr>
            <a:xfrm>
              <a:off x="1676400" y="2743200"/>
              <a:ext cx="3733800" cy="3733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05293" y="3776863"/>
              <a:ext cx="2929379" cy="2800767"/>
            </a:xfrm>
            <a:prstGeom prst="rect">
              <a:avLst/>
            </a:prstGeom>
            <a:noFill/>
          </p:spPr>
          <p:txBody>
            <a:bodyPr wrap="square" rtlCol="0">
              <a:spAutoFit/>
            </a:bodyPr>
            <a:lstStyle/>
            <a:p>
              <a:r>
                <a:rPr lang="en-US" b="1" dirty="0">
                  <a:solidFill>
                    <a:schemeClr val="tx1">
                      <a:lumMod val="75000"/>
                      <a:lumOff val="25000"/>
                    </a:schemeClr>
                  </a:solidFill>
                </a:rPr>
                <a:t>LEFT SPHERE</a:t>
              </a:r>
            </a:p>
            <a:p>
              <a:pPr marL="285750" indent="-285750">
                <a:buFont typeface="Wingdings" panose="05000000000000000000" pitchFamily="2" charset="2"/>
                <a:buChar char="ü"/>
              </a:pPr>
              <a:r>
                <a:rPr lang="en-US" sz="1400" dirty="0" smtClean="0">
                  <a:solidFill>
                    <a:schemeClr val="tx1">
                      <a:lumMod val="75000"/>
                      <a:lumOff val="25000"/>
                    </a:schemeClr>
                  </a:solidFill>
                </a:rPr>
                <a:t>On consolidation level sent transactions and Budgets to GL. </a:t>
              </a:r>
            </a:p>
            <a:p>
              <a:pPr marL="285750" indent="-285750">
                <a:buFont typeface="Wingdings" panose="05000000000000000000" pitchFamily="2" charset="2"/>
                <a:buChar char="ü"/>
              </a:pPr>
              <a:r>
                <a:rPr lang="en-US" sz="1400" dirty="0" smtClean="0">
                  <a:solidFill>
                    <a:schemeClr val="tx1">
                      <a:lumMod val="75000"/>
                      <a:lumOff val="25000"/>
                    </a:schemeClr>
                  </a:solidFill>
                </a:rPr>
                <a:t>Detail group accounts in GL.</a:t>
              </a:r>
              <a:r>
                <a:rPr lang="en-US" sz="1400" dirty="0">
                  <a:solidFill>
                    <a:schemeClr val="tx1">
                      <a:lumMod val="75000"/>
                      <a:lumOff val="25000"/>
                    </a:schemeClr>
                  </a:solidFill>
                </a:rPr>
                <a:t/>
              </a:r>
              <a:br>
                <a:rPr lang="en-US" sz="1400" dirty="0">
                  <a:solidFill>
                    <a:schemeClr val="tx1">
                      <a:lumMod val="75000"/>
                      <a:lumOff val="25000"/>
                    </a:schemeClr>
                  </a:solidFill>
                </a:rPr>
              </a:br>
              <a:r>
                <a:rPr lang="en-US" sz="1400" dirty="0" smtClean="0">
                  <a:solidFill>
                    <a:schemeClr val="tx1">
                      <a:lumMod val="75000"/>
                      <a:lumOff val="25000"/>
                    </a:schemeClr>
                  </a:solidFill>
                </a:rPr>
                <a:t>Components, GIS, Barcode and technical drawings contained here.</a:t>
              </a:r>
            </a:p>
            <a:p>
              <a:pPr marL="285750" indent="-285750">
                <a:buFont typeface="Wingdings" panose="05000000000000000000" pitchFamily="2" charset="2"/>
                <a:buChar char="ü"/>
              </a:pPr>
              <a:r>
                <a:rPr lang="en-US" sz="1400" dirty="0" smtClean="0">
                  <a:solidFill>
                    <a:schemeClr val="tx1">
                      <a:lumMod val="75000"/>
                      <a:lumOff val="25000"/>
                    </a:schemeClr>
                  </a:solidFill>
                </a:rPr>
                <a:t>Life cycle management on assets.</a:t>
              </a:r>
              <a:br>
                <a:rPr lang="en-US" sz="1400" dirty="0" smtClean="0">
                  <a:solidFill>
                    <a:schemeClr val="tx1">
                      <a:lumMod val="75000"/>
                      <a:lumOff val="25000"/>
                    </a:schemeClr>
                  </a:solidFill>
                </a:rPr>
              </a:br>
              <a:endParaRPr lang="en-US" sz="1400" dirty="0">
                <a:solidFill>
                  <a:schemeClr val="tx1">
                    <a:lumMod val="75000"/>
                    <a:lumOff val="25000"/>
                  </a:schemeClr>
                </a:solidFill>
              </a:endParaRPr>
            </a:p>
            <a:p>
              <a:endParaRPr lang="en-US" b="1" dirty="0">
                <a:solidFill>
                  <a:schemeClr val="tx1">
                    <a:lumMod val="75000"/>
                    <a:lumOff val="25000"/>
                  </a:schemeClr>
                </a:solidFill>
              </a:endParaRPr>
            </a:p>
          </p:txBody>
        </p:sp>
      </p:grpSp>
      <p:grpSp>
        <p:nvGrpSpPr>
          <p:cNvPr id="34" name="Group 33"/>
          <p:cNvGrpSpPr/>
          <p:nvPr/>
        </p:nvGrpSpPr>
        <p:grpSpPr>
          <a:xfrm>
            <a:off x="5067946" y="2743200"/>
            <a:ext cx="6462606" cy="3733800"/>
            <a:chOff x="3543945" y="2743200"/>
            <a:chExt cx="6462606" cy="3733800"/>
          </a:xfrm>
        </p:grpSpPr>
        <p:sp>
          <p:nvSpPr>
            <p:cNvPr id="11" name="Oval 10"/>
            <p:cNvSpPr/>
            <p:nvPr/>
          </p:nvSpPr>
          <p:spPr>
            <a:xfrm>
              <a:off x="3543945" y="2743200"/>
              <a:ext cx="3733800" cy="3733800"/>
            </a:xfrm>
            <a:prstGeom prst="ellipse">
              <a:avLst/>
            </a:prstGeom>
            <a:solidFill>
              <a:schemeClr val="tx1">
                <a:lumMod val="50000"/>
                <a:lumOff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288490" y="3931521"/>
              <a:ext cx="2718061" cy="2154436"/>
            </a:xfrm>
            <a:prstGeom prst="rect">
              <a:avLst/>
            </a:prstGeom>
            <a:noFill/>
          </p:spPr>
          <p:txBody>
            <a:bodyPr wrap="square" rtlCol="0">
              <a:spAutoFit/>
            </a:bodyPr>
            <a:lstStyle/>
            <a:p>
              <a:r>
                <a:rPr lang="en-US" b="1" dirty="0">
                  <a:solidFill>
                    <a:schemeClr val="tx1">
                      <a:lumMod val="75000"/>
                      <a:lumOff val="25000"/>
                    </a:schemeClr>
                  </a:solidFill>
                </a:rPr>
                <a:t>RIGHT SPHERE</a:t>
              </a:r>
            </a:p>
            <a:p>
              <a:pPr marL="285750" indent="-285750">
                <a:buFont typeface="Wingdings" panose="05000000000000000000" pitchFamily="2" charset="2"/>
                <a:buChar char="ü"/>
              </a:pPr>
              <a:r>
                <a:rPr lang="en-US" sz="1400" dirty="0" smtClean="0">
                  <a:solidFill>
                    <a:schemeClr val="tx1">
                      <a:lumMod val="75000"/>
                      <a:lumOff val="25000"/>
                    </a:schemeClr>
                  </a:solidFill>
                </a:rPr>
                <a:t>Consolidated transactions and budget to GL. </a:t>
              </a:r>
            </a:p>
            <a:p>
              <a:pPr marL="285750" indent="-285750">
                <a:buFont typeface="Wingdings" panose="05000000000000000000" pitchFamily="2" charset="2"/>
                <a:buChar char="ü"/>
              </a:pPr>
              <a:r>
                <a:rPr lang="en-US" sz="1400" dirty="0" smtClean="0">
                  <a:solidFill>
                    <a:schemeClr val="tx1">
                      <a:lumMod val="75000"/>
                      <a:lumOff val="25000"/>
                    </a:schemeClr>
                  </a:solidFill>
                </a:rPr>
                <a:t>No control account. </a:t>
              </a:r>
            </a:p>
            <a:p>
              <a:pPr marL="285750" indent="-285750">
                <a:buFont typeface="Wingdings" panose="05000000000000000000" pitchFamily="2" charset="2"/>
                <a:buChar char="ü"/>
              </a:pPr>
              <a:r>
                <a:rPr lang="en-US" sz="1400" dirty="0" smtClean="0">
                  <a:solidFill>
                    <a:schemeClr val="tx1">
                      <a:lumMod val="75000"/>
                      <a:lumOff val="25000"/>
                    </a:schemeClr>
                  </a:solidFill>
                </a:rPr>
                <a:t>Has HR functions like leave and conditions of employment.</a:t>
              </a:r>
              <a:r>
                <a:rPr lang="en-US" sz="1400" dirty="0">
                  <a:solidFill>
                    <a:schemeClr val="tx1">
                      <a:lumMod val="75000"/>
                      <a:lumOff val="25000"/>
                    </a:schemeClr>
                  </a:solidFill>
                </a:rPr>
                <a:t/>
              </a:r>
              <a:br>
                <a:rPr lang="en-US" sz="1400" dirty="0">
                  <a:solidFill>
                    <a:schemeClr val="tx1">
                      <a:lumMod val="75000"/>
                      <a:lumOff val="25000"/>
                    </a:schemeClr>
                  </a:solidFill>
                </a:rPr>
              </a:br>
              <a:endParaRPr lang="en-US" sz="1400" dirty="0">
                <a:solidFill>
                  <a:schemeClr val="tx1">
                    <a:lumMod val="75000"/>
                    <a:lumOff val="25000"/>
                  </a:schemeClr>
                </a:solidFill>
              </a:endParaRPr>
            </a:p>
            <a:p>
              <a:endParaRPr lang="en-US" b="1" dirty="0">
                <a:solidFill>
                  <a:schemeClr val="tx1">
                    <a:lumMod val="75000"/>
                    <a:lumOff val="25000"/>
                  </a:schemeClr>
                </a:solidFill>
              </a:endParaRPr>
            </a:p>
          </p:txBody>
        </p:sp>
      </p:grpSp>
      <p:grpSp>
        <p:nvGrpSpPr>
          <p:cNvPr id="33" name="Group 32"/>
          <p:cNvGrpSpPr/>
          <p:nvPr/>
        </p:nvGrpSpPr>
        <p:grpSpPr>
          <a:xfrm>
            <a:off x="4114800" y="1066800"/>
            <a:ext cx="6631756" cy="3733800"/>
            <a:chOff x="2590800" y="1066800"/>
            <a:chExt cx="6631756" cy="3733800"/>
          </a:xfrm>
        </p:grpSpPr>
        <p:sp>
          <p:nvSpPr>
            <p:cNvPr id="12" name="Oval 11"/>
            <p:cNvSpPr/>
            <p:nvPr/>
          </p:nvSpPr>
          <p:spPr>
            <a:xfrm>
              <a:off x="2590800" y="1066800"/>
              <a:ext cx="3733800" cy="3733800"/>
            </a:xfrm>
            <a:prstGeom prst="ellipse">
              <a:avLst/>
            </a:prstGeom>
            <a:solidFill>
              <a:schemeClr val="bg1">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476999" y="1172588"/>
              <a:ext cx="2745557" cy="2154436"/>
            </a:xfrm>
            <a:prstGeom prst="rect">
              <a:avLst/>
            </a:prstGeom>
            <a:noFill/>
          </p:spPr>
          <p:txBody>
            <a:bodyPr wrap="square" rtlCol="0">
              <a:spAutoFit/>
            </a:bodyPr>
            <a:lstStyle/>
            <a:p>
              <a:r>
                <a:rPr lang="en-US" b="1" dirty="0">
                  <a:solidFill>
                    <a:schemeClr val="tx1">
                      <a:lumMod val="75000"/>
                      <a:lumOff val="25000"/>
                    </a:schemeClr>
                  </a:solidFill>
                </a:rPr>
                <a:t>TOP SPHERE</a:t>
              </a:r>
            </a:p>
            <a:p>
              <a:pPr marL="285750" indent="-285750">
                <a:buFont typeface="Wingdings" panose="05000000000000000000" pitchFamily="2" charset="2"/>
                <a:buChar char="ü"/>
              </a:pPr>
              <a:r>
                <a:rPr lang="en-US" sz="1400" dirty="0" smtClean="0">
                  <a:solidFill>
                    <a:schemeClr val="tx1">
                      <a:lumMod val="75000"/>
                      <a:lumOff val="25000"/>
                    </a:schemeClr>
                  </a:solidFill>
                </a:rPr>
                <a:t>Individual Debtors get consolidated to the ledger. </a:t>
              </a:r>
            </a:p>
            <a:p>
              <a:pPr marL="285750" indent="-285750">
                <a:buFont typeface="Wingdings" panose="05000000000000000000" pitchFamily="2" charset="2"/>
                <a:buChar char="ü"/>
              </a:pPr>
              <a:r>
                <a:rPr lang="en-US" sz="1400" dirty="0" smtClean="0">
                  <a:solidFill>
                    <a:schemeClr val="tx1">
                      <a:lumMod val="75000"/>
                      <a:lumOff val="25000"/>
                    </a:schemeClr>
                  </a:solidFill>
                </a:rPr>
                <a:t>Ledger consolidation must be able to extract audit lists.</a:t>
              </a:r>
            </a:p>
            <a:p>
              <a:pPr marL="285750" indent="-285750">
                <a:buFont typeface="Wingdings" panose="05000000000000000000" pitchFamily="2" charset="2"/>
                <a:buChar char="ü"/>
              </a:pPr>
              <a:r>
                <a:rPr lang="en-US" sz="1400" dirty="0" smtClean="0">
                  <a:solidFill>
                    <a:schemeClr val="tx1">
                      <a:lumMod val="75000"/>
                      <a:lumOff val="25000"/>
                    </a:schemeClr>
                  </a:solidFill>
                </a:rPr>
                <a:t>360° drill down.</a:t>
              </a:r>
              <a:r>
                <a:rPr lang="en-US" sz="1400" dirty="0">
                  <a:solidFill>
                    <a:schemeClr val="tx1">
                      <a:lumMod val="75000"/>
                      <a:lumOff val="25000"/>
                    </a:schemeClr>
                  </a:solidFill>
                </a:rPr>
                <a:t/>
              </a:r>
              <a:br>
                <a:rPr lang="en-US" sz="1400" dirty="0">
                  <a:solidFill>
                    <a:schemeClr val="tx1">
                      <a:lumMod val="75000"/>
                      <a:lumOff val="25000"/>
                    </a:schemeClr>
                  </a:solidFill>
                </a:rPr>
              </a:br>
              <a:r>
                <a:rPr lang="en-US" sz="1400" dirty="0" smtClean="0">
                  <a:solidFill>
                    <a:schemeClr val="tx1">
                      <a:lumMod val="75000"/>
                      <a:lumOff val="25000"/>
                    </a:schemeClr>
                  </a:solidFill>
                </a:rPr>
                <a:t>Must balance to control account </a:t>
              </a:r>
              <a:endParaRPr lang="en-US" sz="1400" dirty="0">
                <a:solidFill>
                  <a:schemeClr val="tx1">
                    <a:lumMod val="75000"/>
                    <a:lumOff val="25000"/>
                  </a:schemeClr>
                </a:solidFill>
              </a:endParaRPr>
            </a:p>
            <a:p>
              <a:endParaRPr lang="en-US" b="1" dirty="0">
                <a:solidFill>
                  <a:schemeClr val="tx1">
                    <a:lumMod val="75000"/>
                    <a:lumOff val="25000"/>
                  </a:schemeClr>
                </a:solidFill>
              </a:endParaRPr>
            </a:p>
          </p:txBody>
        </p:sp>
      </p:grpSp>
      <p:sp>
        <p:nvSpPr>
          <p:cNvPr id="21" name="Oval 3"/>
          <p:cNvSpPr/>
          <p:nvPr/>
        </p:nvSpPr>
        <p:spPr>
          <a:xfrm>
            <a:off x="5069770" y="2995168"/>
            <a:ext cx="1860860" cy="1805432"/>
          </a:xfrm>
          <a:custGeom>
            <a:avLst/>
            <a:gdLst/>
            <a:ahLst/>
            <a:cxnLst/>
            <a:rect l="l" t="t" r="r" b="b"/>
            <a:pathLst>
              <a:path w="1860860" h="1805432">
                <a:moveTo>
                  <a:pt x="930698" y="0"/>
                </a:moveTo>
                <a:cubicBezTo>
                  <a:pt x="1469971" y="310100"/>
                  <a:pt x="1837713" y="883220"/>
                  <a:pt x="1860860" y="1544231"/>
                </a:cubicBezTo>
                <a:cubicBezTo>
                  <a:pt x="1583610" y="1710823"/>
                  <a:pt x="1258819" y="1805432"/>
                  <a:pt x="911930" y="1805432"/>
                </a:cubicBezTo>
                <a:cubicBezTo>
                  <a:pt x="580373" y="1805432"/>
                  <a:pt x="269003" y="1719001"/>
                  <a:pt x="0" y="1566018"/>
                </a:cubicBezTo>
                <a:cubicBezTo>
                  <a:pt x="15409" y="895967"/>
                  <a:pt x="385651" y="313773"/>
                  <a:pt x="930698"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869412" y="2743200"/>
            <a:ext cx="2131059" cy="1817986"/>
            <a:chOff x="2345411" y="2743200"/>
            <a:chExt cx="2131059" cy="1817986"/>
          </a:xfrm>
        </p:grpSpPr>
        <p:sp>
          <p:nvSpPr>
            <p:cNvPr id="22" name="Oval 6"/>
            <p:cNvSpPr/>
            <p:nvPr/>
          </p:nvSpPr>
          <p:spPr>
            <a:xfrm>
              <a:off x="2594371" y="2743200"/>
              <a:ext cx="1882099" cy="1817986"/>
            </a:xfrm>
            <a:custGeom>
              <a:avLst/>
              <a:gdLst/>
              <a:ahLst/>
              <a:cxnLst/>
              <a:rect l="l" t="t" r="r" b="b"/>
              <a:pathLst>
                <a:path w="1882099" h="1817986">
                  <a:moveTo>
                    <a:pt x="948930" y="0"/>
                  </a:moveTo>
                  <a:cubicBezTo>
                    <a:pt x="1289309" y="0"/>
                    <a:pt x="1608412" y="91092"/>
                    <a:pt x="1882099" y="251968"/>
                  </a:cubicBezTo>
                  <a:cubicBezTo>
                    <a:pt x="1337051" y="565741"/>
                    <a:pt x="966809" y="1147935"/>
                    <a:pt x="951400" y="1817986"/>
                  </a:cubicBezTo>
                  <a:cubicBezTo>
                    <a:pt x="400677" y="1510478"/>
                    <a:pt x="23454" y="930956"/>
                    <a:pt x="0" y="261202"/>
                  </a:cubicBezTo>
                  <a:cubicBezTo>
                    <a:pt x="277251" y="94610"/>
                    <a:pt x="602042" y="0"/>
                    <a:pt x="948930"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45411" y="2851444"/>
              <a:ext cx="1752600" cy="1231106"/>
            </a:xfrm>
            <a:prstGeom prst="rect">
              <a:avLst/>
            </a:prstGeom>
            <a:noFill/>
          </p:spPr>
          <p:txBody>
            <a:bodyPr wrap="square" rtlCol="0">
              <a:spAutoFit/>
            </a:bodyPr>
            <a:lstStyle/>
            <a:p>
              <a:pPr algn="ctr"/>
              <a:r>
                <a:rPr lang="en-US" sz="1400" b="1" dirty="0">
                  <a:solidFill>
                    <a:schemeClr val="bg1"/>
                  </a:solidFill>
                </a:rPr>
                <a:t>LEFT &amp; TOP</a:t>
              </a:r>
            </a:p>
            <a:p>
              <a:pPr algn="ctr"/>
              <a:r>
                <a:rPr lang="en-US" sz="1200" b="1" dirty="0" smtClean="0">
                  <a:solidFill>
                    <a:schemeClr val="bg1"/>
                  </a:solidFill>
                </a:rPr>
                <a:t>Investment Properties rental recoveries.</a:t>
              </a:r>
            </a:p>
            <a:p>
              <a:pPr algn="ctr"/>
              <a:r>
                <a:rPr lang="en-US" sz="1200" b="1" dirty="0" smtClean="0">
                  <a:solidFill>
                    <a:schemeClr val="bg1"/>
                  </a:solidFill>
                </a:rPr>
                <a:t>Municipal owned properties valuations</a:t>
              </a:r>
              <a:endParaRPr lang="en-US" b="1" dirty="0">
                <a:solidFill>
                  <a:schemeClr val="bg1"/>
                </a:solidFill>
              </a:endParaRPr>
            </a:p>
          </p:txBody>
        </p:sp>
      </p:grpSp>
      <p:grpSp>
        <p:nvGrpSpPr>
          <p:cNvPr id="36" name="Group 35"/>
          <p:cNvGrpSpPr/>
          <p:nvPr/>
        </p:nvGrpSpPr>
        <p:grpSpPr>
          <a:xfrm>
            <a:off x="5029846" y="4538699"/>
            <a:ext cx="1941808" cy="1686504"/>
            <a:chOff x="3505846" y="4538699"/>
            <a:chExt cx="1941808" cy="1686504"/>
          </a:xfrm>
        </p:grpSpPr>
        <p:sp>
          <p:nvSpPr>
            <p:cNvPr id="24" name="Oval 12"/>
            <p:cNvSpPr/>
            <p:nvPr/>
          </p:nvSpPr>
          <p:spPr>
            <a:xfrm>
              <a:off x="3543300" y="4538699"/>
              <a:ext cx="1866900" cy="1686504"/>
            </a:xfrm>
            <a:custGeom>
              <a:avLst/>
              <a:gdLst/>
              <a:ahLst/>
              <a:cxnLst/>
              <a:rect l="l" t="t" r="r" b="b"/>
              <a:pathLst>
                <a:path w="1866900" h="1686504">
                  <a:moveTo>
                    <a:pt x="1864483" y="0"/>
                  </a:moveTo>
                  <a:cubicBezTo>
                    <a:pt x="1866450" y="23663"/>
                    <a:pt x="1866900" y="47479"/>
                    <a:pt x="1866900" y="71401"/>
                  </a:cubicBezTo>
                  <a:cubicBezTo>
                    <a:pt x="1866900" y="762052"/>
                    <a:pt x="1491865" y="1365110"/>
                    <a:pt x="933450" y="1686504"/>
                  </a:cubicBezTo>
                  <a:cubicBezTo>
                    <a:pt x="375036" y="1365110"/>
                    <a:pt x="0" y="762052"/>
                    <a:pt x="0" y="71401"/>
                  </a:cubicBezTo>
                  <a:lnTo>
                    <a:pt x="1650" y="22679"/>
                  </a:lnTo>
                  <a:cubicBezTo>
                    <a:pt x="271103" y="175367"/>
                    <a:pt x="582646" y="261901"/>
                    <a:pt x="914400" y="261901"/>
                  </a:cubicBezTo>
                  <a:cubicBezTo>
                    <a:pt x="1261771" y="261901"/>
                    <a:pt x="1586983" y="167028"/>
                    <a:pt x="1864483"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05846" y="4897160"/>
              <a:ext cx="1941808" cy="954107"/>
            </a:xfrm>
            <a:prstGeom prst="rect">
              <a:avLst/>
            </a:prstGeom>
            <a:noFill/>
          </p:spPr>
          <p:txBody>
            <a:bodyPr wrap="square" rtlCol="0">
              <a:spAutoFit/>
            </a:bodyPr>
            <a:lstStyle/>
            <a:p>
              <a:pPr algn="ctr"/>
              <a:r>
                <a:rPr lang="en-US" sz="1400" dirty="0">
                  <a:solidFill>
                    <a:schemeClr val="bg1"/>
                  </a:solidFill>
                </a:rPr>
                <a:t>LEFT &amp; </a:t>
              </a:r>
              <a:r>
                <a:rPr lang="en-US" sz="1400" dirty="0" smtClean="0">
                  <a:solidFill>
                    <a:schemeClr val="bg1"/>
                  </a:solidFill>
                </a:rPr>
                <a:t>RIGHT</a:t>
              </a:r>
            </a:p>
            <a:p>
              <a:pPr algn="ctr"/>
              <a:r>
                <a:rPr lang="en-US" sz="1400" dirty="0" smtClean="0">
                  <a:solidFill>
                    <a:schemeClr val="bg1"/>
                  </a:solidFill>
                </a:rPr>
                <a:t>Capitalized employee cost. Activity based costing to assets.</a:t>
              </a:r>
              <a:endParaRPr lang="en-US" sz="1400" dirty="0">
                <a:solidFill>
                  <a:schemeClr val="bg1"/>
                </a:solidFill>
              </a:endParaRPr>
            </a:p>
          </p:txBody>
        </p:sp>
      </p:grpSp>
      <p:grpSp>
        <p:nvGrpSpPr>
          <p:cNvPr id="37" name="Group 36"/>
          <p:cNvGrpSpPr/>
          <p:nvPr/>
        </p:nvGrpSpPr>
        <p:grpSpPr>
          <a:xfrm>
            <a:off x="6000976" y="2743200"/>
            <a:ext cx="2076224" cy="1796104"/>
            <a:chOff x="4476976" y="2743200"/>
            <a:chExt cx="2076224" cy="1796104"/>
          </a:xfrm>
        </p:grpSpPr>
        <p:sp>
          <p:nvSpPr>
            <p:cNvPr id="23" name="Oval 10"/>
            <p:cNvSpPr/>
            <p:nvPr/>
          </p:nvSpPr>
          <p:spPr>
            <a:xfrm>
              <a:off x="4476976" y="2743200"/>
              <a:ext cx="1845189" cy="1796104"/>
            </a:xfrm>
            <a:custGeom>
              <a:avLst/>
              <a:gdLst/>
              <a:ahLst/>
              <a:cxnLst/>
              <a:rect l="l" t="t" r="r" b="b"/>
              <a:pathLst>
                <a:path w="1845189" h="1796104">
                  <a:moveTo>
                    <a:pt x="933225" y="0"/>
                  </a:moveTo>
                  <a:cubicBezTo>
                    <a:pt x="1264651" y="0"/>
                    <a:pt x="1575906" y="86363"/>
                    <a:pt x="1845189" y="238744"/>
                  </a:cubicBezTo>
                  <a:cubicBezTo>
                    <a:pt x="1829532" y="902700"/>
                    <a:pt x="1466469" y="1480486"/>
                    <a:pt x="929650" y="1796104"/>
                  </a:cubicBezTo>
                  <a:cubicBezTo>
                    <a:pt x="907238" y="1135227"/>
                    <a:pt x="539135" y="562257"/>
                    <a:pt x="0" y="251934"/>
                  </a:cubicBezTo>
                  <a:cubicBezTo>
                    <a:pt x="273732" y="91095"/>
                    <a:pt x="592841" y="0"/>
                    <a:pt x="933225"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800600" y="2903582"/>
              <a:ext cx="1752600" cy="1231106"/>
            </a:xfrm>
            <a:prstGeom prst="rect">
              <a:avLst/>
            </a:prstGeom>
            <a:noFill/>
          </p:spPr>
          <p:txBody>
            <a:bodyPr wrap="square" rtlCol="0">
              <a:spAutoFit/>
            </a:bodyPr>
            <a:lstStyle/>
            <a:p>
              <a:pPr algn="ctr"/>
              <a:r>
                <a:rPr lang="en-US" sz="1400" b="1" dirty="0">
                  <a:solidFill>
                    <a:schemeClr val="bg1"/>
                  </a:solidFill>
                </a:rPr>
                <a:t>RIGHT &amp; </a:t>
              </a:r>
              <a:r>
                <a:rPr lang="en-US" sz="1400" b="1" dirty="0" smtClean="0">
                  <a:solidFill>
                    <a:schemeClr val="bg1"/>
                  </a:solidFill>
                </a:rPr>
                <a:t>TOP</a:t>
              </a:r>
            </a:p>
            <a:p>
              <a:pPr algn="ctr"/>
              <a:r>
                <a:rPr lang="en-US" sz="1200" b="1" dirty="0" smtClean="0">
                  <a:solidFill>
                    <a:schemeClr val="bg1"/>
                  </a:solidFill>
                </a:rPr>
                <a:t>Employee recovery of service charges. Note on the outstanding balances of councilors </a:t>
              </a:r>
              <a:endParaRPr lang="en-US" b="1" dirty="0">
                <a:solidFill>
                  <a:schemeClr val="bg1"/>
                </a:solidFill>
              </a:endParaRPr>
            </a:p>
          </p:txBody>
        </p:sp>
      </p:grpSp>
      <p:pic>
        <p:nvPicPr>
          <p:cNvPr id="2" name="Picture 1"/>
          <p:cNvPicPr>
            <a:picLocks noChangeAspect="1"/>
          </p:cNvPicPr>
          <p:nvPr/>
        </p:nvPicPr>
        <p:blipFill>
          <a:blip r:embed="rId2"/>
          <a:stretch>
            <a:fillRect/>
          </a:stretch>
        </p:blipFill>
        <p:spPr>
          <a:xfrm>
            <a:off x="5150416" y="3102742"/>
            <a:ext cx="1524132" cy="1877731"/>
          </a:xfrm>
          <a:prstGeom prst="rect">
            <a:avLst/>
          </a:prstGeom>
        </p:spPr>
      </p:pic>
      <p:pic>
        <p:nvPicPr>
          <p:cNvPr id="3" name="Picture 2"/>
          <p:cNvPicPr>
            <a:picLocks noChangeAspect="1"/>
          </p:cNvPicPr>
          <p:nvPr/>
        </p:nvPicPr>
        <p:blipFill>
          <a:blip r:embed="rId3"/>
          <a:stretch>
            <a:fillRect/>
          </a:stretch>
        </p:blipFill>
        <p:spPr>
          <a:xfrm>
            <a:off x="4907170" y="1517153"/>
            <a:ext cx="2149060" cy="1206350"/>
          </a:xfrm>
          <a:prstGeom prst="rect">
            <a:avLst/>
          </a:prstGeom>
        </p:spPr>
      </p:pic>
      <p:pic>
        <p:nvPicPr>
          <p:cNvPr id="4" name="Picture 3"/>
          <p:cNvPicPr>
            <a:picLocks noChangeAspect="1"/>
          </p:cNvPicPr>
          <p:nvPr/>
        </p:nvPicPr>
        <p:blipFill>
          <a:blip r:embed="rId4"/>
          <a:stretch>
            <a:fillRect/>
          </a:stretch>
        </p:blipFill>
        <p:spPr>
          <a:xfrm>
            <a:off x="3376911" y="4543378"/>
            <a:ext cx="1861718" cy="1051974"/>
          </a:xfrm>
          <a:prstGeom prst="rect">
            <a:avLst/>
          </a:prstGeom>
        </p:spPr>
      </p:pic>
      <p:pic>
        <p:nvPicPr>
          <p:cNvPr id="5" name="Picture 4"/>
          <p:cNvPicPr>
            <a:picLocks noChangeAspect="1"/>
          </p:cNvPicPr>
          <p:nvPr/>
        </p:nvPicPr>
        <p:blipFill>
          <a:blip r:embed="rId5"/>
          <a:stretch>
            <a:fillRect/>
          </a:stretch>
        </p:blipFill>
        <p:spPr>
          <a:xfrm>
            <a:off x="6858000" y="4565380"/>
            <a:ext cx="1874046" cy="1051974"/>
          </a:xfrm>
          <a:prstGeom prst="rect">
            <a:avLst/>
          </a:prstGeom>
        </p:spPr>
      </p:pic>
      <p:sp>
        <p:nvSpPr>
          <p:cNvPr id="6" name="TextBox 5"/>
          <p:cNvSpPr txBox="1"/>
          <p:nvPr/>
        </p:nvSpPr>
        <p:spPr>
          <a:xfrm>
            <a:off x="5659466" y="4308049"/>
            <a:ext cx="665134" cy="369332"/>
          </a:xfrm>
          <a:prstGeom prst="rect">
            <a:avLst/>
          </a:prstGeom>
          <a:noFill/>
        </p:spPr>
        <p:txBody>
          <a:bodyPr wrap="square" rtlCol="0">
            <a:spAutoFit/>
          </a:bodyPr>
          <a:lstStyle/>
          <a:p>
            <a:r>
              <a:rPr lang="en-ZA" dirty="0" smtClean="0">
                <a:solidFill>
                  <a:schemeClr val="bg1"/>
                </a:solidFill>
              </a:rPr>
              <a:t>GL</a:t>
            </a:r>
            <a:endParaRPr lang="en-ZA" dirty="0">
              <a:solidFill>
                <a:schemeClr val="bg1"/>
              </a:solidFill>
            </a:endParaRPr>
          </a:p>
        </p:txBody>
      </p:sp>
      <p:sp>
        <p:nvSpPr>
          <p:cNvPr id="39" name="Title 1"/>
          <p:cNvSpPr>
            <a:spLocks noGrp="1"/>
          </p:cNvSpPr>
          <p:nvPr>
            <p:ph type="title"/>
          </p:nvPr>
        </p:nvSpPr>
        <p:spPr>
          <a:xfrm>
            <a:off x="203200" y="76200"/>
            <a:ext cx="10363200" cy="838200"/>
          </a:xfrm>
        </p:spPr>
        <p:txBody>
          <a:bodyPr/>
          <a:lstStyle/>
          <a:p>
            <a:r>
              <a:rPr lang="en-US" dirty="0" smtClean="0"/>
              <a:t>System Integration – Integrated Systems</a:t>
            </a:r>
            <a:endParaRPr lang="en-ZA" dirty="0"/>
          </a:p>
        </p:txBody>
      </p:sp>
      <p:sp>
        <p:nvSpPr>
          <p:cNvPr id="40" name="Slide Number Placeholder 3"/>
          <p:cNvSpPr>
            <a:spLocks noGrp="1"/>
          </p:cNvSpPr>
          <p:nvPr>
            <p:ph type="sldNum" sz="quarter" idx="12"/>
          </p:nvPr>
        </p:nvSpPr>
        <p:spPr>
          <a:xfrm>
            <a:off x="9245600" y="6400800"/>
            <a:ext cx="2540000" cy="457200"/>
          </a:xfrm>
        </p:spPr>
        <p:txBody>
          <a:bodyPr/>
          <a:lstStyle/>
          <a:p>
            <a:pPr>
              <a:defRPr/>
            </a:pPr>
            <a:r>
              <a:rPr lang="en-US" sz="1400" b="0" dirty="0" smtClean="0">
                <a:solidFill>
                  <a:srgbClr val="000000"/>
                </a:solidFill>
                <a:latin typeface="Arial"/>
              </a:rPr>
              <a:t>7</a:t>
            </a:r>
            <a:endParaRPr lang="en-US" sz="1400" b="0" dirty="0">
              <a:solidFill>
                <a:srgbClr val="000000"/>
              </a:solidFill>
              <a:latin typeface="Arial"/>
            </a:endParaRP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200" y="1167459"/>
            <a:ext cx="1776307" cy="1556044"/>
          </a:xfrm>
          <a:prstGeom prst="rect">
            <a:avLst/>
          </a:prstGeom>
        </p:spPr>
      </p:pic>
      <p:sp>
        <p:nvSpPr>
          <p:cNvPr id="42" name="TextBox 41"/>
          <p:cNvSpPr txBox="1"/>
          <p:nvPr/>
        </p:nvSpPr>
        <p:spPr>
          <a:xfrm>
            <a:off x="53332" y="2472035"/>
            <a:ext cx="2778123" cy="923330"/>
          </a:xfrm>
          <a:prstGeom prst="rect">
            <a:avLst/>
          </a:prstGeom>
          <a:noFill/>
        </p:spPr>
        <p:txBody>
          <a:bodyPr wrap="square" rtlCol="0">
            <a:spAutoFit/>
          </a:bodyPr>
          <a:lstStyle/>
          <a:p>
            <a:r>
              <a:rPr lang="en-ZA" dirty="0" smtClean="0"/>
              <a:t>Internal BI tools used to achieve statutory reporting.</a:t>
            </a:r>
            <a:endParaRPr lang="en-ZA" dirty="0"/>
          </a:p>
        </p:txBody>
      </p:sp>
    </p:spTree>
    <p:extLst>
      <p:ext uri="{BB962C8B-B14F-4D97-AF65-F5344CB8AC3E}">
        <p14:creationId xmlns:p14="http://schemas.microsoft.com/office/powerpoint/2010/main" val="26085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18707" y="2743200"/>
            <a:ext cx="6515493" cy="3834430"/>
            <a:chOff x="-1105293" y="2743200"/>
            <a:chExt cx="6515493" cy="3834430"/>
          </a:xfrm>
        </p:grpSpPr>
        <p:sp>
          <p:nvSpPr>
            <p:cNvPr id="10" name="Oval 9"/>
            <p:cNvSpPr/>
            <p:nvPr/>
          </p:nvSpPr>
          <p:spPr>
            <a:xfrm>
              <a:off x="1676400" y="2743200"/>
              <a:ext cx="3733800" cy="3733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05293" y="3776863"/>
              <a:ext cx="2929379" cy="2800767"/>
            </a:xfrm>
            <a:prstGeom prst="rect">
              <a:avLst/>
            </a:prstGeom>
            <a:noFill/>
          </p:spPr>
          <p:txBody>
            <a:bodyPr wrap="square" rtlCol="0">
              <a:spAutoFit/>
            </a:bodyPr>
            <a:lstStyle/>
            <a:p>
              <a:r>
                <a:rPr lang="en-US" b="1" dirty="0">
                  <a:solidFill>
                    <a:schemeClr val="tx1">
                      <a:lumMod val="75000"/>
                      <a:lumOff val="25000"/>
                    </a:schemeClr>
                  </a:solidFill>
                </a:rPr>
                <a:t>LEFT SPHERE</a:t>
              </a:r>
            </a:p>
            <a:p>
              <a:pPr marL="285750" indent="-285750">
                <a:buFont typeface="Wingdings" panose="05000000000000000000" pitchFamily="2" charset="2"/>
                <a:buChar char="ü"/>
              </a:pPr>
              <a:r>
                <a:rPr lang="en-US" sz="1400" dirty="0" smtClean="0">
                  <a:solidFill>
                    <a:schemeClr val="tx1">
                      <a:lumMod val="75000"/>
                      <a:lumOff val="25000"/>
                    </a:schemeClr>
                  </a:solidFill>
                </a:rPr>
                <a:t>On consolidation level sent transactions and Budgets to GL. </a:t>
              </a:r>
            </a:p>
            <a:p>
              <a:pPr marL="285750" indent="-285750">
                <a:buFont typeface="Wingdings" panose="05000000000000000000" pitchFamily="2" charset="2"/>
                <a:buChar char="ü"/>
              </a:pPr>
              <a:r>
                <a:rPr lang="en-US" sz="1400" dirty="0" smtClean="0">
                  <a:solidFill>
                    <a:schemeClr val="tx1">
                      <a:lumMod val="75000"/>
                      <a:lumOff val="25000"/>
                    </a:schemeClr>
                  </a:solidFill>
                </a:rPr>
                <a:t>Detail group accounts in GL.</a:t>
              </a:r>
            </a:p>
            <a:p>
              <a:pPr marL="285750" indent="-285750">
                <a:buFont typeface="Wingdings" panose="05000000000000000000" pitchFamily="2" charset="2"/>
                <a:buChar char="ü"/>
              </a:pPr>
              <a:r>
                <a:rPr lang="en-US" sz="1400" dirty="0" smtClean="0">
                  <a:solidFill>
                    <a:schemeClr val="tx1">
                      <a:lumMod val="75000"/>
                      <a:lumOff val="25000"/>
                    </a:schemeClr>
                  </a:solidFill>
                </a:rPr>
                <a:t>Components, GIS, Barcode and technical drawings contained here.</a:t>
              </a:r>
            </a:p>
            <a:p>
              <a:pPr marL="285750" indent="-285750">
                <a:buFont typeface="Wingdings" panose="05000000000000000000" pitchFamily="2" charset="2"/>
                <a:buChar char="ü"/>
              </a:pPr>
              <a:r>
                <a:rPr lang="en-US" sz="1400" dirty="0" smtClean="0">
                  <a:solidFill>
                    <a:schemeClr val="tx1">
                      <a:lumMod val="75000"/>
                      <a:lumOff val="25000"/>
                    </a:schemeClr>
                  </a:solidFill>
                </a:rPr>
                <a:t>Life cycle management on assets.</a:t>
              </a:r>
              <a:br>
                <a:rPr lang="en-US" sz="1400" dirty="0" smtClean="0">
                  <a:solidFill>
                    <a:schemeClr val="tx1">
                      <a:lumMod val="75000"/>
                      <a:lumOff val="25000"/>
                    </a:schemeClr>
                  </a:solidFill>
                </a:rPr>
              </a:br>
              <a:endParaRPr lang="en-US" sz="1400" dirty="0">
                <a:solidFill>
                  <a:schemeClr val="tx1">
                    <a:lumMod val="75000"/>
                    <a:lumOff val="25000"/>
                  </a:schemeClr>
                </a:solidFill>
              </a:endParaRPr>
            </a:p>
            <a:p>
              <a:endParaRPr lang="en-US" b="1" dirty="0">
                <a:solidFill>
                  <a:schemeClr val="tx1">
                    <a:lumMod val="75000"/>
                    <a:lumOff val="25000"/>
                  </a:schemeClr>
                </a:solidFill>
              </a:endParaRPr>
            </a:p>
          </p:txBody>
        </p:sp>
      </p:grpSp>
      <p:grpSp>
        <p:nvGrpSpPr>
          <p:cNvPr id="34" name="Group 33"/>
          <p:cNvGrpSpPr/>
          <p:nvPr/>
        </p:nvGrpSpPr>
        <p:grpSpPr>
          <a:xfrm>
            <a:off x="5067946" y="2743200"/>
            <a:ext cx="6462606" cy="3733800"/>
            <a:chOff x="3543945" y="2743200"/>
            <a:chExt cx="6462606" cy="3733800"/>
          </a:xfrm>
        </p:grpSpPr>
        <p:sp>
          <p:nvSpPr>
            <p:cNvPr id="11" name="Oval 10"/>
            <p:cNvSpPr/>
            <p:nvPr/>
          </p:nvSpPr>
          <p:spPr>
            <a:xfrm>
              <a:off x="3543945" y="2743200"/>
              <a:ext cx="3733800" cy="3733800"/>
            </a:xfrm>
            <a:prstGeom prst="ellipse">
              <a:avLst/>
            </a:prstGeom>
            <a:solidFill>
              <a:schemeClr val="tx1">
                <a:lumMod val="50000"/>
                <a:lumOff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288490" y="3931521"/>
              <a:ext cx="2718061" cy="2154436"/>
            </a:xfrm>
            <a:prstGeom prst="rect">
              <a:avLst/>
            </a:prstGeom>
            <a:noFill/>
          </p:spPr>
          <p:txBody>
            <a:bodyPr wrap="square" rtlCol="0">
              <a:spAutoFit/>
            </a:bodyPr>
            <a:lstStyle/>
            <a:p>
              <a:r>
                <a:rPr lang="en-US" b="1" dirty="0">
                  <a:solidFill>
                    <a:schemeClr val="tx1">
                      <a:lumMod val="75000"/>
                      <a:lumOff val="25000"/>
                    </a:schemeClr>
                  </a:solidFill>
                </a:rPr>
                <a:t>RIGHT SPHERE</a:t>
              </a:r>
            </a:p>
            <a:p>
              <a:pPr marL="285750" indent="-285750">
                <a:buFont typeface="Wingdings" panose="05000000000000000000" pitchFamily="2" charset="2"/>
                <a:buChar char="ü"/>
              </a:pPr>
              <a:r>
                <a:rPr lang="en-US" sz="1400" dirty="0" smtClean="0">
                  <a:solidFill>
                    <a:schemeClr val="tx1">
                      <a:lumMod val="75000"/>
                      <a:lumOff val="25000"/>
                    </a:schemeClr>
                  </a:solidFill>
                </a:rPr>
                <a:t>Consolidated transactions and budget to GL. </a:t>
              </a:r>
            </a:p>
            <a:p>
              <a:pPr marL="285750" indent="-285750">
                <a:buFont typeface="Wingdings" panose="05000000000000000000" pitchFamily="2" charset="2"/>
                <a:buChar char="ü"/>
              </a:pPr>
              <a:r>
                <a:rPr lang="en-US" sz="1400" dirty="0" smtClean="0">
                  <a:solidFill>
                    <a:schemeClr val="tx1">
                      <a:lumMod val="75000"/>
                      <a:lumOff val="25000"/>
                    </a:schemeClr>
                  </a:solidFill>
                </a:rPr>
                <a:t>Need a control account. </a:t>
              </a:r>
            </a:p>
            <a:p>
              <a:pPr marL="285750" indent="-285750">
                <a:buFont typeface="Wingdings" panose="05000000000000000000" pitchFamily="2" charset="2"/>
                <a:buChar char="ü"/>
              </a:pPr>
              <a:r>
                <a:rPr lang="en-US" sz="1400" dirty="0" smtClean="0">
                  <a:solidFill>
                    <a:schemeClr val="tx1">
                      <a:lumMod val="75000"/>
                      <a:lumOff val="25000"/>
                    </a:schemeClr>
                  </a:solidFill>
                </a:rPr>
                <a:t>Has HR functions like leave and conditions of employment.</a:t>
              </a:r>
              <a:r>
                <a:rPr lang="en-US" sz="1400" dirty="0">
                  <a:solidFill>
                    <a:schemeClr val="tx1">
                      <a:lumMod val="75000"/>
                      <a:lumOff val="25000"/>
                    </a:schemeClr>
                  </a:solidFill>
                </a:rPr>
                <a:t/>
              </a:r>
              <a:br>
                <a:rPr lang="en-US" sz="1400" dirty="0">
                  <a:solidFill>
                    <a:schemeClr val="tx1">
                      <a:lumMod val="75000"/>
                      <a:lumOff val="25000"/>
                    </a:schemeClr>
                  </a:solidFill>
                </a:rPr>
              </a:br>
              <a:endParaRPr lang="en-US" sz="1400" dirty="0">
                <a:solidFill>
                  <a:schemeClr val="tx1">
                    <a:lumMod val="75000"/>
                    <a:lumOff val="25000"/>
                  </a:schemeClr>
                </a:solidFill>
              </a:endParaRPr>
            </a:p>
            <a:p>
              <a:endParaRPr lang="en-US" b="1" dirty="0">
                <a:solidFill>
                  <a:schemeClr val="tx1">
                    <a:lumMod val="75000"/>
                    <a:lumOff val="25000"/>
                  </a:schemeClr>
                </a:solidFill>
              </a:endParaRPr>
            </a:p>
          </p:txBody>
        </p:sp>
      </p:grpSp>
      <p:grpSp>
        <p:nvGrpSpPr>
          <p:cNvPr id="33" name="Group 32"/>
          <p:cNvGrpSpPr/>
          <p:nvPr/>
        </p:nvGrpSpPr>
        <p:grpSpPr>
          <a:xfrm>
            <a:off x="4114800" y="1066800"/>
            <a:ext cx="6631756" cy="3733800"/>
            <a:chOff x="2590800" y="1066800"/>
            <a:chExt cx="6631756" cy="3733800"/>
          </a:xfrm>
        </p:grpSpPr>
        <p:sp>
          <p:nvSpPr>
            <p:cNvPr id="12" name="Oval 11"/>
            <p:cNvSpPr/>
            <p:nvPr/>
          </p:nvSpPr>
          <p:spPr>
            <a:xfrm>
              <a:off x="2590800" y="1066800"/>
              <a:ext cx="3733800" cy="3733800"/>
            </a:xfrm>
            <a:prstGeom prst="ellipse">
              <a:avLst/>
            </a:prstGeom>
            <a:solidFill>
              <a:schemeClr val="bg1">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476999" y="1172588"/>
              <a:ext cx="2745557" cy="1508105"/>
            </a:xfrm>
            <a:prstGeom prst="rect">
              <a:avLst/>
            </a:prstGeom>
            <a:noFill/>
          </p:spPr>
          <p:txBody>
            <a:bodyPr wrap="square" rtlCol="0">
              <a:spAutoFit/>
            </a:bodyPr>
            <a:lstStyle/>
            <a:p>
              <a:r>
                <a:rPr lang="en-US" b="1" dirty="0">
                  <a:solidFill>
                    <a:schemeClr val="tx1">
                      <a:lumMod val="75000"/>
                      <a:lumOff val="25000"/>
                    </a:schemeClr>
                  </a:solidFill>
                </a:rPr>
                <a:t>TOP SPHERE</a:t>
              </a:r>
            </a:p>
            <a:p>
              <a:pPr marL="285750" indent="-285750">
                <a:buFont typeface="Wingdings" panose="05000000000000000000" pitchFamily="2" charset="2"/>
                <a:buChar char="ü"/>
              </a:pPr>
              <a:r>
                <a:rPr lang="en-US" sz="1400" dirty="0" smtClean="0">
                  <a:solidFill>
                    <a:schemeClr val="tx1">
                      <a:lumMod val="75000"/>
                      <a:lumOff val="25000"/>
                    </a:schemeClr>
                  </a:solidFill>
                </a:rPr>
                <a:t>Individual Debtors get consolidated to the ledger. </a:t>
              </a:r>
            </a:p>
            <a:p>
              <a:pPr marL="285750" indent="-285750">
                <a:buFont typeface="Wingdings" panose="05000000000000000000" pitchFamily="2" charset="2"/>
                <a:buChar char="ü"/>
              </a:pPr>
              <a:r>
                <a:rPr lang="en-US" sz="1400" dirty="0" smtClean="0">
                  <a:solidFill>
                    <a:schemeClr val="tx1">
                      <a:lumMod val="75000"/>
                      <a:lumOff val="25000"/>
                    </a:schemeClr>
                  </a:solidFill>
                </a:rPr>
                <a:t>Must balance to control account </a:t>
              </a:r>
              <a:endParaRPr lang="en-US" sz="1400" dirty="0">
                <a:solidFill>
                  <a:schemeClr val="tx1">
                    <a:lumMod val="75000"/>
                    <a:lumOff val="25000"/>
                  </a:schemeClr>
                </a:solidFill>
              </a:endParaRPr>
            </a:p>
            <a:p>
              <a:endParaRPr lang="en-US" b="1" dirty="0">
                <a:solidFill>
                  <a:schemeClr val="tx1">
                    <a:lumMod val="75000"/>
                    <a:lumOff val="25000"/>
                  </a:schemeClr>
                </a:solidFill>
              </a:endParaRPr>
            </a:p>
          </p:txBody>
        </p:sp>
      </p:grpSp>
      <p:sp>
        <p:nvSpPr>
          <p:cNvPr id="21" name="Oval 3"/>
          <p:cNvSpPr/>
          <p:nvPr/>
        </p:nvSpPr>
        <p:spPr>
          <a:xfrm>
            <a:off x="5069770" y="2995168"/>
            <a:ext cx="1860860" cy="1805432"/>
          </a:xfrm>
          <a:custGeom>
            <a:avLst/>
            <a:gdLst/>
            <a:ahLst/>
            <a:cxnLst/>
            <a:rect l="l" t="t" r="r" b="b"/>
            <a:pathLst>
              <a:path w="1860860" h="1805432">
                <a:moveTo>
                  <a:pt x="930698" y="0"/>
                </a:moveTo>
                <a:cubicBezTo>
                  <a:pt x="1469971" y="310100"/>
                  <a:pt x="1837713" y="883220"/>
                  <a:pt x="1860860" y="1544231"/>
                </a:cubicBezTo>
                <a:cubicBezTo>
                  <a:pt x="1583610" y="1710823"/>
                  <a:pt x="1258819" y="1805432"/>
                  <a:pt x="911930" y="1805432"/>
                </a:cubicBezTo>
                <a:cubicBezTo>
                  <a:pt x="580373" y="1805432"/>
                  <a:pt x="269003" y="1719001"/>
                  <a:pt x="0" y="1566018"/>
                </a:cubicBezTo>
                <a:cubicBezTo>
                  <a:pt x="15409" y="895967"/>
                  <a:pt x="385651" y="313773"/>
                  <a:pt x="930698"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869412" y="2743200"/>
            <a:ext cx="2131059" cy="1817986"/>
            <a:chOff x="2345411" y="2743200"/>
            <a:chExt cx="2131059" cy="1817986"/>
          </a:xfrm>
        </p:grpSpPr>
        <p:sp>
          <p:nvSpPr>
            <p:cNvPr id="22" name="Oval 6"/>
            <p:cNvSpPr/>
            <p:nvPr/>
          </p:nvSpPr>
          <p:spPr>
            <a:xfrm>
              <a:off x="2594371" y="2743200"/>
              <a:ext cx="1882099" cy="1817986"/>
            </a:xfrm>
            <a:custGeom>
              <a:avLst/>
              <a:gdLst/>
              <a:ahLst/>
              <a:cxnLst/>
              <a:rect l="l" t="t" r="r" b="b"/>
              <a:pathLst>
                <a:path w="1882099" h="1817986">
                  <a:moveTo>
                    <a:pt x="948930" y="0"/>
                  </a:moveTo>
                  <a:cubicBezTo>
                    <a:pt x="1289309" y="0"/>
                    <a:pt x="1608412" y="91092"/>
                    <a:pt x="1882099" y="251968"/>
                  </a:cubicBezTo>
                  <a:cubicBezTo>
                    <a:pt x="1337051" y="565741"/>
                    <a:pt x="966809" y="1147935"/>
                    <a:pt x="951400" y="1817986"/>
                  </a:cubicBezTo>
                  <a:cubicBezTo>
                    <a:pt x="400677" y="1510478"/>
                    <a:pt x="23454" y="930956"/>
                    <a:pt x="0" y="261202"/>
                  </a:cubicBezTo>
                  <a:cubicBezTo>
                    <a:pt x="277251" y="94610"/>
                    <a:pt x="602042" y="0"/>
                    <a:pt x="948930"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45411" y="2851444"/>
              <a:ext cx="1752600" cy="1600438"/>
            </a:xfrm>
            <a:prstGeom prst="rect">
              <a:avLst/>
            </a:prstGeom>
            <a:noFill/>
          </p:spPr>
          <p:txBody>
            <a:bodyPr wrap="square" rtlCol="0">
              <a:spAutoFit/>
            </a:bodyPr>
            <a:lstStyle/>
            <a:p>
              <a:pPr algn="ctr"/>
              <a:r>
                <a:rPr lang="en-US" sz="1400" b="1" dirty="0">
                  <a:solidFill>
                    <a:schemeClr val="bg1"/>
                  </a:solidFill>
                </a:rPr>
                <a:t>LEFT &amp; TOP</a:t>
              </a:r>
            </a:p>
            <a:p>
              <a:pPr algn="ctr"/>
              <a:r>
                <a:rPr lang="en-US" sz="1200" b="1" dirty="0" smtClean="0">
                  <a:solidFill>
                    <a:schemeClr val="bg1"/>
                  </a:solidFill>
                </a:rPr>
                <a:t>Excel monitoring (Investment Properties rental recoveries.</a:t>
              </a:r>
            </a:p>
            <a:p>
              <a:pPr algn="ctr"/>
              <a:r>
                <a:rPr lang="en-US" sz="1200" b="1" dirty="0" smtClean="0">
                  <a:solidFill>
                    <a:schemeClr val="bg1"/>
                  </a:solidFill>
                </a:rPr>
                <a:t>Municipal owned properties valuations)</a:t>
              </a:r>
              <a:endParaRPr lang="en-US" b="1" dirty="0">
                <a:solidFill>
                  <a:schemeClr val="bg1"/>
                </a:solidFill>
              </a:endParaRPr>
            </a:p>
          </p:txBody>
        </p:sp>
      </p:grpSp>
      <p:grpSp>
        <p:nvGrpSpPr>
          <p:cNvPr id="36" name="Group 35"/>
          <p:cNvGrpSpPr/>
          <p:nvPr/>
        </p:nvGrpSpPr>
        <p:grpSpPr>
          <a:xfrm>
            <a:off x="5029846" y="4538699"/>
            <a:ext cx="1941808" cy="1686504"/>
            <a:chOff x="3505846" y="4538699"/>
            <a:chExt cx="1941808" cy="1686504"/>
          </a:xfrm>
        </p:grpSpPr>
        <p:sp>
          <p:nvSpPr>
            <p:cNvPr id="24" name="Oval 12"/>
            <p:cNvSpPr/>
            <p:nvPr/>
          </p:nvSpPr>
          <p:spPr>
            <a:xfrm>
              <a:off x="3543300" y="4538699"/>
              <a:ext cx="1866900" cy="1686504"/>
            </a:xfrm>
            <a:custGeom>
              <a:avLst/>
              <a:gdLst/>
              <a:ahLst/>
              <a:cxnLst/>
              <a:rect l="l" t="t" r="r" b="b"/>
              <a:pathLst>
                <a:path w="1866900" h="1686504">
                  <a:moveTo>
                    <a:pt x="1864483" y="0"/>
                  </a:moveTo>
                  <a:cubicBezTo>
                    <a:pt x="1866450" y="23663"/>
                    <a:pt x="1866900" y="47479"/>
                    <a:pt x="1866900" y="71401"/>
                  </a:cubicBezTo>
                  <a:cubicBezTo>
                    <a:pt x="1866900" y="762052"/>
                    <a:pt x="1491865" y="1365110"/>
                    <a:pt x="933450" y="1686504"/>
                  </a:cubicBezTo>
                  <a:cubicBezTo>
                    <a:pt x="375036" y="1365110"/>
                    <a:pt x="0" y="762052"/>
                    <a:pt x="0" y="71401"/>
                  </a:cubicBezTo>
                  <a:lnTo>
                    <a:pt x="1650" y="22679"/>
                  </a:lnTo>
                  <a:cubicBezTo>
                    <a:pt x="271103" y="175367"/>
                    <a:pt x="582646" y="261901"/>
                    <a:pt x="914400" y="261901"/>
                  </a:cubicBezTo>
                  <a:cubicBezTo>
                    <a:pt x="1261771" y="261901"/>
                    <a:pt x="1586983" y="167028"/>
                    <a:pt x="1864483"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05846" y="4897160"/>
              <a:ext cx="1941808" cy="1169551"/>
            </a:xfrm>
            <a:prstGeom prst="rect">
              <a:avLst/>
            </a:prstGeom>
            <a:noFill/>
          </p:spPr>
          <p:txBody>
            <a:bodyPr wrap="square" rtlCol="0">
              <a:spAutoFit/>
            </a:bodyPr>
            <a:lstStyle/>
            <a:p>
              <a:pPr algn="ctr"/>
              <a:r>
                <a:rPr lang="en-US" sz="1400" dirty="0">
                  <a:solidFill>
                    <a:schemeClr val="bg1"/>
                  </a:solidFill>
                </a:rPr>
                <a:t>LEFT &amp; </a:t>
              </a:r>
              <a:r>
                <a:rPr lang="en-US" sz="1400" dirty="0" smtClean="0">
                  <a:solidFill>
                    <a:schemeClr val="bg1"/>
                  </a:solidFill>
                </a:rPr>
                <a:t>RIGHT</a:t>
              </a:r>
            </a:p>
            <a:p>
              <a:pPr algn="ctr"/>
              <a:r>
                <a:rPr lang="en-US" sz="1400" dirty="0" smtClean="0">
                  <a:solidFill>
                    <a:schemeClr val="bg1"/>
                  </a:solidFill>
                </a:rPr>
                <a:t>Manual if considered (Capitalized employee cost. Activity based costing to assets.)</a:t>
              </a:r>
              <a:endParaRPr lang="en-US" sz="1400" dirty="0">
                <a:solidFill>
                  <a:schemeClr val="bg1"/>
                </a:solidFill>
              </a:endParaRPr>
            </a:p>
          </p:txBody>
        </p:sp>
      </p:grpSp>
      <p:grpSp>
        <p:nvGrpSpPr>
          <p:cNvPr id="37" name="Group 36"/>
          <p:cNvGrpSpPr/>
          <p:nvPr/>
        </p:nvGrpSpPr>
        <p:grpSpPr>
          <a:xfrm>
            <a:off x="6000976" y="2743200"/>
            <a:ext cx="2076224" cy="1796104"/>
            <a:chOff x="4476976" y="2743200"/>
            <a:chExt cx="2076224" cy="1796104"/>
          </a:xfrm>
        </p:grpSpPr>
        <p:sp>
          <p:nvSpPr>
            <p:cNvPr id="23" name="Oval 10"/>
            <p:cNvSpPr/>
            <p:nvPr/>
          </p:nvSpPr>
          <p:spPr>
            <a:xfrm>
              <a:off x="4476976" y="2743200"/>
              <a:ext cx="1845189" cy="1796104"/>
            </a:xfrm>
            <a:custGeom>
              <a:avLst/>
              <a:gdLst/>
              <a:ahLst/>
              <a:cxnLst/>
              <a:rect l="l" t="t" r="r" b="b"/>
              <a:pathLst>
                <a:path w="1845189" h="1796104">
                  <a:moveTo>
                    <a:pt x="933225" y="0"/>
                  </a:moveTo>
                  <a:cubicBezTo>
                    <a:pt x="1264651" y="0"/>
                    <a:pt x="1575906" y="86363"/>
                    <a:pt x="1845189" y="238744"/>
                  </a:cubicBezTo>
                  <a:cubicBezTo>
                    <a:pt x="1829532" y="902700"/>
                    <a:pt x="1466469" y="1480486"/>
                    <a:pt x="929650" y="1796104"/>
                  </a:cubicBezTo>
                  <a:cubicBezTo>
                    <a:pt x="907238" y="1135227"/>
                    <a:pt x="539135" y="562257"/>
                    <a:pt x="0" y="251934"/>
                  </a:cubicBezTo>
                  <a:cubicBezTo>
                    <a:pt x="273732" y="91095"/>
                    <a:pt x="592841" y="0"/>
                    <a:pt x="933225"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800600" y="2903582"/>
              <a:ext cx="1752600" cy="1600438"/>
            </a:xfrm>
            <a:prstGeom prst="rect">
              <a:avLst/>
            </a:prstGeom>
            <a:noFill/>
          </p:spPr>
          <p:txBody>
            <a:bodyPr wrap="square" rtlCol="0">
              <a:spAutoFit/>
            </a:bodyPr>
            <a:lstStyle/>
            <a:p>
              <a:pPr algn="ctr"/>
              <a:r>
                <a:rPr lang="en-US" sz="1400" b="1" dirty="0">
                  <a:solidFill>
                    <a:schemeClr val="bg1"/>
                  </a:solidFill>
                </a:rPr>
                <a:t>RIGHT &amp; </a:t>
              </a:r>
              <a:r>
                <a:rPr lang="en-US" sz="1400" b="1" dirty="0" smtClean="0">
                  <a:solidFill>
                    <a:schemeClr val="bg1"/>
                  </a:solidFill>
                </a:rPr>
                <a:t>TOP</a:t>
              </a:r>
            </a:p>
            <a:p>
              <a:pPr algn="ctr"/>
              <a:r>
                <a:rPr lang="en-US" sz="1200" b="1" dirty="0" smtClean="0">
                  <a:solidFill>
                    <a:schemeClr val="bg1"/>
                  </a:solidFill>
                </a:rPr>
                <a:t>Exchange csv files to achieve(Employee recovery of service charges.) Note on the outstanding balances of councilors manual compiled in excel.</a:t>
              </a:r>
              <a:endParaRPr lang="en-US" b="1" dirty="0">
                <a:solidFill>
                  <a:schemeClr val="bg1"/>
                </a:solidFill>
              </a:endParaRPr>
            </a:p>
          </p:txBody>
        </p:sp>
      </p:grpSp>
      <p:pic>
        <p:nvPicPr>
          <p:cNvPr id="2" name="Picture 1"/>
          <p:cNvPicPr>
            <a:picLocks noChangeAspect="1"/>
          </p:cNvPicPr>
          <p:nvPr/>
        </p:nvPicPr>
        <p:blipFill>
          <a:blip r:embed="rId2"/>
          <a:stretch>
            <a:fillRect/>
          </a:stretch>
        </p:blipFill>
        <p:spPr>
          <a:xfrm>
            <a:off x="5150416" y="3102742"/>
            <a:ext cx="1524132" cy="1877731"/>
          </a:xfrm>
          <a:prstGeom prst="rect">
            <a:avLst/>
          </a:prstGeom>
        </p:spPr>
      </p:pic>
      <p:pic>
        <p:nvPicPr>
          <p:cNvPr id="3" name="Picture 2"/>
          <p:cNvPicPr>
            <a:picLocks noChangeAspect="1"/>
          </p:cNvPicPr>
          <p:nvPr/>
        </p:nvPicPr>
        <p:blipFill>
          <a:blip r:embed="rId3"/>
          <a:stretch>
            <a:fillRect/>
          </a:stretch>
        </p:blipFill>
        <p:spPr>
          <a:xfrm>
            <a:off x="4907170" y="1517153"/>
            <a:ext cx="2149060" cy="1206350"/>
          </a:xfrm>
          <a:prstGeom prst="rect">
            <a:avLst/>
          </a:prstGeom>
        </p:spPr>
      </p:pic>
      <p:pic>
        <p:nvPicPr>
          <p:cNvPr id="4" name="Picture 3"/>
          <p:cNvPicPr>
            <a:picLocks noChangeAspect="1"/>
          </p:cNvPicPr>
          <p:nvPr/>
        </p:nvPicPr>
        <p:blipFill>
          <a:blip r:embed="rId4"/>
          <a:stretch>
            <a:fillRect/>
          </a:stretch>
        </p:blipFill>
        <p:spPr>
          <a:xfrm>
            <a:off x="3376911" y="4543378"/>
            <a:ext cx="1861718" cy="1051974"/>
          </a:xfrm>
          <a:prstGeom prst="rect">
            <a:avLst/>
          </a:prstGeom>
        </p:spPr>
      </p:pic>
      <p:pic>
        <p:nvPicPr>
          <p:cNvPr id="5" name="Picture 4"/>
          <p:cNvPicPr>
            <a:picLocks noChangeAspect="1"/>
          </p:cNvPicPr>
          <p:nvPr/>
        </p:nvPicPr>
        <p:blipFill>
          <a:blip r:embed="rId5"/>
          <a:stretch>
            <a:fillRect/>
          </a:stretch>
        </p:blipFill>
        <p:spPr>
          <a:xfrm>
            <a:off x="6858000" y="4565380"/>
            <a:ext cx="1874046" cy="1051974"/>
          </a:xfrm>
          <a:prstGeom prst="rect">
            <a:avLst/>
          </a:prstGeom>
        </p:spPr>
      </p:pic>
      <p:sp>
        <p:nvSpPr>
          <p:cNvPr id="6" name="TextBox 5"/>
          <p:cNvSpPr txBox="1"/>
          <p:nvPr/>
        </p:nvSpPr>
        <p:spPr>
          <a:xfrm>
            <a:off x="5659466" y="4308049"/>
            <a:ext cx="665134" cy="369332"/>
          </a:xfrm>
          <a:prstGeom prst="rect">
            <a:avLst/>
          </a:prstGeom>
          <a:noFill/>
        </p:spPr>
        <p:txBody>
          <a:bodyPr wrap="square" rtlCol="0">
            <a:spAutoFit/>
          </a:bodyPr>
          <a:lstStyle/>
          <a:p>
            <a:r>
              <a:rPr lang="en-ZA" dirty="0" smtClean="0">
                <a:solidFill>
                  <a:schemeClr val="bg1"/>
                </a:solidFill>
              </a:rPr>
              <a:t>GL</a:t>
            </a:r>
            <a:endParaRPr lang="en-ZA" dirty="0">
              <a:solidFill>
                <a:schemeClr val="bg1"/>
              </a:solidFill>
            </a:endParaRPr>
          </a:p>
        </p:txBody>
      </p:sp>
      <p:sp>
        <p:nvSpPr>
          <p:cNvPr id="39" name="Title 1"/>
          <p:cNvSpPr>
            <a:spLocks noGrp="1"/>
          </p:cNvSpPr>
          <p:nvPr>
            <p:ph type="title"/>
          </p:nvPr>
        </p:nvSpPr>
        <p:spPr>
          <a:xfrm>
            <a:off x="203199" y="76200"/>
            <a:ext cx="12400438" cy="838200"/>
          </a:xfrm>
        </p:spPr>
        <p:txBody>
          <a:bodyPr/>
          <a:lstStyle/>
          <a:p>
            <a:r>
              <a:rPr lang="en-US" dirty="0" smtClean="0"/>
              <a:t>System Integration – </a:t>
            </a:r>
            <a:r>
              <a:rPr lang="en-US" dirty="0" smtClean="0"/>
              <a:t>Core financial systems (including bespoke) and </a:t>
            </a:r>
            <a:r>
              <a:rPr lang="en-US" dirty="0" smtClean="0"/>
              <a:t>3</a:t>
            </a:r>
            <a:r>
              <a:rPr lang="en-US" baseline="30000" dirty="0" smtClean="0"/>
              <a:t>rd</a:t>
            </a:r>
            <a:r>
              <a:rPr lang="en-US" dirty="0" smtClean="0"/>
              <a:t> party integration.</a:t>
            </a:r>
            <a:endParaRPr lang="en-ZA" dirty="0"/>
          </a:p>
        </p:txBody>
      </p:sp>
      <p:sp>
        <p:nvSpPr>
          <p:cNvPr id="40" name="Slide Number Placeholder 3"/>
          <p:cNvSpPr>
            <a:spLocks noGrp="1"/>
          </p:cNvSpPr>
          <p:nvPr>
            <p:ph type="sldNum" sz="quarter" idx="12"/>
          </p:nvPr>
        </p:nvSpPr>
        <p:spPr>
          <a:xfrm>
            <a:off x="9245600" y="6400800"/>
            <a:ext cx="2540000" cy="457200"/>
          </a:xfrm>
        </p:spPr>
        <p:txBody>
          <a:bodyPr/>
          <a:lstStyle/>
          <a:p>
            <a:pPr>
              <a:defRPr/>
            </a:pPr>
            <a:r>
              <a:rPr lang="en-US" sz="1400" b="0" dirty="0">
                <a:solidFill>
                  <a:srgbClr val="000000"/>
                </a:solidFill>
                <a:latin typeface="Arial"/>
              </a:rPr>
              <a:t>8</a:t>
            </a: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200" y="1167459"/>
            <a:ext cx="1776307" cy="1556044"/>
          </a:xfrm>
          <a:prstGeom prst="rect">
            <a:avLst/>
          </a:prstGeom>
        </p:spPr>
      </p:pic>
      <p:sp>
        <p:nvSpPr>
          <p:cNvPr id="7" name="TextBox 6"/>
          <p:cNvSpPr txBox="1"/>
          <p:nvPr/>
        </p:nvSpPr>
        <p:spPr>
          <a:xfrm>
            <a:off x="53332" y="2472035"/>
            <a:ext cx="2778123" cy="923330"/>
          </a:xfrm>
          <a:prstGeom prst="rect">
            <a:avLst/>
          </a:prstGeom>
          <a:noFill/>
        </p:spPr>
        <p:txBody>
          <a:bodyPr wrap="square" rtlCol="0">
            <a:spAutoFit/>
          </a:bodyPr>
          <a:lstStyle/>
          <a:p>
            <a:r>
              <a:rPr lang="en-ZA" dirty="0" smtClean="0"/>
              <a:t>3</a:t>
            </a:r>
            <a:r>
              <a:rPr lang="en-ZA" baseline="30000" dirty="0" smtClean="0"/>
              <a:t>rd</a:t>
            </a:r>
            <a:r>
              <a:rPr lang="en-ZA" dirty="0" smtClean="0"/>
              <a:t> party Solutions used to submit statutory reporting</a:t>
            </a:r>
            <a:endParaRPr lang="en-ZA" dirty="0"/>
          </a:p>
        </p:txBody>
      </p:sp>
    </p:spTree>
    <p:extLst>
      <p:ext uri="{BB962C8B-B14F-4D97-AF65-F5344CB8AC3E}">
        <p14:creationId xmlns:p14="http://schemas.microsoft.com/office/powerpoint/2010/main" val="299991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9b4f51526f4d882b0415eaade27f6971">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42C88CD-7D7C-45B0-999B-5432C28B5A2D}"/>
</file>

<file path=customXml/itemProps2.xml><?xml version="1.0" encoding="utf-8"?>
<ds:datastoreItem xmlns:ds="http://schemas.openxmlformats.org/officeDocument/2006/customXml" ds:itemID="{FA64C82B-3EC1-42DB-A670-08A6FD91C017}"/>
</file>

<file path=customXml/itemProps3.xml><?xml version="1.0" encoding="utf-8"?>
<ds:datastoreItem xmlns:ds="http://schemas.openxmlformats.org/officeDocument/2006/customXml" ds:itemID="{D669E0FF-575B-433E-B86F-2E2F0840B99C}"/>
</file>

<file path=docProps/app.xml><?xml version="1.0" encoding="utf-8"?>
<Properties xmlns="http://schemas.openxmlformats.org/officeDocument/2006/extended-properties" xmlns:vt="http://schemas.openxmlformats.org/officeDocument/2006/docPropsVTypes">
  <TotalTime>9528</TotalTime>
  <Words>1377</Words>
  <Application>Microsoft Office PowerPoint</Application>
  <PresentationFormat>Custom</PresentationFormat>
  <Paragraphs>192</Paragraphs>
  <Slides>16</Slides>
  <Notes>2</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     mSCOA Position Paper: Mapping and the use of short codes, data extraction  and mSCOA segment coding / long code (string)  </vt:lpstr>
      <vt:lpstr>Mapping</vt:lpstr>
      <vt:lpstr>Translation table – Short Codes </vt:lpstr>
      <vt:lpstr>Project driven tree structure </vt:lpstr>
      <vt:lpstr>Project tree – Long Code or Guid</vt:lpstr>
      <vt:lpstr>Other Considerations</vt:lpstr>
      <vt:lpstr>What does this mean in terms of compliancy to the segments?</vt:lpstr>
      <vt:lpstr>System Integration – Integrated Systems</vt:lpstr>
      <vt:lpstr>System Integration – Core financial systems (including bespoke) and 3rd party integration.</vt:lpstr>
      <vt:lpstr>What does this mean in terms of compliancy to integration?</vt:lpstr>
      <vt:lpstr>Data Extraction</vt:lpstr>
      <vt:lpstr>Portal access</vt:lpstr>
      <vt:lpstr>House keeping issues</vt:lpstr>
      <vt:lpstr>Upload manager system specification -  way forward. </vt:lpstr>
      <vt:lpstr>Recommendations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mSCOA Segment Item Assets Liabilities</dc:title>
  <dc:creator>Andre Bossert</dc:creator>
  <cp:lastModifiedBy>Carl Stroud</cp:lastModifiedBy>
  <cp:revision>138</cp:revision>
  <dcterms:created xsi:type="dcterms:W3CDTF">2015-02-23T12:36:05Z</dcterms:created>
  <dcterms:modified xsi:type="dcterms:W3CDTF">2015-06-22T02:51:25Z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0x010100F6D77BA75D44BC469ABAE46C07B5E9FF</vt:lpwstr>
  </property>
</Properties>
</file>