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Default Extension="png" ContentType="image/png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13"/>
  </p:notes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2F1A6-10EE-41D0-90EA-6B7C486ADE90}" type="datetimeFigureOut">
              <a:rPr lang="en-ZA" smtClean="0"/>
              <a:t>2015-06-22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8CAF3-43FE-4D3C-86AF-BDBA9E2987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125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F205BA6-FAB5-4012-808C-590B1E5EA55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ZA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899574">
              <a:defRPr/>
            </a:pPr>
            <a:r>
              <a:rPr lang="en-GB" dirty="0">
                <a:solidFill>
                  <a:prstClr val="black"/>
                </a:solidFill>
              </a:rPr>
              <a:t>National Treasury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99574">
              <a:defRPr/>
            </a:pPr>
            <a:fld id="{5286169E-F38C-4DBD-8D72-2A9B33E5EB77}" type="slidenum">
              <a:rPr lang="en-GB">
                <a:solidFill>
                  <a:prstClr val="black"/>
                </a:solidFill>
              </a:rPr>
              <a:pPr defTabSz="899574">
                <a:defRPr/>
              </a:p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ZA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899574">
              <a:defRPr/>
            </a:pPr>
            <a:r>
              <a:rPr lang="en-GB" dirty="0">
                <a:solidFill>
                  <a:prstClr val="black"/>
                </a:solidFill>
              </a:rPr>
              <a:t>National Treasury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99574">
              <a:defRPr/>
            </a:pPr>
            <a:fld id="{5286169E-F38C-4DBD-8D72-2A9B33E5EB77}" type="slidenum">
              <a:rPr lang="en-GB">
                <a:solidFill>
                  <a:prstClr val="black"/>
                </a:solidFill>
              </a:rPr>
              <a:pPr defTabSz="899574">
                <a:defRPr/>
              </a:pPr>
              <a:t>3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ZA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899574">
              <a:defRPr/>
            </a:pPr>
            <a:r>
              <a:rPr lang="en-GB" dirty="0">
                <a:solidFill>
                  <a:prstClr val="black"/>
                </a:solidFill>
              </a:rPr>
              <a:t>National Treasury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99574">
              <a:defRPr/>
            </a:pPr>
            <a:fld id="{5286169E-F38C-4DBD-8D72-2A9B33E5EB77}" type="slidenum">
              <a:rPr lang="en-GB">
                <a:solidFill>
                  <a:prstClr val="black"/>
                </a:solidFill>
              </a:rPr>
              <a:pPr defTabSz="899574">
                <a:defRPr/>
              </a:pPr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89450-1F83-4ACD-A0F5-3E81A73117F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89450-1F83-4ACD-A0F5-3E81A73117F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ZA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899574">
              <a:defRPr/>
            </a:pPr>
            <a:r>
              <a:rPr lang="en-GB" dirty="0">
                <a:solidFill>
                  <a:prstClr val="black"/>
                </a:solidFill>
              </a:rPr>
              <a:t>National Treasury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99574">
              <a:defRPr/>
            </a:pPr>
            <a:fld id="{5286169E-F38C-4DBD-8D72-2A9B33E5EB77}" type="slidenum">
              <a:rPr lang="en-GB">
                <a:solidFill>
                  <a:prstClr val="black"/>
                </a:solidFill>
              </a:rPr>
              <a:pPr defTabSz="899574">
                <a:defRPr/>
              </a:pPr>
              <a:t>8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355006C7-D23A-4899-9BB2-C2B6B23E1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8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9D1DAEC-DA6F-4804-88F0-C1095FA9D5C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780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90751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19851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5B232C6-2F08-4E81-87E3-7F0921DDD10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62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309AF-A3CA-4ECE-B8AF-EC5DA31A9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664D3-0FDA-4FAF-AEA5-DAD819784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7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5AB0-9961-4B3F-A1B0-5793C4BA00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EE59-3D6A-4C10-865F-C207D7AC7D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9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6514-9269-435A-8E86-D5A0B08125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C626-709E-4EA6-9AE0-B0887E378A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1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89A7-9154-4F91-A809-CCBA48AF7C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CFD6-6A5E-4B29-AF29-2B08EC2E5C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31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EEE2-C32D-4087-AB19-ADA0E84143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01F3-3D2F-4174-A28C-B6E737AA061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806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1D23-0D51-4F89-B85A-356527D4F2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037A-6ECF-4D17-A728-6CE1399D2DB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17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3E58B-B260-4DEE-9521-236A7CB667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22B0-BA82-4DAB-8B20-E23DB7F4B6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9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AAE48-6B62-43C8-84F9-93826D003C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568-B558-4455-8823-0B01AD77B7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935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457D364-0D4B-4A39-B399-BF6BCF0A3E9E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4030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13049-571A-4B52-8A39-EE0F5228F7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52CD-90E4-45FC-8071-7C26A2B0EE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382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01FB2-6194-495A-9497-48137C42A4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39617-5342-4FA0-91B4-07E2DD620E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37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9187-EF60-4800-B1C0-CF930ADE9B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A2E15-88CF-4220-AF37-E0A9232E71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23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309AF-A3CA-4ECE-B8AF-EC5DA31A9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664D3-0FDA-4FAF-AEA5-DAD819784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8386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5AB0-9961-4B3F-A1B0-5793C4BA00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EE59-3D6A-4C10-865F-C207D7AC7D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79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6514-9269-435A-8E86-D5A0B08125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C626-709E-4EA6-9AE0-B0887E378A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67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89A7-9154-4F91-A809-CCBA48AF7C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CFD6-6A5E-4B29-AF29-2B08EC2E5C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024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EEE2-C32D-4087-AB19-ADA0E84143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01F3-3D2F-4174-A28C-B6E737AA061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453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1D23-0D51-4F89-B85A-356527D4F2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037A-6ECF-4D17-A728-6CE1399D2DB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5902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3E58B-B260-4DEE-9521-236A7CB667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22B0-BA82-4DAB-8B20-E23DB7F4B6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3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954554A-CFBE-4CB6-ACDA-316038C4167D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87248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9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AAE48-6B62-43C8-84F9-93826D003C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568-B558-4455-8823-0B01AD77B7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022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13049-571A-4B52-8A39-EE0F5228F7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52CD-90E4-45FC-8071-7C26A2B0EE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680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01FB2-6194-495A-9497-48137C42A4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39617-5342-4FA0-91B4-07E2DD620E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2430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9187-EF60-4800-B1C0-CF930ADE9B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A2E15-88CF-4220-AF37-E0A9232E71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5120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7AA422C9-5125-4758-8DA3-4A8E9C0262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1000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DCFD498-E02A-40FB-9354-3A3C338B5B31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50251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7453423-E098-4E58-B039-FB90F7EE39C1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42641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E51E28B-B25D-4242-9891-B092890E81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39175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9439C8D-7F72-4542-80C4-FFAE08591DB3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787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1113D2B-0EC4-49B6-B428-D97720E9265B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691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1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1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CB099E3-E8B9-45E8-9B35-39E9421747E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8320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5ED0D8A-7B73-4A19-8E28-771DE770920D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25291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23A803F-7D1E-4394-94DC-0C80DC8EE57E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88729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D455C16-AC42-47B9-9E8B-0DBE4828EA93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5924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5536ED3-8BAC-4AF1-98A3-FDB0AE8F0656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1247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907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198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667E6D5-A5B7-4229-BB98-503888FCD196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39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A70CDC4-F369-4658-9F80-09B8FA116F3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111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1321D72-09C2-4136-8C0C-65442D342BF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556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493F1DA-6E9C-4917-8822-CC53EC274FB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918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DC098EA-C6A8-4991-8110-0CC37DC86BC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830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84BD75E-397D-487A-A732-1AC88FE2CBFD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645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Powerpoint Presentation Bann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1063"/>
            <a:ext cx="9144000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Powerpoint Presentation T Bann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0"/>
            <a:ext cx="91773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808080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659CBA-6EBD-4453-BCC5-FE4F543A9BC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801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B70A41-27D0-4CBF-B3EE-4525650748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9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FB1545-FF76-48A6-B612-C27148F59A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B70A41-27D0-4CBF-B3EE-4525650748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9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FB1545-FF76-48A6-B612-C27148F59A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7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Powerpoint Presentation Bann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61091"/>
            <a:ext cx="9144000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9" descr="Powerpoint Presentation T Banne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75" y="0"/>
            <a:ext cx="9177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808080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53BD57-C497-4D78-BF7E-ADB9D0578CB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2264" y="1628800"/>
            <a:ext cx="8532812" cy="1810643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3600" dirty="0" smtClean="0"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err="1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mSCOA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 ICF – 22 June 2015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Opening remarks and setting the scene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3200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993775" y="4764088"/>
            <a:ext cx="7696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200" b="1" dirty="0">
                <a:solidFill>
                  <a:prstClr val="white"/>
                </a:solidFill>
                <a:ea typeface="Osaka"/>
                <a:cs typeface="Osaka"/>
              </a:rPr>
              <a:t>Presented by National Treasury: Chief Directorate Local Government Budget </a:t>
            </a:r>
            <a:r>
              <a:rPr lang="en-US" sz="1200" b="1" dirty="0" smtClean="0">
                <a:solidFill>
                  <a:prstClr val="white"/>
                </a:solidFill>
                <a:ea typeface="Osaka"/>
                <a:cs typeface="Osaka"/>
              </a:rPr>
              <a:t>Analysis: Carl Stroud </a:t>
            </a:r>
            <a:r>
              <a:rPr lang="en-US" sz="1200" b="1" dirty="0" smtClean="0">
                <a:solidFill>
                  <a:prstClr val="white"/>
                </a:solidFill>
                <a:ea typeface="Osaka"/>
                <a:cs typeface="Osaka"/>
              </a:rPr>
              <a:t>|– </a:t>
            </a:r>
            <a:r>
              <a:rPr lang="en-US" sz="1200" b="1" dirty="0" smtClean="0">
                <a:solidFill>
                  <a:prstClr val="white"/>
                </a:solidFill>
                <a:ea typeface="Osaka"/>
                <a:cs typeface="Osaka"/>
              </a:rPr>
              <a:t>22 June </a:t>
            </a:r>
            <a:r>
              <a:rPr lang="en-US" sz="1200" b="1" dirty="0" smtClean="0">
                <a:solidFill>
                  <a:prstClr val="white"/>
                </a:solidFill>
                <a:ea typeface="Osaka"/>
                <a:cs typeface="Osaka"/>
              </a:rPr>
              <a:t>2015</a:t>
            </a:r>
            <a:r>
              <a:rPr lang="en-US" sz="1000" b="1" dirty="0" smtClean="0">
                <a:solidFill>
                  <a:prstClr val="white"/>
                </a:solidFill>
                <a:ea typeface="Osaka"/>
                <a:cs typeface="Osaka"/>
              </a:rPr>
              <a:t> </a:t>
            </a:r>
            <a:endParaRPr lang="en-US" sz="1000" dirty="0">
              <a:solidFill>
                <a:prstClr val="white"/>
              </a:solidFill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0092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68072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Agenda (1)</a:t>
            </a:r>
            <a:endParaRPr lang="en-US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24744"/>
            <a:ext cx="8763000" cy="5085928"/>
          </a:xfrm>
        </p:spPr>
        <p:txBody>
          <a:bodyPr/>
          <a:lstStyle/>
          <a:p>
            <a:endParaRPr lang="en-ZA" dirty="0" smtClean="0"/>
          </a:p>
          <a:p>
            <a:pPr lvl="1"/>
            <a:endParaRPr lang="en-ZA" dirty="0" smtClean="0"/>
          </a:p>
          <a:p>
            <a:endParaRPr lang="en-Z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943104"/>
              </p:ext>
            </p:extLst>
          </p:nvPr>
        </p:nvGraphicFramePr>
        <p:xfrm>
          <a:off x="251520" y="1340770"/>
          <a:ext cx="8568953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548"/>
                <a:gridCol w="2717705"/>
                <a:gridCol w="2717705"/>
                <a:gridCol w="1669995"/>
              </a:tblGrid>
              <a:tr h="27876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22 June 2015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78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Agenda Item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Time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Topic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Presenter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628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 err="1" smtClean="0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 FAQ</a:t>
                      </a:r>
                      <a:r>
                        <a:rPr lang="en-ZA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Database 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– Tool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10:30 – 10:50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Functional improvements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dirty="0">
                          <a:effectLst/>
                        </a:rPr>
                        <a:t>NT </a:t>
                      </a:r>
                      <a:r>
                        <a:rPr lang="en-ZA" sz="1100" dirty="0" err="1">
                          <a:effectLst/>
                        </a:rPr>
                        <a:t>mSCOA</a:t>
                      </a:r>
                      <a:r>
                        <a:rPr lang="en-ZA" sz="1100" dirty="0">
                          <a:effectLst/>
                        </a:rPr>
                        <a:t> Project Team (Carl Stroud / André Bossert)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8760">
                <a:tc rowSpan="2">
                  <a:txBody>
                    <a:bodyPr/>
                    <a:lstStyle/>
                    <a:p>
                      <a:pPr marL="354013" lvl="0" indent="-354013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354013" algn="l"/>
                        </a:tabLst>
                      </a:pPr>
                      <a:r>
                        <a:rPr lang="en-ZA" sz="1100" dirty="0" err="1" smtClean="0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the</a:t>
                      </a:r>
                      <a:r>
                        <a:rPr lang="en-ZA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AGSA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dirty="0">
                          <a:effectLst/>
                        </a:rPr>
                        <a:t>10:50 – 11:20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AGSA mSCOA Position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Auditor General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788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11:20 – 11:30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78760">
                <a:tc rowSpan="2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Data 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Extraction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11:30 – 11:45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Data extraction methodology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(André Bossert)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7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11:45 – 12:00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78760">
                <a:tc rowSpan="2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Reporting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12:00 – 12:30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Alignment of the LG Accountability Cycle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(Johanna Steyn / Carl Stroud)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751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12:30 – 12:45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55751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12:45 to 13:30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Lunch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2034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68072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Agenda (2)</a:t>
            </a:r>
            <a:endParaRPr lang="en-US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24744"/>
            <a:ext cx="8763000" cy="5085928"/>
          </a:xfrm>
        </p:spPr>
        <p:txBody>
          <a:bodyPr/>
          <a:lstStyle/>
          <a:p>
            <a:endParaRPr lang="en-ZA" dirty="0" smtClean="0"/>
          </a:p>
          <a:p>
            <a:pPr lvl="1"/>
            <a:endParaRPr lang="en-ZA" dirty="0" smtClean="0"/>
          </a:p>
          <a:p>
            <a:endParaRPr lang="en-Z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405035"/>
              </p:ext>
            </p:extLst>
          </p:nvPr>
        </p:nvGraphicFramePr>
        <p:xfrm>
          <a:off x="251522" y="1412774"/>
          <a:ext cx="8640958" cy="4464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7786"/>
                <a:gridCol w="2810551"/>
                <a:gridCol w="2810551"/>
                <a:gridCol w="1562070"/>
              </a:tblGrid>
              <a:tr h="405864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Training Strategy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13:30 – 13:50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Training strategy and way forward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NT </a:t>
                      </a:r>
                      <a:r>
                        <a:rPr lang="en-ZA" sz="1100" b="0" dirty="0" err="1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 Project Team (Ajay Daya)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586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13:50 – 14:00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121759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Change  Management Strategy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14:00 – 14:20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Provincial treasuries and support of non-piloting municipalities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(Silma Koekemoer)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17591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Assessment of system functionality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14:20 – 14:50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NT position on system functionality in support of mSCOA classification framework and readiness for piloting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(André Bossert)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586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14:50 – 15:00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81172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15:00 to 15:20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Tea Break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0957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68072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Agenda (3)</a:t>
            </a:r>
            <a:endParaRPr lang="en-US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24744"/>
            <a:ext cx="8763000" cy="5085928"/>
          </a:xfrm>
        </p:spPr>
        <p:txBody>
          <a:bodyPr/>
          <a:lstStyle/>
          <a:p>
            <a:endParaRPr lang="en-ZA" dirty="0" smtClean="0"/>
          </a:p>
          <a:p>
            <a:pPr lvl="1"/>
            <a:endParaRPr lang="en-ZA" dirty="0" smtClean="0"/>
          </a:p>
          <a:p>
            <a:endParaRPr lang="en-Z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858431"/>
              </p:ext>
            </p:extLst>
          </p:nvPr>
        </p:nvGraphicFramePr>
        <p:xfrm>
          <a:off x="395536" y="1267968"/>
          <a:ext cx="8424935" cy="4578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341"/>
                <a:gridCol w="2740288"/>
                <a:gridCol w="2740288"/>
                <a:gridCol w="1523018"/>
              </a:tblGrid>
              <a:tr h="95250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Migration to the  </a:t>
                      </a:r>
                      <a:r>
                        <a:rPr lang="en-ZA" sz="1100" dirty="0" err="1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15:20 – 15:40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Lessons learnt with the migration to the </a:t>
                      </a:r>
                      <a:r>
                        <a:rPr lang="en-ZA" sz="1100" b="0" dirty="0" err="1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 classification framework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Nkangala District Municipality (Alice </a:t>
                      </a:r>
                      <a:r>
                        <a:rPr lang="en-ZA" sz="1100" b="0" dirty="0" err="1">
                          <a:solidFill>
                            <a:schemeClr val="tx1"/>
                          </a:solidFill>
                          <a:effectLst/>
                        </a:rPr>
                        <a:t>Stander</a:t>
                      </a:r>
                      <a:r>
                        <a:rPr lang="en-ZA" sz="1100" b="0" dirty="0">
                          <a:solidFill>
                            <a:schemeClr val="tx1"/>
                          </a:solidFill>
                          <a:effectLst/>
                        </a:rPr>
                        <a:t> – CFO)</a:t>
                      </a:r>
                      <a:endParaRPr lang="en-ZA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</a:tr>
              <a:tr h="762000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Assets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and</a:t>
                      </a:r>
                      <a:r>
                        <a:rPr lang="en-ZA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the 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project segment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dirty="0">
                          <a:effectLst/>
                        </a:rPr>
                        <a:t>15:40 – 16:00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Project segment and importance of asset classification – Impact on classification and mSCOA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i@consulting (Louis Boshoff – MD)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 dirty="0">
                          <a:effectLst/>
                        </a:rPr>
                        <a:t>16:00 – 16:10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571500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LG Database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16:10 – 16:20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Current functionality of the LG Database and statistical reporting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(Elsabé Rossouw)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16:20 – 16:30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571500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 err="1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Version</a:t>
                      </a:r>
                      <a:r>
                        <a:rPr lang="en-ZA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1100" dirty="0" smtClean="0">
                          <a:solidFill>
                            <a:schemeClr val="tx1"/>
                          </a:solidFill>
                          <a:effectLst/>
                        </a:rPr>
                        <a:t>5.3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16:30 – 16:50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Changes to the mSCOA classification framework – Segments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(Johanna Steyn / Carl Stroud)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16:50 – 17:00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ZA" sz="1100" dirty="0" err="1">
                          <a:solidFill>
                            <a:schemeClr val="tx1"/>
                          </a:solidFill>
                          <a:effectLst/>
                        </a:rPr>
                        <a:t>mSCOA</a:t>
                      </a: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 Project  Phase 4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17:00 – 17:30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Critical path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NT mSCOA Project Team (Carl Stroud)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17:30 – 17:45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1100">
                          <a:effectLst/>
                        </a:rPr>
                        <a:t>Discussion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8100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Closure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tx1"/>
                          </a:solidFill>
                          <a:effectLst/>
                        </a:rPr>
                        <a:t>17:45 to 18:00</a:t>
                      </a:r>
                      <a:endParaRPr lang="en-Z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67" marR="67767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9713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6388" y="908720"/>
            <a:ext cx="8532812" cy="3600400"/>
          </a:xfrm>
        </p:spPr>
        <p:txBody>
          <a:bodyPr rtlCol="0">
            <a:normAutofit fontScale="90000"/>
          </a:bodyPr>
          <a:lstStyle/>
          <a:p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err="1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mSCOA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 Roadmap…</a:t>
            </a:r>
            <a:r>
              <a:rPr lang="en-ZA" sz="4000" i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The road already travelled and the way </a:t>
            </a:r>
            <a:r>
              <a:rPr lang="en-ZA" sz="4000" i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forward: Recap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2800" b="1" i="1" dirty="0" smtClean="0">
              <a:latin typeface="Arial Bold" pitchFamily="1" charset="0"/>
              <a:ea typeface="Osak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07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pPr algn="ctr"/>
            <a:r>
              <a:rPr lang="en-US" b="1" dirty="0" smtClean="0"/>
              <a:t> </a:t>
            </a:r>
            <a:endParaRPr lang="en-ZA" b="1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51284"/>
            <a:ext cx="8763000" cy="4942012"/>
          </a:xfrm>
        </p:spPr>
        <p:txBody>
          <a:bodyPr vert="horz">
            <a:noAutofit/>
          </a:bodyPr>
          <a:lstStyle/>
          <a:p>
            <a:pPr marL="0" indent="0">
              <a:lnSpc>
                <a:spcPct val="80000"/>
              </a:lnSpc>
              <a:spcBef>
                <a:spcPct val="25000"/>
              </a:spcBef>
              <a:spcAft>
                <a:spcPts val="1200"/>
              </a:spcAft>
              <a:buNone/>
              <a:defRPr/>
            </a:pP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400" b="0" dirty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  <p:grpSp>
        <p:nvGrpSpPr>
          <p:cNvPr id="18" name="Group 4"/>
          <p:cNvGrpSpPr>
            <a:grpSpLocks noChangeAspect="1"/>
          </p:cNvGrpSpPr>
          <p:nvPr/>
        </p:nvGrpSpPr>
        <p:grpSpPr bwMode="auto">
          <a:xfrm>
            <a:off x="300039" y="2734412"/>
            <a:ext cx="8196262" cy="3443288"/>
            <a:chOff x="189" y="1482"/>
            <a:chExt cx="5163" cy="2169"/>
          </a:xfrm>
        </p:grpSpPr>
        <p:sp>
          <p:nvSpPr>
            <p:cNvPr id="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189" y="1482"/>
              <a:ext cx="5039" cy="2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0" name="Oval 5"/>
            <p:cNvSpPr>
              <a:spLocks noChangeArrowheads="1"/>
            </p:cNvSpPr>
            <p:nvPr/>
          </p:nvSpPr>
          <p:spPr bwMode="auto">
            <a:xfrm>
              <a:off x="2618" y="1593"/>
              <a:ext cx="150" cy="8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1" name="Freeform 6"/>
            <p:cNvSpPr>
              <a:spLocks/>
            </p:cNvSpPr>
            <p:nvPr/>
          </p:nvSpPr>
          <p:spPr bwMode="auto">
            <a:xfrm>
              <a:off x="1691" y="1515"/>
              <a:ext cx="931" cy="137"/>
            </a:xfrm>
            <a:custGeom>
              <a:avLst/>
              <a:gdLst>
                <a:gd name="T0" fmla="*/ 2 w 273"/>
                <a:gd name="T1" fmla="*/ 0 h 37"/>
                <a:gd name="T2" fmla="*/ 273 w 273"/>
                <a:gd name="T3" fmla="*/ 22 h 37"/>
                <a:gd name="T4" fmla="*/ 266 w 273"/>
                <a:gd name="T5" fmla="*/ 37 h 37"/>
                <a:gd name="T6" fmla="*/ 0 w 273"/>
                <a:gd name="T7" fmla="*/ 12 h 37"/>
                <a:gd name="T8" fmla="*/ 2 w 273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" h="37">
                  <a:moveTo>
                    <a:pt x="2" y="0"/>
                  </a:moveTo>
                  <a:cubicBezTo>
                    <a:pt x="103" y="4"/>
                    <a:pt x="195" y="11"/>
                    <a:pt x="273" y="22"/>
                  </a:cubicBezTo>
                  <a:cubicBezTo>
                    <a:pt x="266" y="26"/>
                    <a:pt x="265" y="32"/>
                    <a:pt x="266" y="37"/>
                  </a:cubicBezTo>
                  <a:cubicBezTo>
                    <a:pt x="197" y="27"/>
                    <a:pt x="109" y="18"/>
                    <a:pt x="0" y="12"/>
                  </a:cubicBezTo>
                  <a:cubicBezTo>
                    <a:pt x="3" y="9"/>
                    <a:pt x="4" y="5"/>
                    <a:pt x="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2" name="Oval 7"/>
            <p:cNvSpPr>
              <a:spLocks noChangeArrowheads="1"/>
            </p:cNvSpPr>
            <p:nvPr/>
          </p:nvSpPr>
          <p:spPr bwMode="auto">
            <a:xfrm>
              <a:off x="1548" y="1500"/>
              <a:ext cx="137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3" name="Freeform 8"/>
            <p:cNvSpPr>
              <a:spLocks/>
            </p:cNvSpPr>
            <p:nvPr/>
          </p:nvSpPr>
          <p:spPr bwMode="auto">
            <a:xfrm>
              <a:off x="938" y="1500"/>
              <a:ext cx="604" cy="52"/>
            </a:xfrm>
            <a:custGeom>
              <a:avLst/>
              <a:gdLst>
                <a:gd name="T0" fmla="*/ 0 w 177"/>
                <a:gd name="T1" fmla="*/ 0 h 14"/>
                <a:gd name="T2" fmla="*/ 20 w 177"/>
                <a:gd name="T3" fmla="*/ 0 h 14"/>
                <a:gd name="T4" fmla="*/ 177 w 177"/>
                <a:gd name="T5" fmla="*/ 3 h 14"/>
                <a:gd name="T6" fmla="*/ 175 w 177"/>
                <a:gd name="T7" fmla="*/ 14 h 14"/>
                <a:gd name="T8" fmla="*/ 20 w 177"/>
                <a:gd name="T9" fmla="*/ 10 h 14"/>
                <a:gd name="T10" fmla="*/ 0 w 177"/>
                <a:gd name="T11" fmla="*/ 10 h 14"/>
                <a:gd name="T12" fmla="*/ 0 w 177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14">
                  <a:moveTo>
                    <a:pt x="0" y="0"/>
                  </a:moveTo>
                  <a:cubicBezTo>
                    <a:pt x="10" y="0"/>
                    <a:pt x="18" y="0"/>
                    <a:pt x="20" y="0"/>
                  </a:cubicBezTo>
                  <a:cubicBezTo>
                    <a:pt x="73" y="0"/>
                    <a:pt x="126" y="1"/>
                    <a:pt x="177" y="3"/>
                  </a:cubicBezTo>
                  <a:cubicBezTo>
                    <a:pt x="173" y="7"/>
                    <a:pt x="174" y="11"/>
                    <a:pt x="175" y="14"/>
                  </a:cubicBezTo>
                  <a:cubicBezTo>
                    <a:pt x="127" y="12"/>
                    <a:pt x="76" y="10"/>
                    <a:pt x="20" y="10"/>
                  </a:cubicBezTo>
                  <a:cubicBezTo>
                    <a:pt x="14" y="10"/>
                    <a:pt x="7" y="10"/>
                    <a:pt x="0" y="10"/>
                  </a:cubicBezTo>
                  <a:cubicBezTo>
                    <a:pt x="2" y="6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4" name="Freeform 9"/>
            <p:cNvSpPr>
              <a:spLocks/>
            </p:cNvSpPr>
            <p:nvPr/>
          </p:nvSpPr>
          <p:spPr bwMode="auto">
            <a:xfrm>
              <a:off x="192" y="1500"/>
              <a:ext cx="593" cy="30"/>
            </a:xfrm>
            <a:custGeom>
              <a:avLst/>
              <a:gdLst>
                <a:gd name="T0" fmla="*/ 173 w 174"/>
                <a:gd name="T1" fmla="*/ 8 h 8"/>
                <a:gd name="T2" fmla="*/ 0 w 174"/>
                <a:gd name="T3" fmla="*/ 8 h 8"/>
                <a:gd name="T4" fmla="*/ 0 w 174"/>
                <a:gd name="T5" fmla="*/ 0 h 8"/>
                <a:gd name="T6" fmla="*/ 174 w 174"/>
                <a:gd name="T7" fmla="*/ 0 h 8"/>
                <a:gd name="T8" fmla="*/ 173 w 17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8">
                  <a:moveTo>
                    <a:pt x="173" y="8"/>
                  </a:moveTo>
                  <a:cubicBezTo>
                    <a:pt x="145" y="8"/>
                    <a:pt x="74" y="8"/>
                    <a:pt x="0" y="8"/>
                  </a:cubicBezTo>
                  <a:cubicBezTo>
                    <a:pt x="0" y="5"/>
                    <a:pt x="0" y="3"/>
                    <a:pt x="0" y="0"/>
                  </a:cubicBezTo>
                  <a:cubicBezTo>
                    <a:pt x="65" y="0"/>
                    <a:pt x="149" y="0"/>
                    <a:pt x="174" y="0"/>
                  </a:cubicBezTo>
                  <a:cubicBezTo>
                    <a:pt x="172" y="2"/>
                    <a:pt x="172" y="6"/>
                    <a:pt x="173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5" name="Oval 10"/>
            <p:cNvSpPr>
              <a:spLocks noChangeArrowheads="1"/>
            </p:cNvSpPr>
            <p:nvPr/>
          </p:nvSpPr>
          <p:spPr bwMode="auto">
            <a:xfrm>
              <a:off x="792" y="1482"/>
              <a:ext cx="136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6" name="Freeform 11"/>
            <p:cNvSpPr>
              <a:spLocks/>
            </p:cNvSpPr>
            <p:nvPr/>
          </p:nvSpPr>
          <p:spPr bwMode="auto">
            <a:xfrm>
              <a:off x="2765" y="1622"/>
              <a:ext cx="896" cy="597"/>
            </a:xfrm>
            <a:custGeom>
              <a:avLst/>
              <a:gdLst>
                <a:gd name="T0" fmla="*/ 6 w 263"/>
                <a:gd name="T1" fmla="*/ 0 h 162"/>
                <a:gd name="T2" fmla="*/ 250 w 263"/>
                <a:gd name="T3" fmla="*/ 128 h 162"/>
                <a:gd name="T4" fmla="*/ 223 w 263"/>
                <a:gd name="T5" fmla="*/ 162 h 162"/>
                <a:gd name="T6" fmla="*/ 197 w 263"/>
                <a:gd name="T7" fmla="*/ 150 h 162"/>
                <a:gd name="T8" fmla="*/ 216 w 263"/>
                <a:gd name="T9" fmla="*/ 126 h 162"/>
                <a:gd name="T10" fmla="*/ 0 w 263"/>
                <a:gd name="T11" fmla="*/ 15 h 162"/>
                <a:gd name="T12" fmla="*/ 6 w 263"/>
                <a:gd name="T13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3" h="162">
                  <a:moveTo>
                    <a:pt x="6" y="0"/>
                  </a:moveTo>
                  <a:cubicBezTo>
                    <a:pt x="195" y="32"/>
                    <a:pt x="263" y="84"/>
                    <a:pt x="250" y="128"/>
                  </a:cubicBezTo>
                  <a:cubicBezTo>
                    <a:pt x="247" y="139"/>
                    <a:pt x="235" y="152"/>
                    <a:pt x="223" y="162"/>
                  </a:cubicBezTo>
                  <a:cubicBezTo>
                    <a:pt x="219" y="157"/>
                    <a:pt x="210" y="150"/>
                    <a:pt x="197" y="150"/>
                  </a:cubicBezTo>
                  <a:cubicBezTo>
                    <a:pt x="205" y="142"/>
                    <a:pt x="214" y="134"/>
                    <a:pt x="216" y="126"/>
                  </a:cubicBezTo>
                  <a:cubicBezTo>
                    <a:pt x="230" y="78"/>
                    <a:pt x="122" y="37"/>
                    <a:pt x="0" y="15"/>
                  </a:cubicBezTo>
                  <a:cubicBezTo>
                    <a:pt x="4" y="11"/>
                    <a:pt x="7" y="7"/>
                    <a:pt x="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7" name="Oval 12"/>
            <p:cNvSpPr>
              <a:spLocks noChangeArrowheads="1"/>
            </p:cNvSpPr>
            <p:nvPr/>
          </p:nvSpPr>
          <p:spPr bwMode="auto">
            <a:xfrm>
              <a:off x="3330" y="2190"/>
              <a:ext cx="177" cy="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8" name="Freeform 13"/>
            <p:cNvSpPr>
              <a:spLocks/>
            </p:cNvSpPr>
            <p:nvPr/>
          </p:nvSpPr>
          <p:spPr bwMode="auto">
            <a:xfrm>
              <a:off x="3368" y="325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29" name="Freeform 14"/>
            <p:cNvSpPr>
              <a:spLocks/>
            </p:cNvSpPr>
            <p:nvPr/>
          </p:nvSpPr>
          <p:spPr bwMode="auto">
            <a:xfrm>
              <a:off x="2397" y="2252"/>
              <a:ext cx="1001" cy="1113"/>
            </a:xfrm>
            <a:custGeom>
              <a:avLst/>
              <a:gdLst>
                <a:gd name="T0" fmla="*/ 4 w 294"/>
                <a:gd name="T1" fmla="*/ 158 h 302"/>
                <a:gd name="T2" fmla="*/ 268 w 294"/>
                <a:gd name="T3" fmla="*/ 0 h 302"/>
                <a:gd name="T4" fmla="*/ 294 w 294"/>
                <a:gd name="T5" fmla="*/ 14 h 302"/>
                <a:gd name="T6" fmla="*/ 81 w 294"/>
                <a:gd name="T7" fmla="*/ 151 h 302"/>
                <a:gd name="T8" fmla="*/ 222 w 294"/>
                <a:gd name="T9" fmla="*/ 257 h 302"/>
                <a:gd name="T10" fmla="*/ 183 w 294"/>
                <a:gd name="T11" fmla="*/ 302 h 302"/>
                <a:gd name="T12" fmla="*/ 4 w 294"/>
                <a:gd name="T13" fmla="*/ 158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4" h="302">
                  <a:moveTo>
                    <a:pt x="4" y="158"/>
                  </a:moveTo>
                  <a:cubicBezTo>
                    <a:pt x="8" y="82"/>
                    <a:pt x="177" y="44"/>
                    <a:pt x="268" y="0"/>
                  </a:cubicBezTo>
                  <a:cubicBezTo>
                    <a:pt x="269" y="7"/>
                    <a:pt x="277" y="14"/>
                    <a:pt x="294" y="14"/>
                  </a:cubicBezTo>
                  <a:cubicBezTo>
                    <a:pt x="213" y="57"/>
                    <a:pt x="85" y="94"/>
                    <a:pt x="81" y="151"/>
                  </a:cubicBezTo>
                  <a:cubicBezTo>
                    <a:pt x="77" y="200"/>
                    <a:pt x="137" y="234"/>
                    <a:pt x="222" y="257"/>
                  </a:cubicBezTo>
                  <a:cubicBezTo>
                    <a:pt x="185" y="262"/>
                    <a:pt x="177" y="280"/>
                    <a:pt x="183" y="302"/>
                  </a:cubicBezTo>
                  <a:cubicBezTo>
                    <a:pt x="78" y="270"/>
                    <a:pt x="0" y="224"/>
                    <a:pt x="4" y="15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0" name="Oval 15"/>
            <p:cNvSpPr>
              <a:spLocks noChangeArrowheads="1"/>
            </p:cNvSpPr>
            <p:nvPr/>
          </p:nvSpPr>
          <p:spPr bwMode="auto">
            <a:xfrm>
              <a:off x="2618" y="1593"/>
              <a:ext cx="150" cy="8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1" name="Freeform 16"/>
            <p:cNvSpPr>
              <a:spLocks/>
            </p:cNvSpPr>
            <p:nvPr/>
          </p:nvSpPr>
          <p:spPr bwMode="auto">
            <a:xfrm>
              <a:off x="1691" y="1515"/>
              <a:ext cx="931" cy="137"/>
            </a:xfrm>
            <a:custGeom>
              <a:avLst/>
              <a:gdLst>
                <a:gd name="T0" fmla="*/ 2 w 273"/>
                <a:gd name="T1" fmla="*/ 0 h 37"/>
                <a:gd name="T2" fmla="*/ 273 w 273"/>
                <a:gd name="T3" fmla="*/ 22 h 37"/>
                <a:gd name="T4" fmla="*/ 266 w 273"/>
                <a:gd name="T5" fmla="*/ 37 h 37"/>
                <a:gd name="T6" fmla="*/ 0 w 273"/>
                <a:gd name="T7" fmla="*/ 12 h 37"/>
                <a:gd name="T8" fmla="*/ 2 w 273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" h="37">
                  <a:moveTo>
                    <a:pt x="2" y="0"/>
                  </a:moveTo>
                  <a:cubicBezTo>
                    <a:pt x="103" y="4"/>
                    <a:pt x="195" y="11"/>
                    <a:pt x="273" y="22"/>
                  </a:cubicBezTo>
                  <a:cubicBezTo>
                    <a:pt x="266" y="26"/>
                    <a:pt x="265" y="32"/>
                    <a:pt x="266" y="37"/>
                  </a:cubicBezTo>
                  <a:cubicBezTo>
                    <a:pt x="197" y="27"/>
                    <a:pt x="109" y="18"/>
                    <a:pt x="0" y="12"/>
                  </a:cubicBezTo>
                  <a:cubicBezTo>
                    <a:pt x="3" y="9"/>
                    <a:pt x="4" y="5"/>
                    <a:pt x="2" y="0"/>
                  </a:cubicBezTo>
                  <a:close/>
                </a:path>
              </a:pathLst>
            </a:custGeom>
            <a:solidFill>
              <a:srgbClr val="FFFFFF">
                <a:lumMod val="5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2" name="Oval 17"/>
            <p:cNvSpPr>
              <a:spLocks noChangeArrowheads="1"/>
            </p:cNvSpPr>
            <p:nvPr/>
          </p:nvSpPr>
          <p:spPr bwMode="auto">
            <a:xfrm>
              <a:off x="1548" y="1500"/>
              <a:ext cx="137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3" name="Freeform 18"/>
            <p:cNvSpPr>
              <a:spLocks/>
            </p:cNvSpPr>
            <p:nvPr/>
          </p:nvSpPr>
          <p:spPr bwMode="auto">
            <a:xfrm>
              <a:off x="938" y="1500"/>
              <a:ext cx="604" cy="52"/>
            </a:xfrm>
            <a:custGeom>
              <a:avLst/>
              <a:gdLst>
                <a:gd name="T0" fmla="*/ 0 w 177"/>
                <a:gd name="T1" fmla="*/ 0 h 14"/>
                <a:gd name="T2" fmla="*/ 20 w 177"/>
                <a:gd name="T3" fmla="*/ 0 h 14"/>
                <a:gd name="T4" fmla="*/ 177 w 177"/>
                <a:gd name="T5" fmla="*/ 3 h 14"/>
                <a:gd name="T6" fmla="*/ 175 w 177"/>
                <a:gd name="T7" fmla="*/ 14 h 14"/>
                <a:gd name="T8" fmla="*/ 20 w 177"/>
                <a:gd name="T9" fmla="*/ 10 h 14"/>
                <a:gd name="T10" fmla="*/ 0 w 177"/>
                <a:gd name="T11" fmla="*/ 10 h 14"/>
                <a:gd name="T12" fmla="*/ 0 w 177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14">
                  <a:moveTo>
                    <a:pt x="0" y="0"/>
                  </a:moveTo>
                  <a:cubicBezTo>
                    <a:pt x="10" y="0"/>
                    <a:pt x="18" y="0"/>
                    <a:pt x="20" y="0"/>
                  </a:cubicBezTo>
                  <a:cubicBezTo>
                    <a:pt x="73" y="0"/>
                    <a:pt x="126" y="1"/>
                    <a:pt x="177" y="3"/>
                  </a:cubicBezTo>
                  <a:cubicBezTo>
                    <a:pt x="173" y="7"/>
                    <a:pt x="174" y="11"/>
                    <a:pt x="175" y="14"/>
                  </a:cubicBezTo>
                  <a:cubicBezTo>
                    <a:pt x="127" y="12"/>
                    <a:pt x="76" y="10"/>
                    <a:pt x="20" y="10"/>
                  </a:cubicBezTo>
                  <a:cubicBezTo>
                    <a:pt x="14" y="10"/>
                    <a:pt x="7" y="10"/>
                    <a:pt x="0" y="10"/>
                  </a:cubicBezTo>
                  <a:cubicBezTo>
                    <a:pt x="2" y="6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FFFFFF">
                <a:lumMod val="6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4" name="Freeform 19"/>
            <p:cNvSpPr>
              <a:spLocks/>
            </p:cNvSpPr>
            <p:nvPr/>
          </p:nvSpPr>
          <p:spPr bwMode="auto">
            <a:xfrm>
              <a:off x="192" y="1500"/>
              <a:ext cx="593" cy="30"/>
            </a:xfrm>
            <a:custGeom>
              <a:avLst/>
              <a:gdLst>
                <a:gd name="T0" fmla="*/ 173 w 174"/>
                <a:gd name="T1" fmla="*/ 8 h 8"/>
                <a:gd name="T2" fmla="*/ 0 w 174"/>
                <a:gd name="T3" fmla="*/ 8 h 8"/>
                <a:gd name="T4" fmla="*/ 0 w 174"/>
                <a:gd name="T5" fmla="*/ 0 h 8"/>
                <a:gd name="T6" fmla="*/ 174 w 174"/>
                <a:gd name="T7" fmla="*/ 0 h 8"/>
                <a:gd name="T8" fmla="*/ 173 w 17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8">
                  <a:moveTo>
                    <a:pt x="173" y="8"/>
                  </a:moveTo>
                  <a:cubicBezTo>
                    <a:pt x="145" y="8"/>
                    <a:pt x="74" y="8"/>
                    <a:pt x="0" y="8"/>
                  </a:cubicBezTo>
                  <a:cubicBezTo>
                    <a:pt x="0" y="5"/>
                    <a:pt x="0" y="3"/>
                    <a:pt x="0" y="0"/>
                  </a:cubicBezTo>
                  <a:cubicBezTo>
                    <a:pt x="65" y="0"/>
                    <a:pt x="149" y="0"/>
                    <a:pt x="174" y="0"/>
                  </a:cubicBezTo>
                  <a:cubicBezTo>
                    <a:pt x="172" y="2"/>
                    <a:pt x="172" y="6"/>
                    <a:pt x="173" y="8"/>
                  </a:cubicBezTo>
                  <a:close/>
                </a:path>
              </a:pathLst>
            </a:custGeom>
            <a:solidFill>
              <a:srgbClr val="FFFFFF">
                <a:lumMod val="7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5" name="Oval 20"/>
            <p:cNvSpPr>
              <a:spLocks noChangeArrowheads="1"/>
            </p:cNvSpPr>
            <p:nvPr/>
          </p:nvSpPr>
          <p:spPr bwMode="auto">
            <a:xfrm>
              <a:off x="792" y="1482"/>
              <a:ext cx="136" cy="7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6" name="Freeform 21"/>
            <p:cNvSpPr>
              <a:spLocks/>
            </p:cNvSpPr>
            <p:nvPr/>
          </p:nvSpPr>
          <p:spPr bwMode="auto">
            <a:xfrm>
              <a:off x="2765" y="1622"/>
              <a:ext cx="896" cy="597"/>
            </a:xfrm>
            <a:custGeom>
              <a:avLst/>
              <a:gdLst>
                <a:gd name="T0" fmla="*/ 6 w 263"/>
                <a:gd name="T1" fmla="*/ 0 h 162"/>
                <a:gd name="T2" fmla="*/ 250 w 263"/>
                <a:gd name="T3" fmla="*/ 128 h 162"/>
                <a:gd name="T4" fmla="*/ 223 w 263"/>
                <a:gd name="T5" fmla="*/ 162 h 162"/>
                <a:gd name="T6" fmla="*/ 197 w 263"/>
                <a:gd name="T7" fmla="*/ 150 h 162"/>
                <a:gd name="T8" fmla="*/ 216 w 263"/>
                <a:gd name="T9" fmla="*/ 126 h 162"/>
                <a:gd name="T10" fmla="*/ 0 w 263"/>
                <a:gd name="T11" fmla="*/ 15 h 162"/>
                <a:gd name="T12" fmla="*/ 6 w 263"/>
                <a:gd name="T13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3" h="162">
                  <a:moveTo>
                    <a:pt x="6" y="0"/>
                  </a:moveTo>
                  <a:cubicBezTo>
                    <a:pt x="195" y="32"/>
                    <a:pt x="263" y="84"/>
                    <a:pt x="250" y="128"/>
                  </a:cubicBezTo>
                  <a:cubicBezTo>
                    <a:pt x="247" y="139"/>
                    <a:pt x="235" y="152"/>
                    <a:pt x="223" y="162"/>
                  </a:cubicBezTo>
                  <a:cubicBezTo>
                    <a:pt x="219" y="157"/>
                    <a:pt x="210" y="150"/>
                    <a:pt x="197" y="150"/>
                  </a:cubicBezTo>
                  <a:cubicBezTo>
                    <a:pt x="205" y="142"/>
                    <a:pt x="214" y="134"/>
                    <a:pt x="216" y="126"/>
                  </a:cubicBezTo>
                  <a:cubicBezTo>
                    <a:pt x="230" y="78"/>
                    <a:pt x="122" y="37"/>
                    <a:pt x="0" y="15"/>
                  </a:cubicBezTo>
                  <a:cubicBezTo>
                    <a:pt x="4" y="11"/>
                    <a:pt x="7" y="7"/>
                    <a:pt x="6" y="0"/>
                  </a:cubicBezTo>
                  <a:close/>
                </a:path>
              </a:pathLst>
            </a:custGeom>
            <a:solidFill>
              <a:srgbClr val="000000">
                <a:lumMod val="65000"/>
                <a:lumOff val="3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7" name="Oval 22"/>
            <p:cNvSpPr>
              <a:spLocks noChangeArrowheads="1"/>
            </p:cNvSpPr>
            <p:nvPr/>
          </p:nvSpPr>
          <p:spPr bwMode="auto">
            <a:xfrm>
              <a:off x="3330" y="2190"/>
              <a:ext cx="177" cy="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8" name="Oval 23"/>
            <p:cNvSpPr>
              <a:spLocks noChangeArrowheads="1"/>
            </p:cNvSpPr>
            <p:nvPr/>
          </p:nvSpPr>
          <p:spPr bwMode="auto">
            <a:xfrm>
              <a:off x="3051" y="3221"/>
              <a:ext cx="361" cy="19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39" name="Freeform 24"/>
            <p:cNvSpPr>
              <a:spLocks/>
            </p:cNvSpPr>
            <p:nvPr/>
          </p:nvSpPr>
          <p:spPr bwMode="auto">
            <a:xfrm>
              <a:off x="3368" y="325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0" name="Freeform 25"/>
            <p:cNvSpPr>
              <a:spLocks/>
            </p:cNvSpPr>
            <p:nvPr/>
          </p:nvSpPr>
          <p:spPr bwMode="auto">
            <a:xfrm>
              <a:off x="2397" y="2252"/>
              <a:ext cx="1001" cy="1113"/>
            </a:xfrm>
            <a:custGeom>
              <a:avLst/>
              <a:gdLst>
                <a:gd name="T0" fmla="*/ 4 w 294"/>
                <a:gd name="T1" fmla="*/ 158 h 302"/>
                <a:gd name="T2" fmla="*/ 268 w 294"/>
                <a:gd name="T3" fmla="*/ 0 h 302"/>
                <a:gd name="T4" fmla="*/ 294 w 294"/>
                <a:gd name="T5" fmla="*/ 14 h 302"/>
                <a:gd name="T6" fmla="*/ 81 w 294"/>
                <a:gd name="T7" fmla="*/ 151 h 302"/>
                <a:gd name="T8" fmla="*/ 222 w 294"/>
                <a:gd name="T9" fmla="*/ 257 h 302"/>
                <a:gd name="T10" fmla="*/ 183 w 294"/>
                <a:gd name="T11" fmla="*/ 302 h 302"/>
                <a:gd name="T12" fmla="*/ 4 w 294"/>
                <a:gd name="T13" fmla="*/ 158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4" h="302">
                  <a:moveTo>
                    <a:pt x="4" y="158"/>
                  </a:moveTo>
                  <a:cubicBezTo>
                    <a:pt x="8" y="82"/>
                    <a:pt x="177" y="44"/>
                    <a:pt x="268" y="0"/>
                  </a:cubicBezTo>
                  <a:cubicBezTo>
                    <a:pt x="269" y="7"/>
                    <a:pt x="277" y="14"/>
                    <a:pt x="294" y="14"/>
                  </a:cubicBezTo>
                  <a:cubicBezTo>
                    <a:pt x="213" y="57"/>
                    <a:pt x="85" y="94"/>
                    <a:pt x="81" y="151"/>
                  </a:cubicBezTo>
                  <a:cubicBezTo>
                    <a:pt x="77" y="200"/>
                    <a:pt x="137" y="234"/>
                    <a:pt x="222" y="257"/>
                  </a:cubicBezTo>
                  <a:cubicBezTo>
                    <a:pt x="185" y="262"/>
                    <a:pt x="177" y="280"/>
                    <a:pt x="183" y="302"/>
                  </a:cubicBezTo>
                  <a:cubicBezTo>
                    <a:pt x="78" y="270"/>
                    <a:pt x="0" y="224"/>
                    <a:pt x="4" y="158"/>
                  </a:cubicBezTo>
                  <a:close/>
                </a:path>
              </a:pathLst>
            </a:custGeom>
            <a:solidFill>
              <a:srgbClr val="000000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1" name="Freeform 26"/>
            <p:cNvSpPr>
              <a:spLocks/>
            </p:cNvSpPr>
            <p:nvPr/>
          </p:nvSpPr>
          <p:spPr bwMode="auto">
            <a:xfrm>
              <a:off x="3347" y="3258"/>
              <a:ext cx="2005" cy="393"/>
            </a:xfrm>
            <a:custGeom>
              <a:avLst/>
              <a:gdLst>
                <a:gd name="T0" fmla="*/ 552 w 552"/>
                <a:gd name="T1" fmla="*/ 70 h 101"/>
                <a:gd name="T2" fmla="*/ 431 w 552"/>
                <a:gd name="T3" fmla="*/ 11 h 101"/>
                <a:gd name="T4" fmla="*/ 415 w 552"/>
                <a:gd name="T5" fmla="*/ 27 h 101"/>
                <a:gd name="T6" fmla="*/ 296 w 552"/>
                <a:gd name="T7" fmla="*/ 23 h 101"/>
                <a:gd name="T8" fmla="*/ 25 w 552"/>
                <a:gd name="T9" fmla="*/ 0 h 101"/>
                <a:gd name="T10" fmla="*/ 0 w 552"/>
                <a:gd name="T11" fmla="*/ 50 h 101"/>
                <a:gd name="T12" fmla="*/ 243 w 552"/>
                <a:gd name="T13" fmla="*/ 75 h 101"/>
                <a:gd name="T14" fmla="*/ 351 w 552"/>
                <a:gd name="T15" fmla="*/ 80 h 101"/>
                <a:gd name="T16" fmla="*/ 326 w 552"/>
                <a:gd name="T17" fmla="*/ 101 h 101"/>
                <a:gd name="T18" fmla="*/ 552 w 552"/>
                <a:gd name="T19" fmla="*/ 70 h 101"/>
                <a:gd name="connsiteX0" fmla="*/ 10000 w 10000"/>
                <a:gd name="connsiteY0" fmla="*/ 6931 h 10000"/>
                <a:gd name="connsiteX1" fmla="*/ 7868 w 10000"/>
                <a:gd name="connsiteY1" fmla="*/ 486 h 10000"/>
                <a:gd name="connsiteX2" fmla="*/ 7518 w 10000"/>
                <a:gd name="connsiteY2" fmla="*/ 2673 h 10000"/>
                <a:gd name="connsiteX3" fmla="*/ 5362 w 10000"/>
                <a:gd name="connsiteY3" fmla="*/ 2277 h 10000"/>
                <a:gd name="connsiteX4" fmla="*/ 453 w 10000"/>
                <a:gd name="connsiteY4" fmla="*/ 0 h 10000"/>
                <a:gd name="connsiteX5" fmla="*/ 0 w 10000"/>
                <a:gd name="connsiteY5" fmla="*/ 4950 h 10000"/>
                <a:gd name="connsiteX6" fmla="*/ 4402 w 10000"/>
                <a:gd name="connsiteY6" fmla="*/ 7426 h 10000"/>
                <a:gd name="connsiteX7" fmla="*/ 6359 w 10000"/>
                <a:gd name="connsiteY7" fmla="*/ 7921 h 10000"/>
                <a:gd name="connsiteX8" fmla="*/ 5906 w 10000"/>
                <a:gd name="connsiteY8" fmla="*/ 10000 h 10000"/>
                <a:gd name="connsiteX9" fmla="*/ 10000 w 10000"/>
                <a:gd name="connsiteY9" fmla="*/ 6931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000"/>
                <a:gd name="connsiteX1" fmla="*/ 7868 w 10657"/>
                <a:gd name="connsiteY1" fmla="*/ 486 h 10000"/>
                <a:gd name="connsiteX2" fmla="*/ 7518 w 10657"/>
                <a:gd name="connsiteY2" fmla="*/ 2673 h 10000"/>
                <a:gd name="connsiteX3" fmla="*/ 5362 w 10657"/>
                <a:gd name="connsiteY3" fmla="*/ 2277 h 10000"/>
                <a:gd name="connsiteX4" fmla="*/ 453 w 10657"/>
                <a:gd name="connsiteY4" fmla="*/ 0 h 10000"/>
                <a:gd name="connsiteX5" fmla="*/ 0 w 10657"/>
                <a:gd name="connsiteY5" fmla="*/ 4950 h 10000"/>
                <a:gd name="connsiteX6" fmla="*/ 4402 w 10657"/>
                <a:gd name="connsiteY6" fmla="*/ 7426 h 10000"/>
                <a:gd name="connsiteX7" fmla="*/ 6359 w 10657"/>
                <a:gd name="connsiteY7" fmla="*/ 7921 h 10000"/>
                <a:gd name="connsiteX8" fmla="*/ 5906 w 10657"/>
                <a:gd name="connsiteY8" fmla="*/ 10000 h 10000"/>
                <a:gd name="connsiteX9" fmla="*/ 10657 w 10657"/>
                <a:gd name="connsiteY9" fmla="*/ 7835 h 10000"/>
                <a:gd name="connsiteX0" fmla="*/ 10657 w 10657"/>
                <a:gd name="connsiteY0" fmla="*/ 7835 h 10527"/>
                <a:gd name="connsiteX1" fmla="*/ 7868 w 10657"/>
                <a:gd name="connsiteY1" fmla="*/ 486 h 10527"/>
                <a:gd name="connsiteX2" fmla="*/ 7518 w 10657"/>
                <a:gd name="connsiteY2" fmla="*/ 2673 h 10527"/>
                <a:gd name="connsiteX3" fmla="*/ 5362 w 10657"/>
                <a:gd name="connsiteY3" fmla="*/ 2277 h 10527"/>
                <a:gd name="connsiteX4" fmla="*/ 453 w 10657"/>
                <a:gd name="connsiteY4" fmla="*/ 0 h 10527"/>
                <a:gd name="connsiteX5" fmla="*/ 0 w 10657"/>
                <a:gd name="connsiteY5" fmla="*/ 4950 h 10527"/>
                <a:gd name="connsiteX6" fmla="*/ 4402 w 10657"/>
                <a:gd name="connsiteY6" fmla="*/ 7426 h 10527"/>
                <a:gd name="connsiteX7" fmla="*/ 6359 w 10657"/>
                <a:gd name="connsiteY7" fmla="*/ 7921 h 10527"/>
                <a:gd name="connsiteX8" fmla="*/ 5801 w 10657"/>
                <a:gd name="connsiteY8" fmla="*/ 10527 h 10527"/>
                <a:gd name="connsiteX9" fmla="*/ 10657 w 10657"/>
                <a:gd name="connsiteY9" fmla="*/ 7835 h 10527"/>
                <a:gd name="connsiteX0" fmla="*/ 10657 w 10657"/>
                <a:gd name="connsiteY0" fmla="*/ 7835 h 10527"/>
                <a:gd name="connsiteX1" fmla="*/ 7868 w 10657"/>
                <a:gd name="connsiteY1" fmla="*/ 486 h 10527"/>
                <a:gd name="connsiteX2" fmla="*/ 7518 w 10657"/>
                <a:gd name="connsiteY2" fmla="*/ 2673 h 10527"/>
                <a:gd name="connsiteX3" fmla="*/ 5362 w 10657"/>
                <a:gd name="connsiteY3" fmla="*/ 2277 h 10527"/>
                <a:gd name="connsiteX4" fmla="*/ 453 w 10657"/>
                <a:gd name="connsiteY4" fmla="*/ 0 h 10527"/>
                <a:gd name="connsiteX5" fmla="*/ 0 w 10657"/>
                <a:gd name="connsiteY5" fmla="*/ 4950 h 10527"/>
                <a:gd name="connsiteX6" fmla="*/ 4402 w 10657"/>
                <a:gd name="connsiteY6" fmla="*/ 7426 h 10527"/>
                <a:gd name="connsiteX7" fmla="*/ 6359 w 10657"/>
                <a:gd name="connsiteY7" fmla="*/ 7921 h 10527"/>
                <a:gd name="connsiteX8" fmla="*/ 5801 w 10657"/>
                <a:gd name="connsiteY8" fmla="*/ 10527 h 10527"/>
                <a:gd name="connsiteX9" fmla="*/ 10657 w 10657"/>
                <a:gd name="connsiteY9" fmla="*/ 7835 h 10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57" h="10527">
                  <a:moveTo>
                    <a:pt x="10657" y="7835"/>
                  </a:moveTo>
                  <a:cubicBezTo>
                    <a:pt x="10058" y="6322"/>
                    <a:pt x="8303" y="1575"/>
                    <a:pt x="7868" y="486"/>
                  </a:cubicBezTo>
                  <a:cubicBezTo>
                    <a:pt x="7759" y="981"/>
                    <a:pt x="7627" y="2079"/>
                    <a:pt x="7518" y="2673"/>
                  </a:cubicBezTo>
                  <a:cubicBezTo>
                    <a:pt x="6848" y="2574"/>
                    <a:pt x="5616" y="2277"/>
                    <a:pt x="5362" y="2277"/>
                  </a:cubicBezTo>
                  <a:cubicBezTo>
                    <a:pt x="5018" y="2178"/>
                    <a:pt x="2754" y="1782"/>
                    <a:pt x="453" y="0"/>
                  </a:cubicBezTo>
                  <a:cubicBezTo>
                    <a:pt x="688" y="1980"/>
                    <a:pt x="543" y="3861"/>
                    <a:pt x="0" y="4950"/>
                  </a:cubicBezTo>
                  <a:cubicBezTo>
                    <a:pt x="1649" y="6436"/>
                    <a:pt x="3297" y="7129"/>
                    <a:pt x="4402" y="7426"/>
                  </a:cubicBezTo>
                  <a:cubicBezTo>
                    <a:pt x="5018" y="7624"/>
                    <a:pt x="5670" y="7921"/>
                    <a:pt x="6359" y="7921"/>
                  </a:cubicBezTo>
                  <a:cubicBezTo>
                    <a:pt x="6250" y="8515"/>
                    <a:pt x="6018" y="9537"/>
                    <a:pt x="5801" y="10527"/>
                  </a:cubicBezTo>
                  <a:cubicBezTo>
                    <a:pt x="7435" y="9617"/>
                    <a:pt x="9584" y="8580"/>
                    <a:pt x="10657" y="7835"/>
                  </a:cubicBezTo>
                  <a:close/>
                </a:path>
              </a:pathLst>
            </a:custGeom>
            <a:solidFill>
              <a:srgbClr val="000000">
                <a:lumMod val="85000"/>
                <a:lumOff val="1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grpSp>
        <p:nvGrpSpPr>
          <p:cNvPr id="42" name="Orange Flag"/>
          <p:cNvGrpSpPr>
            <a:grpSpLocks noChangeAspect="1"/>
          </p:cNvGrpSpPr>
          <p:nvPr/>
        </p:nvGrpSpPr>
        <p:grpSpPr bwMode="auto">
          <a:xfrm>
            <a:off x="1259632" y="2204888"/>
            <a:ext cx="560312" cy="611831"/>
            <a:chOff x="2088" y="1280"/>
            <a:chExt cx="1577" cy="1722"/>
          </a:xfrm>
        </p:grpSpPr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rgbClr val="FF621D"/>
                </a:gs>
                <a:gs pos="65000">
                  <a:srgbClr val="FF621D">
                    <a:lumMod val="75000"/>
                  </a:srgbClr>
                </a:gs>
                <a:gs pos="51000">
                  <a:srgbClr val="FF621D"/>
                </a:gs>
                <a:gs pos="42000">
                  <a:srgbClr val="FF621D">
                    <a:lumMod val="60000"/>
                    <a:lumOff val="40000"/>
                  </a:srgbClr>
                </a:gs>
                <a:gs pos="20000">
                  <a:srgbClr val="FF621D">
                    <a:lumMod val="20000"/>
                    <a:lumOff val="80000"/>
                  </a:srgbClr>
                </a:gs>
                <a:gs pos="17000">
                  <a:srgbClr val="FF621D"/>
                </a:gs>
                <a:gs pos="0">
                  <a:srgbClr val="FF621D">
                    <a:lumMod val="60000"/>
                    <a:lumOff val="40000"/>
                  </a:srgb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rgbClr val="FF621D"/>
                </a:gs>
                <a:gs pos="46000">
                  <a:srgbClr val="FF621D">
                    <a:lumMod val="40000"/>
                    <a:lumOff val="60000"/>
                  </a:srgbClr>
                </a:gs>
                <a:gs pos="38000">
                  <a:srgbClr val="FF621D">
                    <a:lumMod val="75000"/>
                  </a:srgb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rgbClr val="000000">
                    <a:lumMod val="85000"/>
                    <a:lumOff val="15000"/>
                  </a:srgbClr>
                </a:gs>
                <a:gs pos="46000">
                  <a:srgbClr val="000000">
                    <a:lumMod val="50000"/>
                    <a:lumOff val="50000"/>
                  </a:srgbClr>
                </a:gs>
                <a:gs pos="38000">
                  <a:srgbClr val="000000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grpSp>
        <p:nvGrpSpPr>
          <p:cNvPr id="47" name="Yellow Flag"/>
          <p:cNvGrpSpPr>
            <a:grpSpLocks noChangeAspect="1"/>
          </p:cNvGrpSpPr>
          <p:nvPr/>
        </p:nvGrpSpPr>
        <p:grpSpPr bwMode="auto">
          <a:xfrm>
            <a:off x="2436935" y="1988864"/>
            <a:ext cx="766925" cy="837441"/>
            <a:chOff x="2088" y="1280"/>
            <a:chExt cx="1577" cy="1722"/>
          </a:xfrm>
        </p:grpSpPr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rgbClr val="E7A90F">
                    <a:lumMod val="75000"/>
                  </a:srgbClr>
                </a:gs>
                <a:gs pos="65000">
                  <a:srgbClr val="E7A90F"/>
                </a:gs>
                <a:gs pos="51000">
                  <a:srgbClr val="E7A90F"/>
                </a:gs>
                <a:gs pos="42000">
                  <a:srgbClr val="E7A90F">
                    <a:lumMod val="60000"/>
                    <a:lumOff val="40000"/>
                  </a:srgbClr>
                </a:gs>
                <a:gs pos="20000">
                  <a:srgbClr val="E7A90F">
                    <a:lumMod val="40000"/>
                    <a:lumOff val="60000"/>
                  </a:srgbClr>
                </a:gs>
                <a:gs pos="17000">
                  <a:srgbClr val="E7A90F"/>
                </a:gs>
                <a:gs pos="0">
                  <a:srgbClr val="E7A90F">
                    <a:lumMod val="60000"/>
                    <a:lumOff val="40000"/>
                  </a:srgb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rgbClr val="E7A90F"/>
                </a:gs>
                <a:gs pos="46000">
                  <a:srgbClr val="E7A90F">
                    <a:lumMod val="40000"/>
                    <a:lumOff val="60000"/>
                  </a:srgbClr>
                </a:gs>
                <a:gs pos="38000">
                  <a:srgbClr val="E7A90F">
                    <a:lumMod val="50000"/>
                  </a:srgb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rgbClr val="000000">
                    <a:lumMod val="85000"/>
                    <a:lumOff val="15000"/>
                  </a:srgbClr>
                </a:gs>
                <a:gs pos="46000">
                  <a:srgbClr val="000000">
                    <a:lumMod val="50000"/>
                    <a:lumOff val="50000"/>
                  </a:srgbClr>
                </a:gs>
                <a:gs pos="38000">
                  <a:srgbClr val="000000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grpSp>
        <p:nvGrpSpPr>
          <p:cNvPr id="52" name="Green Flag"/>
          <p:cNvGrpSpPr>
            <a:grpSpLocks noChangeAspect="1"/>
          </p:cNvGrpSpPr>
          <p:nvPr/>
        </p:nvGrpSpPr>
        <p:grpSpPr bwMode="auto">
          <a:xfrm>
            <a:off x="4067945" y="1829872"/>
            <a:ext cx="1068807" cy="1167080"/>
            <a:chOff x="2088" y="1280"/>
            <a:chExt cx="1577" cy="1722"/>
          </a:xfrm>
        </p:grpSpPr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rgbClr val="53B558"/>
                </a:gs>
                <a:gs pos="65000">
                  <a:srgbClr val="53B558">
                    <a:lumMod val="75000"/>
                  </a:srgbClr>
                </a:gs>
                <a:gs pos="51000">
                  <a:srgbClr val="53B558"/>
                </a:gs>
                <a:gs pos="42000">
                  <a:srgbClr val="53B558">
                    <a:lumMod val="60000"/>
                    <a:lumOff val="40000"/>
                  </a:srgbClr>
                </a:gs>
                <a:gs pos="20000">
                  <a:srgbClr val="53B558">
                    <a:lumMod val="40000"/>
                    <a:lumOff val="60000"/>
                  </a:srgbClr>
                </a:gs>
                <a:gs pos="17000">
                  <a:srgbClr val="53B558">
                    <a:lumMod val="75000"/>
                  </a:srgbClr>
                </a:gs>
                <a:gs pos="0">
                  <a:srgbClr val="53B558">
                    <a:lumMod val="60000"/>
                    <a:lumOff val="40000"/>
                  </a:srgb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rgbClr val="53B558"/>
                </a:gs>
                <a:gs pos="46000">
                  <a:srgbClr val="53B558">
                    <a:lumMod val="40000"/>
                    <a:lumOff val="60000"/>
                  </a:srgbClr>
                </a:gs>
                <a:gs pos="38000">
                  <a:srgbClr val="53B558">
                    <a:lumMod val="50000"/>
                  </a:srgb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rgbClr val="000000">
                    <a:lumMod val="85000"/>
                    <a:lumOff val="15000"/>
                  </a:srgbClr>
                </a:gs>
                <a:gs pos="46000">
                  <a:srgbClr val="000000">
                    <a:lumMod val="50000"/>
                    <a:lumOff val="50000"/>
                  </a:srgbClr>
                </a:gs>
                <a:gs pos="38000">
                  <a:srgbClr val="000000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grpSp>
        <p:nvGrpSpPr>
          <p:cNvPr id="57" name="Blue Flag"/>
          <p:cNvGrpSpPr>
            <a:grpSpLocks noChangeAspect="1"/>
          </p:cNvGrpSpPr>
          <p:nvPr/>
        </p:nvGrpSpPr>
        <p:grpSpPr bwMode="auto">
          <a:xfrm>
            <a:off x="5220084" y="2636912"/>
            <a:ext cx="1208881" cy="1320032"/>
            <a:chOff x="2088" y="1280"/>
            <a:chExt cx="1577" cy="1722"/>
          </a:xfrm>
        </p:grpSpPr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91000">
                  <a:srgbClr val="0087CD"/>
                </a:gs>
                <a:gs pos="65000">
                  <a:srgbClr val="0087CD">
                    <a:lumMod val="75000"/>
                  </a:srgbClr>
                </a:gs>
                <a:gs pos="51000">
                  <a:srgbClr val="0087CD"/>
                </a:gs>
                <a:gs pos="42000">
                  <a:srgbClr val="0087CD">
                    <a:lumMod val="60000"/>
                    <a:lumOff val="40000"/>
                  </a:srgbClr>
                </a:gs>
                <a:gs pos="20000">
                  <a:srgbClr val="0087CD">
                    <a:lumMod val="40000"/>
                    <a:lumOff val="60000"/>
                  </a:srgbClr>
                </a:gs>
                <a:gs pos="17000">
                  <a:srgbClr val="0087CD"/>
                </a:gs>
                <a:gs pos="0">
                  <a:srgbClr val="0087CD">
                    <a:lumMod val="60000"/>
                    <a:lumOff val="40000"/>
                  </a:srgbClr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rgbClr val="0087CD"/>
                </a:gs>
                <a:gs pos="46000">
                  <a:srgbClr val="0087CD">
                    <a:lumMod val="40000"/>
                    <a:lumOff val="60000"/>
                  </a:srgbClr>
                </a:gs>
                <a:gs pos="38000">
                  <a:srgbClr val="0087CD">
                    <a:lumMod val="75000"/>
                  </a:srgbClr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rgbClr val="000000">
                    <a:lumMod val="85000"/>
                    <a:lumOff val="15000"/>
                  </a:srgbClr>
                </a:gs>
                <a:gs pos="46000">
                  <a:srgbClr val="000000">
                    <a:lumMod val="50000"/>
                    <a:lumOff val="50000"/>
                  </a:srgbClr>
                </a:gs>
                <a:gs pos="38000">
                  <a:srgbClr val="000000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6444220" y="4437136"/>
            <a:ext cx="2427217" cy="101566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  <a:latin typeface="Arial Black" panose="020B0A04020102020204" pitchFamily="34" charset="0"/>
                <a:cs typeface="Arial" pitchFamily="34" charset="0"/>
              </a:rPr>
              <a:t>Remaining metro’s to implement (pilot) </a:t>
            </a:r>
            <a:r>
              <a:rPr lang="en-US" sz="1200" dirty="0" err="1" smtClean="0">
                <a:solidFill>
                  <a:srgbClr val="000000"/>
                </a:solidFill>
                <a:latin typeface="Arial Black" panose="020B0A04020102020204" pitchFamily="34" charset="0"/>
                <a:cs typeface="Arial" pitchFamily="34" charset="0"/>
              </a:rPr>
              <a:t>mSCOA</a:t>
            </a:r>
            <a:r>
              <a:rPr lang="en-US" sz="1200" dirty="0" smtClean="0">
                <a:solidFill>
                  <a:srgbClr val="000000"/>
                </a:solidFill>
                <a:latin typeface="Arial Black" panose="020B0A04020102020204" pitchFamily="34" charset="0"/>
                <a:cs typeface="Arial" pitchFamily="34" charset="0"/>
              </a:rPr>
              <a:t> and project initiation for the non-piloting municipalities</a:t>
            </a:r>
            <a:endParaRPr lang="en-US" sz="900" dirty="0">
              <a:solidFill>
                <a:srgbClr val="0000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516217" y="2486518"/>
            <a:ext cx="2204600" cy="1754326"/>
          </a:xfrm>
          <a:prstGeom prst="rect">
            <a:avLst/>
          </a:prstGeom>
          <a:solidFill>
            <a:schemeClr val="accent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87CD"/>
                </a:solidFill>
                <a:latin typeface="Arial Black" panose="020B0A04020102020204" pitchFamily="34" charset="0"/>
                <a:cs typeface="Arial" pitchFamily="34" charset="0"/>
              </a:rPr>
              <a:t>Piloting commencement with  9  pilot municipalities (local and districts) and 4 Metro’s (City of Cape Town, </a:t>
            </a:r>
            <a:r>
              <a:rPr lang="en-US" sz="1200" dirty="0" err="1" smtClean="0">
                <a:solidFill>
                  <a:srgbClr val="0087CD"/>
                </a:solidFill>
                <a:latin typeface="Arial Black" panose="020B0A04020102020204" pitchFamily="34" charset="0"/>
                <a:cs typeface="Arial" pitchFamily="34" charset="0"/>
              </a:rPr>
              <a:t>Ekuruleni</a:t>
            </a:r>
            <a:r>
              <a:rPr lang="en-US" sz="1200" dirty="0" smtClean="0">
                <a:solidFill>
                  <a:srgbClr val="0087CD"/>
                </a:solidFill>
                <a:latin typeface="Arial Black" panose="020B0A04020102020204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87CD"/>
                </a:solidFill>
                <a:latin typeface="Arial Black" panose="020B0A04020102020204" pitchFamily="34" charset="0"/>
                <a:cs typeface="Arial" pitchFamily="34" charset="0"/>
              </a:rPr>
              <a:t>Mangaung</a:t>
            </a:r>
            <a:r>
              <a:rPr lang="en-US" sz="1200" dirty="0" smtClean="0">
                <a:solidFill>
                  <a:srgbClr val="0087CD"/>
                </a:solidFill>
                <a:latin typeface="Arial Black" panose="020B0A04020102020204" pitchFamily="34" charset="0"/>
                <a:cs typeface="Arial" pitchFamily="34" charset="0"/>
              </a:rPr>
              <a:t> and Buffalo City) – Phased over 2015/16 and 2016/17)</a:t>
            </a:r>
            <a:endParaRPr lang="en-US" sz="1200" dirty="0">
              <a:solidFill>
                <a:srgbClr val="0087CD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0282" y="4006829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3600" dirty="0" smtClean="0">
                <a:solidFill>
                  <a:srgbClr val="FFFFFF">
                    <a:lumMod val="50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2015</a:t>
            </a:r>
            <a:endParaRPr lang="en-US" sz="3600" dirty="0">
              <a:solidFill>
                <a:srgbClr val="FFFFFF">
                  <a:lumMod val="50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43608" y="3140974"/>
            <a:ext cx="2543768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E7A90F"/>
                </a:solidFill>
                <a:latin typeface="Arial Black" panose="020B0A04020102020204" pitchFamily="34" charset="0"/>
                <a:cs typeface="Arial" pitchFamily="34" charset="0"/>
              </a:rPr>
              <a:t>Vendors were briefed as to development of </a:t>
            </a:r>
            <a:r>
              <a:rPr lang="en-US" sz="1200" dirty="0" err="1" smtClean="0">
                <a:solidFill>
                  <a:srgbClr val="E7A90F"/>
                </a:solidFill>
                <a:latin typeface="Arial Black" panose="020B0A04020102020204" pitchFamily="34" charset="0"/>
                <a:cs typeface="Arial" pitchFamily="34" charset="0"/>
              </a:rPr>
              <a:t>mSCOA</a:t>
            </a:r>
            <a:r>
              <a:rPr lang="en-US" sz="1200" dirty="0" smtClean="0">
                <a:solidFill>
                  <a:srgbClr val="E7A90F"/>
                </a:solidFill>
                <a:latin typeface="Arial Black" panose="020B0A04020102020204" pitchFamily="34" charset="0"/>
                <a:cs typeface="Arial" pitchFamily="34" charset="0"/>
              </a:rPr>
              <a:t> and initial evaluations of system functionality</a:t>
            </a:r>
            <a:r>
              <a:rPr lang="en-US" sz="900" dirty="0" smtClean="0">
                <a:solidFill>
                  <a:srgbClr val="E7A90F"/>
                </a:solidFill>
                <a:latin typeface="Arial Black" panose="020B0A04020102020204" pitchFamily="34" charset="0"/>
                <a:cs typeface="Arial" pitchFamily="34" charset="0"/>
              </a:rPr>
              <a:t>.</a:t>
            </a:r>
            <a:endParaRPr lang="en-US" sz="900" dirty="0">
              <a:solidFill>
                <a:srgbClr val="E7A90F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518147" y="1196776"/>
            <a:ext cx="3014294" cy="1015663"/>
          </a:xfrm>
          <a:prstGeom prst="rect">
            <a:avLst/>
          </a:prstGeom>
          <a:solidFill>
            <a:schemeClr val="accent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53B558"/>
                </a:solidFill>
                <a:latin typeface="Arial Black" panose="020B0A04020102020204" pitchFamily="34" charset="0"/>
                <a:cs typeface="Arial" pitchFamily="34" charset="0"/>
              </a:rPr>
              <a:t>Regulation issued and commissioning of </a:t>
            </a:r>
            <a:r>
              <a:rPr lang="en-US" sz="1200" dirty="0" err="1" smtClean="0">
                <a:solidFill>
                  <a:srgbClr val="53B558"/>
                </a:solidFill>
                <a:latin typeface="Arial Black" panose="020B0A04020102020204" pitchFamily="34" charset="0"/>
                <a:cs typeface="Arial" pitchFamily="34" charset="0"/>
              </a:rPr>
              <a:t>mSCOA</a:t>
            </a:r>
            <a:r>
              <a:rPr lang="en-US" sz="1200" dirty="0" smtClean="0">
                <a:solidFill>
                  <a:srgbClr val="53B558"/>
                </a:solidFill>
                <a:latin typeface="Arial Black" panose="020B0A04020102020204" pitchFamily="34" charset="0"/>
                <a:cs typeface="Arial" pitchFamily="34" charset="0"/>
              </a:rPr>
              <a:t> Project Phase 4: Change man</a:t>
            </a:r>
            <a:r>
              <a:rPr lang="en-US" sz="1200" b="1" dirty="0" smtClean="0">
                <a:solidFill>
                  <a:srgbClr val="53B558"/>
                </a:solidFill>
                <a:latin typeface="Arial Black" panose="020B0A04020102020204" pitchFamily="34" charset="0"/>
                <a:cs typeface="Arial" pitchFamily="34" charset="0"/>
              </a:rPr>
              <a:t>ageme</a:t>
            </a:r>
            <a:r>
              <a:rPr lang="en-US" sz="1200" dirty="0" smtClean="0">
                <a:solidFill>
                  <a:srgbClr val="53B558"/>
                </a:solidFill>
                <a:latin typeface="Arial Black" panose="020B0A04020102020204" pitchFamily="34" charset="0"/>
                <a:cs typeface="Arial" pitchFamily="34" charset="0"/>
              </a:rPr>
              <a:t>nt and piloting including identification of pilots</a:t>
            </a:r>
            <a:endParaRPr lang="en-US" sz="1200" dirty="0">
              <a:solidFill>
                <a:srgbClr val="53B558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7505" y="1219423"/>
            <a:ext cx="2306602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621D"/>
                </a:solidFill>
                <a:latin typeface="Arial Black" panose="020B0A04020102020204" pitchFamily="34" charset="0"/>
                <a:cs typeface="Arial" pitchFamily="34" charset="0"/>
              </a:rPr>
              <a:t>Kick off engagements with municipalities, vendors and other stakeholders</a:t>
            </a:r>
            <a:endParaRPr lang="en-US" sz="1200" dirty="0">
              <a:solidFill>
                <a:srgbClr val="FF621D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659829" y="2946045"/>
            <a:ext cx="1075936" cy="49244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600" dirty="0" smtClean="0">
                <a:solidFill>
                  <a:srgbClr val="FFFFFF">
                    <a:lumMod val="65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2014</a:t>
            </a:r>
            <a:endParaRPr lang="en-US" sz="2600" dirty="0">
              <a:solidFill>
                <a:srgbClr val="FFFFFF">
                  <a:lumMod val="65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00348" y="2802654"/>
            <a:ext cx="934871" cy="43088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200" dirty="0" smtClean="0">
                <a:solidFill>
                  <a:srgbClr val="FFFFFF">
                    <a:lumMod val="65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2011</a:t>
            </a:r>
            <a:endParaRPr lang="en-US" sz="2200" dirty="0">
              <a:solidFill>
                <a:srgbClr val="FFFFFF">
                  <a:lumMod val="65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06678" y="2762065"/>
            <a:ext cx="902811" cy="4154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2100" dirty="0" smtClean="0">
                <a:solidFill>
                  <a:srgbClr val="FFFFFF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2010</a:t>
            </a:r>
            <a:endParaRPr lang="en-US" sz="2100" dirty="0">
              <a:solidFill>
                <a:srgbClr val="FFFFFF">
                  <a:lumMod val="75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135577" y="6014749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3600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2016</a:t>
            </a:r>
            <a:endParaRPr lang="en-US" sz="3600" dirty="0">
              <a:solidFill>
                <a:srgbClr val="000000">
                  <a:lumMod val="50000"/>
                  <a:lumOff val="50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03188" y="4133991"/>
            <a:ext cx="30911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333399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E</a:t>
            </a:r>
            <a:r>
              <a:rPr lang="en-US" sz="1400" dirty="0" smtClean="0">
                <a:solidFill>
                  <a:srgbClr val="333399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nsuring that piloting municipalities and system functionality is aligned to the compliance requirements of the Regulation will create an enabling environment for the roll out to non-piloting municipalities</a:t>
            </a:r>
            <a:endParaRPr lang="en-US" sz="1400" dirty="0">
              <a:solidFill>
                <a:srgbClr val="333399">
                  <a:lumMod val="75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28384" y="5661248"/>
            <a:ext cx="1188102" cy="1188102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5567375" y="6165328"/>
            <a:ext cx="3109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278 municipalities fully mSCOA compliant </a:t>
            </a:r>
            <a:endParaRPr lang="en-ZA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812360" y="5301232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</a:bodyPr>
          <a:lstStyle/>
          <a:p>
            <a:r>
              <a:rPr lang="en-US" sz="3600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Arial Black" panose="020B0A04020102020204" pitchFamily="34" charset="0"/>
                <a:cs typeface="Arial" pitchFamily="34" charset="0"/>
              </a:rPr>
              <a:t>2017</a:t>
            </a:r>
            <a:endParaRPr lang="en-US" sz="3600" dirty="0">
              <a:solidFill>
                <a:srgbClr val="000000">
                  <a:lumMod val="50000"/>
                  <a:lumOff val="50000"/>
                </a:srgb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72" name="Title 1"/>
          <p:cNvSpPr txBox="1">
            <a:spLocks/>
          </p:cNvSpPr>
          <p:nvPr/>
        </p:nvSpPr>
        <p:spPr bwMode="auto">
          <a:xfrm>
            <a:off x="73478" y="108857"/>
            <a:ext cx="8115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+mj-lt"/>
                <a:ea typeface="+mj-ea"/>
                <a:cs typeface="Osak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  <a:cs typeface="Osaka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  <a:cs typeface="Osaka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  <a:cs typeface="Osaka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  <a:cs typeface="Osaka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Arial Bold" pitchFamily="1" charset="0"/>
                <a:ea typeface="Osaka" pitchFamily="1" charset="-128"/>
              </a:defRPr>
            </a:lvl9pPr>
          </a:lstStyle>
          <a:p>
            <a:r>
              <a:rPr lang="en-US" dirty="0" err="1" smtClean="0">
                <a:solidFill>
                  <a:srgbClr val="FFFFFF"/>
                </a:solidFill>
              </a:rPr>
              <a:t>mSCOA</a:t>
            </a:r>
            <a:r>
              <a:rPr lang="en-US" dirty="0" smtClean="0">
                <a:solidFill>
                  <a:srgbClr val="FFFFFF"/>
                </a:solidFill>
              </a:rPr>
              <a:t> Project Phases: </a:t>
            </a:r>
            <a:r>
              <a:rPr lang="en-US" i="1" dirty="0" smtClean="0">
                <a:solidFill>
                  <a:srgbClr val="FFFFFF"/>
                </a:solidFill>
              </a:rPr>
              <a:t>The journey to the checkered flag…</a:t>
            </a:r>
            <a:endParaRPr lang="en-ZA" i="1" dirty="0">
              <a:solidFill>
                <a:srgbClr val="FFFFFF"/>
              </a:solidFill>
            </a:endParaRPr>
          </a:p>
        </p:txBody>
      </p:sp>
      <p:grpSp>
        <p:nvGrpSpPr>
          <p:cNvPr id="73" name="Blue Flag"/>
          <p:cNvGrpSpPr>
            <a:grpSpLocks noChangeAspect="1"/>
          </p:cNvGrpSpPr>
          <p:nvPr/>
        </p:nvGrpSpPr>
        <p:grpSpPr bwMode="auto">
          <a:xfrm>
            <a:off x="4932052" y="4437112"/>
            <a:ext cx="1208881" cy="1320032"/>
            <a:chOff x="2088" y="1280"/>
            <a:chExt cx="1577" cy="1722"/>
          </a:xfrm>
        </p:grpSpPr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2167" y="1321"/>
              <a:ext cx="1498" cy="1040"/>
            </a:xfrm>
            <a:custGeom>
              <a:avLst/>
              <a:gdLst>
                <a:gd name="T0" fmla="*/ 0 w 631"/>
                <a:gd name="T1" fmla="*/ 43 h 438"/>
                <a:gd name="T2" fmla="*/ 183 w 631"/>
                <a:gd name="T3" fmla="*/ 33 h 438"/>
                <a:gd name="T4" fmla="*/ 490 w 631"/>
                <a:gd name="T5" fmla="*/ 230 h 438"/>
                <a:gd name="T6" fmla="*/ 606 w 631"/>
                <a:gd name="T7" fmla="*/ 222 h 438"/>
                <a:gd name="T8" fmla="*/ 631 w 631"/>
                <a:gd name="T9" fmla="*/ 393 h 438"/>
                <a:gd name="T10" fmla="*/ 458 w 631"/>
                <a:gd name="T11" fmla="*/ 428 h 438"/>
                <a:gd name="T12" fmla="*/ 191 w 631"/>
                <a:gd name="T13" fmla="*/ 298 h 438"/>
                <a:gd name="T14" fmla="*/ 43 w 631"/>
                <a:gd name="T15" fmla="*/ 329 h 438"/>
                <a:gd name="T16" fmla="*/ 0 w 631"/>
                <a:gd name="T17" fmla="*/ 43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1" h="438">
                  <a:moveTo>
                    <a:pt x="0" y="43"/>
                  </a:moveTo>
                  <a:cubicBezTo>
                    <a:pt x="20" y="30"/>
                    <a:pt x="82" y="0"/>
                    <a:pt x="183" y="33"/>
                  </a:cubicBezTo>
                  <a:cubicBezTo>
                    <a:pt x="307" y="74"/>
                    <a:pt x="394" y="216"/>
                    <a:pt x="490" y="230"/>
                  </a:cubicBezTo>
                  <a:cubicBezTo>
                    <a:pt x="578" y="244"/>
                    <a:pt x="595" y="227"/>
                    <a:pt x="606" y="222"/>
                  </a:cubicBezTo>
                  <a:cubicBezTo>
                    <a:pt x="609" y="236"/>
                    <a:pt x="630" y="381"/>
                    <a:pt x="631" y="393"/>
                  </a:cubicBezTo>
                  <a:cubicBezTo>
                    <a:pt x="584" y="422"/>
                    <a:pt x="510" y="438"/>
                    <a:pt x="458" y="428"/>
                  </a:cubicBezTo>
                  <a:cubicBezTo>
                    <a:pt x="377" y="411"/>
                    <a:pt x="325" y="301"/>
                    <a:pt x="191" y="298"/>
                  </a:cubicBezTo>
                  <a:cubicBezTo>
                    <a:pt x="102" y="296"/>
                    <a:pt x="52" y="323"/>
                    <a:pt x="43" y="329"/>
                  </a:cubicBezTo>
                  <a:cubicBezTo>
                    <a:pt x="38" y="300"/>
                    <a:pt x="0" y="43"/>
                    <a:pt x="0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2159" y="1280"/>
              <a:ext cx="1475" cy="1025"/>
            </a:xfrm>
            <a:custGeom>
              <a:avLst/>
              <a:gdLst>
                <a:gd name="T0" fmla="*/ 0 w 621"/>
                <a:gd name="T1" fmla="*/ 42 h 432"/>
                <a:gd name="T2" fmla="*/ 183 w 621"/>
                <a:gd name="T3" fmla="*/ 33 h 432"/>
                <a:gd name="T4" fmla="*/ 490 w 621"/>
                <a:gd name="T5" fmla="*/ 230 h 432"/>
                <a:gd name="T6" fmla="*/ 597 w 621"/>
                <a:gd name="T7" fmla="*/ 225 h 432"/>
                <a:gd name="T8" fmla="*/ 621 w 621"/>
                <a:gd name="T9" fmla="*/ 391 h 432"/>
                <a:gd name="T10" fmla="*/ 466 w 621"/>
                <a:gd name="T11" fmla="*/ 422 h 432"/>
                <a:gd name="T12" fmla="*/ 198 w 621"/>
                <a:gd name="T13" fmla="*/ 293 h 432"/>
                <a:gd name="T14" fmla="*/ 43 w 621"/>
                <a:gd name="T15" fmla="*/ 323 h 432"/>
                <a:gd name="T16" fmla="*/ 0 w 621"/>
                <a:gd name="T17" fmla="*/ 4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1" h="432">
                  <a:moveTo>
                    <a:pt x="0" y="42"/>
                  </a:moveTo>
                  <a:cubicBezTo>
                    <a:pt x="20" y="29"/>
                    <a:pt x="83" y="0"/>
                    <a:pt x="183" y="33"/>
                  </a:cubicBezTo>
                  <a:cubicBezTo>
                    <a:pt x="307" y="74"/>
                    <a:pt x="395" y="215"/>
                    <a:pt x="490" y="230"/>
                  </a:cubicBezTo>
                  <a:cubicBezTo>
                    <a:pt x="579" y="243"/>
                    <a:pt x="586" y="230"/>
                    <a:pt x="597" y="225"/>
                  </a:cubicBezTo>
                  <a:cubicBezTo>
                    <a:pt x="600" y="239"/>
                    <a:pt x="620" y="380"/>
                    <a:pt x="621" y="391"/>
                  </a:cubicBezTo>
                  <a:cubicBezTo>
                    <a:pt x="578" y="417"/>
                    <a:pt x="514" y="432"/>
                    <a:pt x="466" y="422"/>
                  </a:cubicBezTo>
                  <a:cubicBezTo>
                    <a:pt x="385" y="406"/>
                    <a:pt x="334" y="295"/>
                    <a:pt x="198" y="293"/>
                  </a:cubicBezTo>
                  <a:cubicBezTo>
                    <a:pt x="99" y="290"/>
                    <a:pt x="53" y="317"/>
                    <a:pt x="43" y="323"/>
                  </a:cubicBezTo>
                  <a:cubicBezTo>
                    <a:pt x="39" y="294"/>
                    <a:pt x="0" y="42"/>
                    <a:pt x="0" y="42"/>
                  </a:cubicBezTo>
                  <a:close/>
                </a:path>
              </a:pathLst>
            </a:custGeom>
            <a:gradFill>
              <a:gsLst>
                <a:gs pos="85000">
                  <a:schemeClr val="tx1"/>
                </a:gs>
                <a:gs pos="65000">
                  <a:schemeClr val="tx1"/>
                </a:gs>
                <a:gs pos="51000">
                  <a:schemeClr val="tx1"/>
                </a:gs>
                <a:gs pos="42000">
                  <a:schemeClr val="tx1"/>
                </a:gs>
                <a:gs pos="20000">
                  <a:schemeClr val="tx1"/>
                </a:gs>
                <a:gs pos="25000">
                  <a:schemeClr val="tx1"/>
                </a:gs>
                <a:gs pos="0">
                  <a:schemeClr val="tx1"/>
                </a:gs>
              </a:gsLst>
              <a:lin ang="210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2088" y="1355"/>
              <a:ext cx="178" cy="700"/>
            </a:xfrm>
            <a:custGeom>
              <a:avLst/>
              <a:gdLst>
                <a:gd name="T0" fmla="*/ 2 w 75"/>
                <a:gd name="T1" fmla="*/ 17 h 295"/>
                <a:gd name="T2" fmla="*/ 44 w 75"/>
                <a:gd name="T3" fmla="*/ 295 h 295"/>
                <a:gd name="T4" fmla="*/ 75 w 75"/>
                <a:gd name="T5" fmla="*/ 291 h 295"/>
                <a:gd name="T6" fmla="*/ 31 w 75"/>
                <a:gd name="T7" fmla="*/ 10 h 295"/>
                <a:gd name="T8" fmla="*/ 2 w 75"/>
                <a:gd name="T9" fmla="*/ 1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295">
                  <a:moveTo>
                    <a:pt x="2" y="17"/>
                  </a:moveTo>
                  <a:cubicBezTo>
                    <a:pt x="4" y="34"/>
                    <a:pt x="42" y="281"/>
                    <a:pt x="44" y="295"/>
                  </a:cubicBezTo>
                  <a:cubicBezTo>
                    <a:pt x="56" y="292"/>
                    <a:pt x="70" y="292"/>
                    <a:pt x="75" y="291"/>
                  </a:cubicBezTo>
                  <a:cubicBezTo>
                    <a:pt x="72" y="273"/>
                    <a:pt x="32" y="18"/>
                    <a:pt x="31" y="10"/>
                  </a:cubicBezTo>
                  <a:cubicBezTo>
                    <a:pt x="30" y="0"/>
                    <a:pt x="0" y="5"/>
                    <a:pt x="2" y="17"/>
                  </a:cubicBezTo>
                  <a:close/>
                </a:path>
              </a:pathLst>
            </a:custGeom>
            <a:gradFill>
              <a:gsLst>
                <a:gs pos="70000">
                  <a:schemeClr val="tx1"/>
                </a:gs>
                <a:gs pos="46000">
                  <a:schemeClr val="tx1"/>
                </a:gs>
                <a:gs pos="38000">
                  <a:schemeClr val="tx1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2193" y="2029"/>
              <a:ext cx="228" cy="973"/>
            </a:xfrm>
            <a:custGeom>
              <a:avLst/>
              <a:gdLst>
                <a:gd name="T0" fmla="*/ 62 w 96"/>
                <a:gd name="T1" fmla="*/ 404 h 410"/>
                <a:gd name="T2" fmla="*/ 0 w 96"/>
                <a:gd name="T3" fmla="*/ 11 h 410"/>
                <a:gd name="T4" fmla="*/ 30 w 96"/>
                <a:gd name="T5" fmla="*/ 6 h 410"/>
                <a:gd name="T6" fmla="*/ 95 w 96"/>
                <a:gd name="T7" fmla="*/ 404 h 410"/>
                <a:gd name="T8" fmla="*/ 62 w 96"/>
                <a:gd name="T9" fmla="*/ 40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410">
                  <a:moveTo>
                    <a:pt x="62" y="404"/>
                  </a:moveTo>
                  <a:cubicBezTo>
                    <a:pt x="61" y="398"/>
                    <a:pt x="4" y="34"/>
                    <a:pt x="0" y="11"/>
                  </a:cubicBezTo>
                  <a:cubicBezTo>
                    <a:pt x="5" y="3"/>
                    <a:pt x="20" y="0"/>
                    <a:pt x="30" y="6"/>
                  </a:cubicBezTo>
                  <a:cubicBezTo>
                    <a:pt x="33" y="22"/>
                    <a:pt x="95" y="399"/>
                    <a:pt x="95" y="404"/>
                  </a:cubicBezTo>
                  <a:cubicBezTo>
                    <a:pt x="96" y="410"/>
                    <a:pt x="63" y="409"/>
                    <a:pt x="62" y="404"/>
                  </a:cubicBezTo>
                  <a:close/>
                </a:path>
              </a:pathLst>
            </a:custGeom>
            <a:gradFill>
              <a:gsLst>
                <a:gs pos="59000">
                  <a:srgbClr val="000000">
                    <a:lumMod val="85000"/>
                    <a:lumOff val="15000"/>
                  </a:srgbClr>
                </a:gs>
                <a:gs pos="46000">
                  <a:srgbClr val="000000">
                    <a:lumMod val="50000"/>
                    <a:lumOff val="50000"/>
                  </a:srgbClr>
                </a:gs>
                <a:gs pos="38000">
                  <a:srgbClr val="000000"/>
                </a:gs>
              </a:gsLst>
              <a:lin ang="2106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kern="0" smtClean="0">
                <a:solidFill>
                  <a:srgbClr val="000000"/>
                </a:solidFill>
                <a:latin typeface="Calibri"/>
                <a:cs typeface="Arial" pitchFamily="34" charset="0"/>
              </a:endParaRPr>
            </a:p>
          </p:txBody>
        </p:sp>
      </p:grpSp>
      <p:sp>
        <p:nvSpPr>
          <p:cNvPr id="2" name="Left Brace 1"/>
          <p:cNvSpPr/>
          <p:nvPr/>
        </p:nvSpPr>
        <p:spPr bwMode="auto">
          <a:xfrm>
            <a:off x="3491880" y="4015549"/>
            <a:ext cx="360040" cy="2472943"/>
          </a:xfrm>
          <a:prstGeom prst="leftBrac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 sz="2400" smtClean="0">
              <a:solidFill>
                <a:srgbClr val="000000"/>
              </a:solidFill>
              <a:ea typeface="ＭＳ Ｐゴシック" pitchFamily="1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5" grpId="0" animBg="1"/>
      <p:bldP spid="66" grpId="0" animBg="1"/>
      <p:bldP spid="67" grpId="0" animBg="1"/>
      <p:bldP spid="79" grpId="0"/>
      <p:bldP spid="77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6388" y="908720"/>
            <a:ext cx="8532812" cy="3600400"/>
          </a:xfrm>
        </p:spPr>
        <p:txBody>
          <a:bodyPr rtlCol="0">
            <a:normAutofit/>
          </a:bodyPr>
          <a:lstStyle/>
          <a:p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err="1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mSCOA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 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Misconceptions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2800" b="1" i="1" dirty="0" smtClean="0">
              <a:latin typeface="Arial Bold" pitchFamily="1" charset="0"/>
              <a:ea typeface="Osak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126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68072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Common misconceptions…and </a:t>
            </a:r>
            <a:r>
              <a:rPr lang="en-US" b="1" dirty="0" smtClean="0"/>
              <a:t>miscommunication by stakeholders</a:t>
            </a:r>
            <a:endParaRPr lang="en-US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24744"/>
            <a:ext cx="8763000" cy="5085928"/>
          </a:xfrm>
        </p:spPr>
        <p:txBody>
          <a:bodyPr/>
          <a:lstStyle/>
          <a:p>
            <a:r>
              <a:rPr lang="en-ZA" sz="1800" dirty="0" smtClean="0"/>
              <a:t>GRAP versus </a:t>
            </a:r>
            <a:r>
              <a:rPr lang="en-ZA" sz="1800" dirty="0" err="1" smtClean="0"/>
              <a:t>mSCOA</a:t>
            </a:r>
            <a:r>
              <a:rPr lang="en-ZA" sz="1800" dirty="0" smtClean="0"/>
              <a:t> classification framework…</a:t>
            </a:r>
            <a:r>
              <a:rPr lang="en-ZA" sz="1800" dirty="0" err="1" smtClean="0"/>
              <a:t>mSCOA</a:t>
            </a:r>
            <a:r>
              <a:rPr lang="en-ZA" sz="1800" i="1" dirty="0" smtClean="0"/>
              <a:t> not GRAP </a:t>
            </a:r>
            <a:r>
              <a:rPr lang="en-ZA" sz="1800" i="1" dirty="0" smtClean="0"/>
              <a:t>compliant is a total misconception</a:t>
            </a:r>
            <a:endParaRPr lang="en-ZA" sz="1800" dirty="0" smtClean="0"/>
          </a:p>
          <a:p>
            <a:r>
              <a:rPr lang="en-ZA" sz="1800" dirty="0" smtClean="0"/>
              <a:t>Materiality and the fact that </a:t>
            </a:r>
            <a:r>
              <a:rPr lang="en-ZA" sz="1800" dirty="0" err="1" smtClean="0"/>
              <a:t>mSCOA</a:t>
            </a:r>
            <a:r>
              <a:rPr lang="en-ZA" sz="1800" dirty="0" smtClean="0"/>
              <a:t> </a:t>
            </a:r>
            <a:r>
              <a:rPr lang="en-ZA" sz="1800" dirty="0" smtClean="0"/>
              <a:t>is prescriptive in this regard…each municipality is responsible for the determination and application of their own accounting policies</a:t>
            </a:r>
          </a:p>
          <a:p>
            <a:r>
              <a:rPr lang="en-ZA" sz="1800" dirty="0" smtClean="0"/>
              <a:t>Annual financial statements and the application of function versus nature…Function Segment covers disclosure of </a:t>
            </a:r>
            <a:r>
              <a:rPr lang="en-ZA" sz="1800" i="1" dirty="0" smtClean="0"/>
              <a:t>function </a:t>
            </a:r>
            <a:r>
              <a:rPr lang="en-ZA" sz="1800" dirty="0" smtClean="0"/>
              <a:t>and item covers disclosure of </a:t>
            </a:r>
            <a:r>
              <a:rPr lang="en-ZA" sz="1800" i="1" dirty="0" smtClean="0"/>
              <a:t>nature </a:t>
            </a:r>
            <a:endParaRPr lang="en-ZA" sz="1800" dirty="0" smtClean="0"/>
          </a:p>
          <a:p>
            <a:r>
              <a:rPr lang="en-ZA" sz="1800" dirty="0" err="1" smtClean="0"/>
              <a:t>mSCOA</a:t>
            </a:r>
            <a:r>
              <a:rPr lang="en-ZA" sz="1800" dirty="0" smtClean="0"/>
              <a:t> has been designed to the requirements of a specific stakeholder i.e. metropolitan municipalities…</a:t>
            </a:r>
            <a:r>
              <a:rPr lang="en-ZA" sz="1800" dirty="0" err="1" smtClean="0"/>
              <a:t>mSCOA</a:t>
            </a:r>
            <a:r>
              <a:rPr lang="en-ZA" sz="1800" dirty="0" smtClean="0"/>
              <a:t> has been designed for all municipalities and the grid structure across the Segments provides for this differentiation</a:t>
            </a:r>
          </a:p>
          <a:p>
            <a:r>
              <a:rPr lang="en-ZA" sz="1800" dirty="0" smtClean="0"/>
              <a:t>The Project Segment is limited to Capital Projects…The Project Segment is the departure point for both operational and capital appropriations and directly informs the transactional environment</a:t>
            </a:r>
          </a:p>
          <a:p>
            <a:r>
              <a:rPr lang="en-ZA" sz="1800" dirty="0" smtClean="0"/>
              <a:t>Not all stakeholders are part and parcel of this Regulation i.e. OAG, </a:t>
            </a:r>
            <a:r>
              <a:rPr lang="en-ZA" dirty="0" smtClean="0"/>
              <a:t>AGSA, ASB etc…All stakeholders and decision makers are on board</a:t>
            </a:r>
          </a:p>
          <a:p>
            <a:r>
              <a:rPr lang="en-ZA" dirty="0" smtClean="0"/>
              <a:t>There is accredited training on </a:t>
            </a:r>
            <a:r>
              <a:rPr lang="en-ZA" dirty="0" err="1" smtClean="0"/>
              <a:t>mSCOA</a:t>
            </a:r>
            <a:r>
              <a:rPr lang="en-ZA" dirty="0" smtClean="0"/>
              <a:t>…there is no accredited training and no service provider has the right to provide such training </a:t>
            </a:r>
          </a:p>
          <a:p>
            <a:endParaRPr lang="en-ZA" dirty="0" smtClean="0"/>
          </a:p>
          <a:p>
            <a:endParaRPr lang="en-ZA" dirty="0" smtClean="0"/>
          </a:p>
          <a:p>
            <a:pPr lvl="1"/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510426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B09CD24-34F5-46CD-B733-E1D335E30B6A}"/>
</file>

<file path=customXml/itemProps2.xml><?xml version="1.0" encoding="utf-8"?>
<ds:datastoreItem xmlns:ds="http://schemas.openxmlformats.org/officeDocument/2006/customXml" ds:itemID="{687A2B3B-9B31-4737-AC68-4EF199D42090}"/>
</file>

<file path=customXml/itemProps3.xml><?xml version="1.0" encoding="utf-8"?>
<ds:datastoreItem xmlns:ds="http://schemas.openxmlformats.org/officeDocument/2006/customXml" ds:itemID="{40695538-36C8-41A0-B706-22B5DC689CBC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670</Words>
  <Application>Microsoft Office PowerPoint</Application>
  <PresentationFormat>On-screen Show (4:3)</PresentationFormat>
  <Paragraphs>129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2_Blank Presentation</vt:lpstr>
      <vt:lpstr>1_Office Theme</vt:lpstr>
      <vt:lpstr>Office Theme</vt:lpstr>
      <vt:lpstr>1_Blank Presentation</vt:lpstr>
      <vt:lpstr>   mSCOA ICF – 22 June 2015  Opening remarks and setting the scene  </vt:lpstr>
      <vt:lpstr>Agenda (1)</vt:lpstr>
      <vt:lpstr>Agenda (2)</vt:lpstr>
      <vt:lpstr>Agenda (3)</vt:lpstr>
      <vt:lpstr>  mSCOA Roadmap…The road already travelled and the way forward: Recap  </vt:lpstr>
      <vt:lpstr> </vt:lpstr>
      <vt:lpstr>  mSCOA Misconceptions  </vt:lpstr>
      <vt:lpstr>Common misconceptions…and miscommunication by stakeholders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Stroud</dc:creator>
  <cp:lastModifiedBy>Carl Stroud</cp:lastModifiedBy>
  <cp:revision>5</cp:revision>
  <dcterms:created xsi:type="dcterms:W3CDTF">2015-06-21T15:25:49Z</dcterms:created>
  <dcterms:modified xsi:type="dcterms:W3CDTF">2015-06-22T02:28:27Z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