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4" r:id="rId3"/>
    <p:sldId id="477" r:id="rId4"/>
    <p:sldId id="476" r:id="rId5"/>
    <p:sldId id="458" r:id="rId6"/>
    <p:sldId id="481" r:id="rId7"/>
    <p:sldId id="478" r:id="rId8"/>
    <p:sldId id="480" r:id="rId9"/>
    <p:sldId id="470" r:id="rId10"/>
    <p:sldId id="482" r:id="rId11"/>
    <p:sldId id="483" r:id="rId12"/>
    <p:sldId id="484" r:id="rId13"/>
    <p:sldId id="4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2238E"/>
    <a:srgbClr val="00ADEF"/>
    <a:srgbClr val="EC008B"/>
    <a:srgbClr val="007096"/>
    <a:srgbClr val="333399"/>
    <a:srgbClr val="3333CC"/>
    <a:srgbClr val="00FF99"/>
    <a:srgbClr val="66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24" autoAdjust="0"/>
  </p:normalViewPr>
  <p:slideViewPr>
    <p:cSldViewPr>
      <p:cViewPr>
        <p:scale>
          <a:sx n="80" d="100"/>
          <a:sy n="80" d="100"/>
        </p:scale>
        <p:origin x="-120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B2B2F9-2B39-49C3-AE11-F9DC444DF3D1}" type="datetimeFigureOut">
              <a:rPr lang="en-US"/>
              <a:pPr>
                <a:defRPr/>
              </a:pPr>
              <a:t>6/29/2015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B1E945-7CC0-428A-944E-65D1EBC3D8A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96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99E65D-9A52-4ECD-ACF8-6D4967CAAB75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3828CB-1795-40E3-9428-736C7600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3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6862-3E24-4A02-B7D0-9753FF824332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2063-CD4F-4D7C-B069-AE8A3C38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6FE9-EDDA-46F0-9696-8618A2DE77D7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E48E-4407-49C6-820A-65E614F7C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67EA-C19F-478B-9FED-1B53DE181031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6335-DABF-4758-9059-1167C3316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3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26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98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7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1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147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6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E4E3-84E9-4116-A311-3458C3BB6BC0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7F73-CE6F-4A6C-B345-9BBDB9570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63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57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7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07FE-038C-43F1-8C0A-015A2FDF202A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1A63-9FC5-4F92-AE16-9ED6A630D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8A5B-0427-49B6-851C-B42B3301E06F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C54F-B5AF-4C9B-BE59-DD6458C3A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B9E8-EF04-4797-8F31-E77BD8A865FC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6A66-7217-49D1-9A6C-DACA9618F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AA9A-D0D0-4B44-9FC9-52CF729F3517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C9D7-C5D6-4168-8D40-DC629CDB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B21D-5F86-4817-AB8C-30237A5C1C86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6DDC-BD5D-4394-A75F-C994ED6A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52D1-34FF-47E1-B9A2-65F0179630C6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DE0B-8480-497E-844F-04A5AF477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FA09-DE12-4F52-90BB-1908C0AC4083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120C-3CAA-4CF0-8666-E4123609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4BED1-B72E-45B4-B745-E1E89E06B3E9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C71DA-F872-4962-B88F-A4FC380E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2263" y="908050"/>
            <a:ext cx="8532812" cy="1728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mSCOA</a:t>
            </a:r>
            <a:b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Phase 4 – Pilot and Change Management</a:t>
            </a:r>
            <a:endParaRPr lang="en-US" sz="2800" smtClean="0">
              <a:latin typeface="Arial Bold" pitchFamily="1" charset="0"/>
              <a:ea typeface="Osaka" pitchFamily="1" charset="-128"/>
            </a:endParaRP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993775" y="4764088"/>
            <a:ext cx="769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  <a:ea typeface="Osaka"/>
                <a:cs typeface="Osaka"/>
              </a:rPr>
              <a:t>Presented by National Treasury: Chief Directorate Local Government Budget </a:t>
            </a:r>
            <a:r>
              <a:rPr lang="en-US" sz="1200" b="1" smtClean="0">
                <a:solidFill>
                  <a:schemeClr val="bg1"/>
                </a:solidFill>
                <a:latin typeface="Calibri" pitchFamily="34" charset="0"/>
                <a:ea typeface="Osaka"/>
                <a:cs typeface="Osaka"/>
              </a:rPr>
              <a:t>Analysis</a:t>
            </a:r>
            <a:endParaRPr lang="en-US" sz="120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474663" y="3039777"/>
            <a:ext cx="8532812" cy="17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ZA" sz="3600" dirty="0" smtClean="0">
                <a:solidFill>
                  <a:schemeClr val="bg1"/>
                </a:solidFill>
                <a:latin typeface="Arial Bold" pitchFamily="34" charset="0"/>
                <a:ea typeface="Osaka"/>
              </a:rPr>
              <a:t>Training Strategy and Way Forward</a:t>
            </a:r>
            <a:endParaRPr lang="en-US" sz="2800" dirty="0" smtClean="0">
              <a:latin typeface="Arial Bold" pitchFamily="1" charset="0"/>
              <a:ea typeface="Osaka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380040" cy="838200"/>
          </a:xfrm>
        </p:spPr>
        <p:txBody>
          <a:bodyPr/>
          <a:lstStyle/>
          <a:p>
            <a:r>
              <a:rPr lang="en-ZA" dirty="0" smtClean="0"/>
              <a:t>National Treasury – Accreditation/Material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National Treasury will establish a mechanism to accredit mSCOA facilitators (individuals)</a:t>
            </a:r>
          </a:p>
          <a:p>
            <a:r>
              <a:rPr lang="en-ZA" dirty="0" smtClean="0"/>
              <a:t>Accreditation with LGSETA or  via any MOU with another SETA does not translate to automatic accreditation</a:t>
            </a:r>
          </a:p>
          <a:p>
            <a:r>
              <a:rPr lang="en-ZA" dirty="0" smtClean="0"/>
              <a:t>Emphasis on individual accreditation and not organisation</a:t>
            </a:r>
          </a:p>
          <a:p>
            <a:r>
              <a:rPr lang="en-ZA" dirty="0" smtClean="0"/>
              <a:t>Ownership of material will be that of the National Treasury as well as version control.</a:t>
            </a:r>
          </a:p>
          <a:p>
            <a:r>
              <a:rPr lang="en-ZA" dirty="0" smtClean="0"/>
              <a:t>Facilitators will be able to print via a license issued by the National Treasury </a:t>
            </a:r>
          </a:p>
          <a:p>
            <a:r>
              <a:rPr lang="en-ZA" dirty="0" smtClean="0"/>
              <a:t>No deviations will be allowed in this regard</a:t>
            </a:r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F1DA-6E9C-4917-8822-CC53EC274FB1}" type="slidenum">
              <a:rPr lang="en-US" smtClean="0"/>
              <a:pPr>
                <a:defRPr/>
              </a:pPr>
              <a:t>10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5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are the time lines?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D364-0D4B-4A39-B399-BF6BCF0A3E9E}" type="slidenum">
              <a:rPr lang="en-US" smtClean="0"/>
              <a:pPr>
                <a:defRPr/>
              </a:pPr>
              <a:t>11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8569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42F3E-A3E0-4D4E-AE3D-747F5B7D8C87}" type="slidenum">
              <a:rPr lang="en-US" smtClean="0"/>
              <a:pPr>
                <a:defRPr/>
              </a:pPr>
              <a:t>12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156" name="Picture 2" descr="C:\Users\ajay.INVICTUS\AppData\Local\Microsoft\Windows\Temporary Internet Files\Content.IE5\37J1QPFJ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100" y="1752600"/>
            <a:ext cx="365760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41240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2048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Training initiatives to date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One day information sessions in all provinces – November to December 2014</a:t>
            </a:r>
          </a:p>
          <a:p>
            <a:r>
              <a:rPr lang="en-ZA" dirty="0" smtClean="0"/>
              <a:t>2 day non accredited training – 9 Sessions from April to May 2015</a:t>
            </a:r>
          </a:p>
          <a:p>
            <a:r>
              <a:rPr lang="en-ZA" dirty="0" smtClean="0"/>
              <a:t>2 additional one day </a:t>
            </a:r>
            <a:r>
              <a:rPr lang="en-ZA" dirty="0"/>
              <a:t>information </a:t>
            </a:r>
            <a:r>
              <a:rPr lang="en-ZA" dirty="0" smtClean="0"/>
              <a:t>sessions for other stakeholders to be held in July 2015</a:t>
            </a:r>
          </a:p>
          <a:p>
            <a:r>
              <a:rPr lang="en-ZA" dirty="0" smtClean="0"/>
              <a:t>3 day training programme for the IGR directorate in the National Treasury to be held in July 2015</a:t>
            </a:r>
          </a:p>
        </p:txBody>
      </p:sp>
    </p:spTree>
    <p:extLst>
      <p:ext uri="{BB962C8B-B14F-4D97-AF65-F5344CB8AC3E}">
        <p14:creationId xmlns:p14="http://schemas.microsoft.com/office/powerpoint/2010/main" val="1671053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2048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2 day – non accredited training - attendance</a:t>
            </a:r>
          </a:p>
        </p:txBody>
      </p:sp>
      <p:sp>
        <p:nvSpPr>
          <p:cNvPr id="5" name="Content Placeholder 1"/>
          <p:cNvSpPr>
            <a:spLocks noGrp="1"/>
          </p:cNvSpPr>
          <p:nvPr/>
        </p:nvSpPr>
        <p:spPr bwMode="auto">
          <a:xfrm>
            <a:off x="190500" y="11430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ZA" dirty="0" smtClean="0"/>
              <a:t>The table below represents that statistics relating to the attendance at the 2 day non-accredited training session.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91604"/>
            <a:ext cx="8629972" cy="36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21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2048" cy="838200"/>
          </a:xfrm>
        </p:spPr>
        <p:txBody>
          <a:bodyPr/>
          <a:lstStyle/>
          <a:p>
            <a:pPr eaLnBrk="1" hangingPunct="1"/>
            <a:r>
              <a:rPr lang="en-US" b="1" dirty="0"/>
              <a:t>2 day – non accredited training - </a:t>
            </a:r>
            <a:r>
              <a:rPr lang="en-US" b="1" dirty="0" smtClean="0"/>
              <a:t>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Feedback on Training</a:t>
            </a:r>
          </a:p>
          <a:p>
            <a:pPr lvl="1"/>
            <a:r>
              <a:rPr lang="en-ZA" dirty="0" smtClean="0"/>
              <a:t>Positively received by practitioners and vendors</a:t>
            </a:r>
          </a:p>
          <a:p>
            <a:pPr lvl="1"/>
            <a:r>
              <a:rPr lang="en-ZA" dirty="0" smtClean="0"/>
              <a:t>Practical </a:t>
            </a:r>
          </a:p>
          <a:p>
            <a:pPr lvl="1"/>
            <a:r>
              <a:rPr lang="en-ZA" dirty="0" smtClean="0"/>
              <a:t>Should have been done earlier</a:t>
            </a:r>
          </a:p>
          <a:p>
            <a:pPr lvl="1"/>
            <a:r>
              <a:rPr lang="en-ZA" dirty="0" smtClean="0"/>
              <a:t>To be rolled out to all municipal officials</a:t>
            </a:r>
          </a:p>
          <a:p>
            <a:pPr lvl="1"/>
            <a:r>
              <a:rPr lang="en-ZA" dirty="0" smtClean="0"/>
              <a:t>Made mSCOA easy to understand</a:t>
            </a:r>
          </a:p>
          <a:p>
            <a:pPr lvl="1"/>
            <a:r>
              <a:rPr lang="en-ZA" dirty="0" smtClean="0"/>
              <a:t>No. of days was not sufficient</a:t>
            </a:r>
          </a:p>
          <a:p>
            <a:pPr lvl="1"/>
            <a:r>
              <a:rPr lang="en-ZA" dirty="0" smtClean="0"/>
              <a:t>Project start vs item start </a:t>
            </a:r>
          </a:p>
          <a:p>
            <a:pPr lvl="1"/>
            <a:r>
              <a:rPr lang="en-ZA" dirty="0" smtClean="0"/>
              <a:t>Lot more work than initially anticipated</a:t>
            </a:r>
          </a:p>
          <a:p>
            <a:pPr lvl="1"/>
            <a:r>
              <a:rPr lang="en-ZA" dirty="0" smtClean="0"/>
              <a:t>More examples on reporting</a:t>
            </a:r>
          </a:p>
        </p:txBody>
      </p:sp>
    </p:spTree>
    <p:extLst>
      <p:ext uri="{BB962C8B-B14F-4D97-AF65-F5344CB8AC3E}">
        <p14:creationId xmlns:p14="http://schemas.microsoft.com/office/powerpoint/2010/main" val="3860014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next for non-accredited?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Due to the significant positive feedback, National Treasury will be embarking on a process of rolling out the non-accredited training programme to 42 district municipalities. </a:t>
            </a:r>
          </a:p>
          <a:p>
            <a:r>
              <a:rPr lang="en-ZA" dirty="0" smtClean="0"/>
              <a:t>It is envisaged that the rollout will commence at the later part of July and extend for a period of 8 to 10 weeks.</a:t>
            </a:r>
          </a:p>
          <a:p>
            <a:r>
              <a:rPr lang="en-ZA" dirty="0" smtClean="0"/>
              <a:t>The programme will be 3 days, as it will be addressing mainly the non-pilot sites and thus most of the participants will have little or no knowledge of mSCOA.</a:t>
            </a:r>
          </a:p>
          <a:p>
            <a:r>
              <a:rPr lang="en-ZA" dirty="0" smtClean="0"/>
              <a:t>This will in all likelihood be funded by the </a:t>
            </a:r>
            <a:r>
              <a:rPr lang="en-ZA" smtClean="0"/>
              <a:t>National Treasury.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D364-0D4B-4A39-B399-BF6BCF0A3E9E}" type="slidenum">
              <a:rPr lang="en-US" smtClean="0"/>
              <a:pPr>
                <a:defRPr/>
              </a:pPr>
              <a:t>5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9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2048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next on the training initiative?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765448"/>
          </a:xfrm>
        </p:spPr>
        <p:txBody>
          <a:bodyPr/>
          <a:lstStyle/>
          <a:p>
            <a:r>
              <a:rPr lang="en-ZA" dirty="0" smtClean="0"/>
              <a:t>In the earlier presentations at ICF and other forums, the next step is to develop unit standards and the related training programmes.</a:t>
            </a:r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905000"/>
            <a:ext cx="4191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4680520" cy="44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60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2048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is Plan B?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5976" y="1295400"/>
            <a:ext cx="4559424" cy="4572000"/>
          </a:xfrm>
        </p:spPr>
        <p:txBody>
          <a:bodyPr/>
          <a:lstStyle/>
          <a:p>
            <a:r>
              <a:rPr lang="en-ZA" dirty="0" smtClean="0"/>
              <a:t>Develop the learning programmes in accordance with QCTO requirements</a:t>
            </a:r>
          </a:p>
          <a:p>
            <a:r>
              <a:rPr lang="en-ZA" dirty="0" smtClean="0"/>
              <a:t>Package the programme into 2 main categories</a:t>
            </a:r>
          </a:p>
          <a:p>
            <a:pPr lvl="1"/>
            <a:r>
              <a:rPr lang="en-ZA" dirty="0" smtClean="0"/>
              <a:t>Financial practitioners</a:t>
            </a:r>
          </a:p>
          <a:p>
            <a:pPr lvl="1"/>
            <a:r>
              <a:rPr lang="en-ZA" dirty="0" smtClean="0"/>
              <a:t>Non financial managers</a:t>
            </a:r>
          </a:p>
          <a:p>
            <a:r>
              <a:rPr lang="en-ZA" dirty="0" smtClean="0"/>
              <a:t>Run the programme as non registered until QCTO process has been finalised by LGSETA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88721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92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838200"/>
          </a:xfrm>
        </p:spPr>
        <p:txBody>
          <a:bodyPr/>
          <a:lstStyle/>
          <a:p>
            <a:r>
              <a:rPr lang="en-ZA" dirty="0"/>
              <a:t>How will plan B roll out?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D364-0D4B-4A39-B399-BF6BCF0A3E9E}" type="slidenum">
              <a:rPr lang="en-US" smtClean="0"/>
              <a:pPr>
                <a:defRPr/>
              </a:pPr>
              <a:t>8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0648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24056" cy="838200"/>
          </a:xfrm>
        </p:spPr>
        <p:txBody>
          <a:bodyPr/>
          <a:lstStyle/>
          <a:p>
            <a:r>
              <a:rPr lang="en-ZA" dirty="0" smtClean="0"/>
              <a:t>Now we have non-registered Material – What Next ?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D364-0D4B-4A39-B399-BF6BCF0A3E9E}" type="slidenum">
              <a:rPr lang="en-US" smtClean="0"/>
              <a:pPr>
                <a:defRPr/>
              </a:pPr>
              <a:t>9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37" y="1484784"/>
            <a:ext cx="5969000" cy="4178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527" y="34321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National Treasury</a:t>
            </a:r>
            <a:endParaRPr lang="en-ZA" dirty="0"/>
          </a:p>
        </p:txBody>
      </p:sp>
      <p:sp>
        <p:nvSpPr>
          <p:cNvPr id="13" name="Cloud Callout 12"/>
          <p:cNvSpPr/>
          <p:nvPr/>
        </p:nvSpPr>
        <p:spPr bwMode="auto">
          <a:xfrm>
            <a:off x="53511" y="1204942"/>
            <a:ext cx="2448272" cy="1503977"/>
          </a:xfrm>
          <a:prstGeom prst="cloudCallout">
            <a:avLst>
              <a:gd name="adj1" fmla="val 59685"/>
              <a:gd name="adj2" fmla="val 2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mSCOA to all municipal officials – get it done</a:t>
            </a:r>
            <a:endParaRPr kumimoji="0" lang="en-Z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33892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LGSETA</a:t>
            </a:r>
            <a:endParaRPr lang="en-ZA" dirty="0"/>
          </a:p>
        </p:txBody>
      </p:sp>
      <p:sp>
        <p:nvSpPr>
          <p:cNvPr id="15" name="Cloud Callout 14"/>
          <p:cNvSpPr/>
          <p:nvPr/>
        </p:nvSpPr>
        <p:spPr bwMode="auto">
          <a:xfrm>
            <a:off x="6335688" y="754456"/>
            <a:ext cx="2808312" cy="1728191"/>
          </a:xfrm>
          <a:prstGeom prst="cloudCallout">
            <a:avLst>
              <a:gd name="adj1" fmla="val -50433"/>
              <a:gd name="adj2" fmla="val 526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Unit Standards?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QCTO?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Qualifications?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Where</a:t>
            </a:r>
            <a:r>
              <a:rPr kumimoji="0" lang="en-Z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do we fit mSCOA?</a:t>
            </a:r>
            <a:endParaRPr kumimoji="0" lang="en-Z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117" y="543037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We need a referee</a:t>
            </a:r>
            <a:endParaRPr lang="en-ZA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91880" y="373740"/>
            <a:ext cx="1806732" cy="5241304"/>
            <a:chOff x="3491880" y="373740"/>
            <a:chExt cx="1806732" cy="524130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007" y="1618552"/>
              <a:ext cx="1683605" cy="399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 descr="C:\Users\ajayd\AppData\Local\Microsoft\Windows\Temporary Internet Files\Content.IE5\P3ZDBE95\question-mark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73740"/>
              <a:ext cx="1558503" cy="166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61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9b4f51526f4d882b0415eaade27f69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EC20BF-DCE3-4CB5-A0F7-E9CF4F5C2EAB}"/>
</file>

<file path=customXml/itemProps2.xml><?xml version="1.0" encoding="utf-8"?>
<ds:datastoreItem xmlns:ds="http://schemas.openxmlformats.org/officeDocument/2006/customXml" ds:itemID="{53E13700-3B33-461B-8EA6-B4450758DCF3}"/>
</file>

<file path=customXml/itemProps3.xml><?xml version="1.0" encoding="utf-8"?>
<ds:datastoreItem xmlns:ds="http://schemas.openxmlformats.org/officeDocument/2006/customXml" ds:itemID="{B8C728D4-5E86-4B48-8F26-271A1F138E09}"/>
</file>

<file path=docProps/app.xml><?xml version="1.0" encoding="utf-8"?>
<Properties xmlns="http://schemas.openxmlformats.org/officeDocument/2006/extended-properties" xmlns:vt="http://schemas.openxmlformats.org/officeDocument/2006/docPropsVTypes">
  <TotalTime>14522</TotalTime>
  <Words>488</Words>
  <Application>Microsoft Office PowerPoint</Application>
  <PresentationFormat>On-screen Show (4:3)</PresentationFormat>
  <Paragraphs>72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Blank Presentation</vt:lpstr>
      <vt:lpstr>mSCOA Phase 4 – Pilot and Change Management</vt:lpstr>
      <vt:lpstr>Training initiatives to date </vt:lpstr>
      <vt:lpstr>2 day – non accredited training - attendance</vt:lpstr>
      <vt:lpstr>2 day – non accredited training - Feedback</vt:lpstr>
      <vt:lpstr>What next for non-accredited?</vt:lpstr>
      <vt:lpstr>What next on the training initiative?</vt:lpstr>
      <vt:lpstr>What is Plan B?</vt:lpstr>
      <vt:lpstr>How will plan B roll out? </vt:lpstr>
      <vt:lpstr>Now we have non-registered Material – What Next ?</vt:lpstr>
      <vt:lpstr>National Treasury – Accreditation/Material</vt:lpstr>
      <vt:lpstr>What are the time lines?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Venter</dc:creator>
  <cp:lastModifiedBy>Ajay Natverlal Daya</cp:lastModifiedBy>
  <cp:revision>470</cp:revision>
  <dcterms:created xsi:type="dcterms:W3CDTF">2011-11-16T07:49:28Z</dcterms:created>
  <dcterms:modified xsi:type="dcterms:W3CDTF">2015-06-29T13:42:15Z</dcterms:modified>
</cp:coreProperties>
</file>