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Default Extension="png" ContentType="image/png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720" r:id="rId3"/>
  </p:sldMasterIdLst>
  <p:notesMasterIdLst>
    <p:notesMasterId r:id="rId11"/>
  </p:notesMasterIdLst>
  <p:sldIdLst>
    <p:sldId id="258" r:id="rId4"/>
    <p:sldId id="265" r:id="rId5"/>
    <p:sldId id="266" r:id="rId6"/>
    <p:sldId id="267" r:id="rId7"/>
    <p:sldId id="268" r:id="rId8"/>
    <p:sldId id="270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2F1A6-10EE-41D0-90EA-6B7C486ADE90}" type="datetimeFigureOut">
              <a:rPr lang="en-ZA" smtClean="0"/>
              <a:t>2015-06-22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8CAF3-43FE-4D3C-86AF-BDBA9E29876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125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F205BA6-FAB5-4012-808C-590B1E5EA55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89450-1F83-4ACD-A0F5-3E81A73117F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DCACF4-BC60-41A0-9281-940D9D361A6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67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1989450-1F83-4ACD-A0F5-3E81A73117F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309AF-A3CA-4ECE-B8AF-EC5DA31A9B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664D3-0FDA-4FAF-AEA5-DAD819784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7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01FB2-6194-495A-9497-48137C42A4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39617-5342-4FA0-91B4-07E2DD620E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3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9187-EF60-4800-B1C0-CF930ADE9B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A2E15-88CF-4220-AF37-E0A9232E71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23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4E7AE-FB3C-4001-B144-0202338A70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A0AA3-05D0-4EC4-90B4-DB4AF0CB92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795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B7A05-1A5F-461F-A8C5-2C64382C34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914F6-D910-4C67-8222-2BC6382952B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830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09FE1-7CF3-484C-9937-4AB735960D1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D7C7F-69C8-498C-A9C4-2B89C4FE845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667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9D2C-0A40-41FA-BCD9-AC6AF9E690B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5B9CD-51D4-41F5-85FA-C3DD9D8B946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816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3DE94-9D60-46E2-99F8-B48BF0B79B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AC50D-D19A-4B88-94A2-3CB70BB7F2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49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868D7-BC71-42C4-890D-FFD538C425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4605-A2ED-4184-8196-31CBE4F9FA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6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12075-C8C6-4BE8-B050-CAAA747E5C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38E56-AF34-4016-B6AA-9E419A812CD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253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188D-A0EB-460D-8D5E-34F93CFFB9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A8284-C094-4F2F-AEA7-02929E6069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18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F5AB0-9961-4B3F-A1B0-5793C4BA00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CEE59-3D6A-4C10-865F-C207D7AC7D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0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CB26B-24A0-4FF3-B047-7EF8CE3AE78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A2B7B-4607-49A7-A8D5-2C6D70FEB0A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814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BBA9-8824-49B1-B469-4933947C0D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D157A-4694-4E60-A073-1587886F55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3128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ABD05-9B35-4450-A64B-DEA0A87B512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9C034-B753-47CA-BAD3-029357CF954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594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7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946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119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3463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9108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881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70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6514-9269-435A-8E86-D5A0B08125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C626-709E-4EA6-9AE0-B0887E378A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162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96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56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98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6/22/2015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055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89A7-9154-4F91-A809-CCBA48AF7C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CFD6-6A5E-4B29-AF29-2B08EC2E5C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73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EEE2-C32D-4087-AB19-ADA0E84143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C01F3-3D2F-4174-A28C-B6E737AA061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80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1D23-0D51-4F89-B85A-356527D4F2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D037A-6ECF-4D17-A728-6CE1399D2DB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21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3E58B-B260-4DEE-9521-236A7CB667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22B0-BA82-4DAB-8B20-E23DB7F4B6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9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AAE48-6B62-43C8-84F9-93826D003C3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9B568-B558-4455-8823-0B01AD77B7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93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13049-571A-4B52-8A39-EE0F5228F7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752CD-90E4-45FC-8071-7C26A2B0EE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38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B70A41-27D0-4CBF-B3EE-45256507481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9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FB1545-FF76-48A6-B612-C27148F59A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3D6389-85F7-44BE-9C84-743136FE09FF}" type="datetimeFigureOut">
              <a:rPr lang="en-US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>
                <a:defRPr/>
              </a:pPr>
              <a:t>6/22/2015</a:t>
            </a:fld>
            <a:endParaRPr lang="en-U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A99A60-AA1C-4461-8F7F-624D263E98EF}" type="slidenum">
              <a:rPr lang="en-US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6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chemeClr val="bg1">
                <a:lumMod val="85000"/>
              </a:schemeClr>
            </a:gs>
            <a:gs pos="19000">
              <a:schemeClr val="bg1">
                <a:lumMod val="65000"/>
              </a:schemeClr>
            </a:gs>
            <a:gs pos="100000">
              <a:schemeClr val="bg1">
                <a:lumMod val="81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612A89A-5CE1-764A-9583-ACF00D92FAFD}" type="datetimeFigureOut">
              <a:rPr lang="en-US" smtClean="0">
                <a:solidFill>
                  <a:srgbClr val="000000">
                    <a:tint val="75000"/>
                  </a:srgbClr>
                </a:solidFill>
                <a:cs typeface="Arial" pitchFamily="34" charset="0"/>
              </a:rPr>
              <a:pPr defTabSz="457200"/>
              <a:t>6/22/2015</a:t>
            </a:fld>
            <a:endParaRPr lang="en-US">
              <a:solidFill>
                <a:srgbClr val="000000">
                  <a:tint val="75000"/>
                </a:srgbClr>
              </a:solidFill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srgbClr val="000000">
                  <a:tint val="75000"/>
                </a:srgbClr>
              </a:solidFill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B52CA24-5AF6-294F-B20E-8D464A192126}" type="slidenum">
              <a:rPr lang="en-US" smtClean="0">
                <a:solidFill>
                  <a:srgbClr val="000000">
                    <a:tint val="75000"/>
                  </a:srgbClr>
                </a:solidFill>
                <a:cs typeface="Arial" pitchFamily="34" charset="0"/>
              </a:rPr>
              <a:pPr defTabSz="457200"/>
              <a:t>‹#›</a:t>
            </a:fld>
            <a:endParaRPr lang="en-US">
              <a:solidFill>
                <a:srgbClr val="000000">
                  <a:tint val="75000"/>
                </a:srgb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3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2264" y="1628800"/>
            <a:ext cx="8532812" cy="1810643"/>
          </a:xfrm>
        </p:spPr>
        <p:txBody>
          <a:bodyPr/>
          <a:lstStyle/>
          <a:p>
            <a:pPr eaLnBrk="1" hangingPunct="1"/>
            <a:r>
              <a:rPr lang="en-US" sz="3600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3600" dirty="0" smtClean="0"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err="1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mSCOA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 ICF – 22 June 2015</a:t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Project Phase 4: Critical path leading to December 2015</a:t>
            </a:r>
            <a: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3600" b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3200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4340" name="Rectangle 14"/>
          <p:cNvSpPr>
            <a:spLocks noChangeArrowheads="1"/>
          </p:cNvSpPr>
          <p:nvPr/>
        </p:nvSpPr>
        <p:spPr bwMode="auto">
          <a:xfrm>
            <a:off x="993775" y="4764088"/>
            <a:ext cx="7696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200" b="1" dirty="0">
                <a:solidFill>
                  <a:prstClr val="white"/>
                </a:solidFill>
                <a:ea typeface="Osaka"/>
                <a:cs typeface="Osaka"/>
              </a:rPr>
              <a:t>Presented by National Treasury: Chief Directorate Local Government Budget </a:t>
            </a:r>
            <a:r>
              <a:rPr lang="en-US" sz="1200" b="1" dirty="0" smtClean="0">
                <a:solidFill>
                  <a:prstClr val="white"/>
                </a:solidFill>
                <a:ea typeface="Osaka"/>
                <a:cs typeface="Osaka"/>
              </a:rPr>
              <a:t>Analysis: Carl Stroud |– 22 June 2015</a:t>
            </a:r>
            <a:r>
              <a:rPr lang="en-US" sz="1000" b="1" dirty="0" smtClean="0">
                <a:solidFill>
                  <a:prstClr val="white"/>
                </a:solidFill>
                <a:ea typeface="Osaka"/>
                <a:cs typeface="Osaka"/>
              </a:rPr>
              <a:t> </a:t>
            </a:r>
            <a:endParaRPr lang="en-US" sz="1000" dirty="0">
              <a:solidFill>
                <a:prstClr val="white"/>
              </a:solidFill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0092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6388" y="908720"/>
            <a:ext cx="8532812" cy="3600400"/>
          </a:xfrm>
        </p:spPr>
        <p:txBody>
          <a:bodyPr rtlCol="0">
            <a:normAutofit fontScale="90000"/>
          </a:bodyPr>
          <a:lstStyle/>
          <a:p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Critical deliverables (path) aligned to  </a:t>
            </a:r>
            <a:r>
              <a:rPr lang="en-ZA" sz="4000" dirty="0" err="1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mSCOA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 Project Phase 4 work streams…</a:t>
            </a:r>
            <a:r>
              <a:rPr lang="en-ZA" sz="4000" i="1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next ten months!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2800" b="1" i="1" dirty="0" smtClean="0">
              <a:latin typeface="Arial Bold" pitchFamily="1" charset="0"/>
              <a:ea typeface="Osak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877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3"/>
          <p:cNvSpPr>
            <a:spLocks noChangeArrowheads="1"/>
          </p:cNvSpPr>
          <p:nvPr/>
        </p:nvSpPr>
        <p:spPr bwMode="auto">
          <a:xfrm>
            <a:off x="561974" y="621008"/>
            <a:ext cx="8618538" cy="288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68344" y="-27384"/>
            <a:ext cx="1512168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Oct to Dec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2818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July to Sep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78802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June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4786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May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907703" y="-27384"/>
            <a:ext cx="1476007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April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143"/>
          <p:cNvSpPr>
            <a:spLocks noChangeArrowheads="1"/>
          </p:cNvSpPr>
          <p:nvPr/>
        </p:nvSpPr>
        <p:spPr bwMode="auto">
          <a:xfrm>
            <a:off x="504969" y="3494937"/>
            <a:ext cx="8640000" cy="273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3" name="Line 149"/>
          <p:cNvSpPr>
            <a:spLocks noChangeShapeType="1"/>
          </p:cNvSpPr>
          <p:nvPr/>
        </p:nvSpPr>
        <p:spPr bwMode="auto">
          <a:xfrm flipH="1">
            <a:off x="4787900" y="0"/>
            <a:ext cx="124" cy="6848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" name="Line 149"/>
          <p:cNvSpPr>
            <a:spLocks noChangeShapeType="1"/>
          </p:cNvSpPr>
          <p:nvPr/>
        </p:nvSpPr>
        <p:spPr bwMode="auto">
          <a:xfrm>
            <a:off x="6232409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9552" y="-26617"/>
            <a:ext cx="1368152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March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Line 149"/>
          <p:cNvSpPr>
            <a:spLocks noChangeShapeType="1"/>
          </p:cNvSpPr>
          <p:nvPr/>
        </p:nvSpPr>
        <p:spPr bwMode="auto">
          <a:xfrm>
            <a:off x="1925784" y="-26617"/>
            <a:ext cx="18081" cy="684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Line 149"/>
          <p:cNvSpPr>
            <a:spLocks noChangeShapeType="1"/>
          </p:cNvSpPr>
          <p:nvPr/>
        </p:nvSpPr>
        <p:spPr bwMode="auto">
          <a:xfrm>
            <a:off x="7666020" y="0"/>
            <a:ext cx="2324" cy="68585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7" name="Line 149"/>
          <p:cNvSpPr>
            <a:spLocks noChangeShapeType="1"/>
          </p:cNvSpPr>
          <p:nvPr/>
        </p:nvSpPr>
        <p:spPr bwMode="auto">
          <a:xfrm>
            <a:off x="3365629" y="0"/>
            <a:ext cx="18081" cy="6813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0" name="Rectangle 143"/>
          <p:cNvSpPr>
            <a:spLocks noChangeArrowheads="1"/>
          </p:cNvSpPr>
          <p:nvPr/>
        </p:nvSpPr>
        <p:spPr bwMode="auto">
          <a:xfrm rot="16200000">
            <a:off x="-1512511" y="1448616"/>
            <a:ext cx="3564000" cy="612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r>
              <a:rPr lang="en-US" altLang="en-US" b="1" dirty="0" smtClean="0">
                <a:solidFill>
                  <a:srgbClr val="000000"/>
                </a:solidFill>
                <a:cs typeface="Calibri" pitchFamily="34" charset="0"/>
              </a:rPr>
              <a:t>Work Stream 1: Technical </a:t>
            </a:r>
          </a:p>
        </p:txBody>
      </p:sp>
      <p:sp>
        <p:nvSpPr>
          <p:cNvPr id="60" name="Rectangle 143"/>
          <p:cNvSpPr>
            <a:spLocks noChangeArrowheads="1"/>
          </p:cNvSpPr>
          <p:nvPr/>
        </p:nvSpPr>
        <p:spPr bwMode="auto">
          <a:xfrm>
            <a:off x="611560" y="727834"/>
            <a:ext cx="1800200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Finalise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Version 5.3 (all segments) – Lock down for piloting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1" name="Rectangle 143"/>
          <p:cNvSpPr>
            <a:spLocks noChangeArrowheads="1"/>
          </p:cNvSpPr>
          <p:nvPr/>
        </p:nvSpPr>
        <p:spPr bwMode="auto">
          <a:xfrm>
            <a:off x="1948747" y="2107699"/>
            <a:ext cx="1440160" cy="817245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Finalise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selected position papers for adoption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Steer Com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2" name="Line 149"/>
          <p:cNvSpPr>
            <a:spLocks noChangeShapeType="1"/>
          </p:cNvSpPr>
          <p:nvPr/>
        </p:nvSpPr>
        <p:spPr bwMode="auto">
          <a:xfrm flipV="1">
            <a:off x="7213663" y="693432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" name="Line 149"/>
          <p:cNvSpPr>
            <a:spLocks noChangeShapeType="1"/>
          </p:cNvSpPr>
          <p:nvPr/>
        </p:nvSpPr>
        <p:spPr bwMode="auto">
          <a:xfrm flipV="1">
            <a:off x="673224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Line 149"/>
          <p:cNvSpPr>
            <a:spLocks noChangeShapeType="1"/>
          </p:cNvSpPr>
          <p:nvPr/>
        </p:nvSpPr>
        <p:spPr bwMode="auto">
          <a:xfrm>
            <a:off x="1" y="3501008"/>
            <a:ext cx="910850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" name="Line 149"/>
          <p:cNvSpPr>
            <a:spLocks noChangeShapeType="1"/>
          </p:cNvSpPr>
          <p:nvPr/>
        </p:nvSpPr>
        <p:spPr bwMode="auto">
          <a:xfrm flipV="1">
            <a:off x="817240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Line 149"/>
          <p:cNvSpPr>
            <a:spLocks noChangeShapeType="1"/>
          </p:cNvSpPr>
          <p:nvPr/>
        </p:nvSpPr>
        <p:spPr bwMode="auto">
          <a:xfrm flipV="1">
            <a:off x="8676456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7" name="Rectangle 143"/>
          <p:cNvSpPr>
            <a:spLocks noChangeArrowheads="1"/>
          </p:cNvSpPr>
          <p:nvPr/>
        </p:nvSpPr>
        <p:spPr bwMode="auto">
          <a:xfrm>
            <a:off x="2328945" y="1376263"/>
            <a:ext cx="1059962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Update SQL Version Manager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8" name="Rectangle 143"/>
          <p:cNvSpPr>
            <a:spLocks noChangeArrowheads="1"/>
          </p:cNvSpPr>
          <p:nvPr/>
        </p:nvSpPr>
        <p:spPr bwMode="auto">
          <a:xfrm>
            <a:off x="1961632" y="2996952"/>
            <a:ext cx="4266551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 draft BRF (MBRR), IYM and AFS templates including mapping  of current IYM to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Version 5.3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9" name="Rectangle 143"/>
          <p:cNvSpPr>
            <a:spLocks noChangeArrowheads="1"/>
          </p:cNvSpPr>
          <p:nvPr/>
        </p:nvSpPr>
        <p:spPr bwMode="auto">
          <a:xfrm>
            <a:off x="3347864" y="716121"/>
            <a:ext cx="2160240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Initial design framework for LG Database aligned to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0" name="Rectangle 143"/>
          <p:cNvSpPr>
            <a:spLocks noChangeArrowheads="1"/>
          </p:cNvSpPr>
          <p:nvPr/>
        </p:nvSpPr>
        <p:spPr bwMode="auto">
          <a:xfrm>
            <a:off x="5508104" y="716121"/>
            <a:ext cx="3635896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Continuous testing of LG Database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 Version  including SQL configuration and change management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1" name="Rectangle 143"/>
          <p:cNvSpPr>
            <a:spLocks noChangeArrowheads="1"/>
          </p:cNvSpPr>
          <p:nvPr/>
        </p:nvSpPr>
        <p:spPr bwMode="auto">
          <a:xfrm>
            <a:off x="3419872" y="1412776"/>
            <a:ext cx="1368028" cy="1225868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Capacitation of NT Directorates – Two one day engagement including other stakeholders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2" name="Rectangle 143"/>
          <p:cNvSpPr>
            <a:spLocks noChangeArrowheads="1"/>
          </p:cNvSpPr>
          <p:nvPr/>
        </p:nvSpPr>
        <p:spPr bwMode="auto">
          <a:xfrm>
            <a:off x="6228184" y="1484784"/>
            <a:ext cx="1440160" cy="1021556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NT consultation on refined reporting formats – BRF (MBRR, IYM and AFS)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3" name="Rectangle 143"/>
          <p:cNvSpPr>
            <a:spLocks noChangeArrowheads="1"/>
          </p:cNvSpPr>
          <p:nvPr/>
        </p:nvSpPr>
        <p:spPr bwMode="auto">
          <a:xfrm>
            <a:off x="3419872" y="2636912"/>
            <a:ext cx="5724128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Continuous development of position papers as project ramps up 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5" name="Rectangle 143"/>
          <p:cNvSpPr>
            <a:spLocks noChangeArrowheads="1"/>
          </p:cNvSpPr>
          <p:nvPr/>
        </p:nvSpPr>
        <p:spPr bwMode="auto">
          <a:xfrm rot="16200000">
            <a:off x="-1116512" y="4581311"/>
            <a:ext cx="2736000" cy="576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r>
              <a:rPr lang="en-US" altLang="en-US" b="1" dirty="0" smtClean="0">
                <a:solidFill>
                  <a:srgbClr val="000000"/>
                </a:solidFill>
                <a:cs typeface="Calibri" pitchFamily="34" charset="0"/>
              </a:rPr>
              <a:t>Work Stream 2: Piloting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36512" y="6165303"/>
            <a:ext cx="9216000" cy="72000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work streams running concurrently!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143"/>
          <p:cNvSpPr>
            <a:spLocks noChangeArrowheads="1"/>
          </p:cNvSpPr>
          <p:nvPr/>
        </p:nvSpPr>
        <p:spPr bwMode="auto">
          <a:xfrm>
            <a:off x="539551" y="3536146"/>
            <a:ext cx="2129275" cy="8172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Evaluation &amp; assessment of pilots: System vendor and pilot municipality readiness (site visits)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7" name="Rectangle 143"/>
          <p:cNvSpPr>
            <a:spLocks noChangeArrowheads="1"/>
          </p:cNvSpPr>
          <p:nvPr/>
        </p:nvSpPr>
        <p:spPr bwMode="auto">
          <a:xfrm>
            <a:off x="1961632" y="4437112"/>
            <a:ext cx="1386232" cy="8172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 position paper on pilot assessment findings (possible TCF Paper)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8" name="Rectangle 143"/>
          <p:cNvSpPr>
            <a:spLocks noChangeArrowheads="1"/>
          </p:cNvSpPr>
          <p:nvPr/>
        </p:nvSpPr>
        <p:spPr bwMode="auto">
          <a:xfrm>
            <a:off x="3368022" y="3536146"/>
            <a:ext cx="1419878" cy="61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Refine municipal risk register as a management tool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79" name="Rectangle 143"/>
          <p:cNvSpPr>
            <a:spLocks noChangeArrowheads="1"/>
          </p:cNvSpPr>
          <p:nvPr/>
        </p:nvSpPr>
        <p:spPr bwMode="auto">
          <a:xfrm>
            <a:off x="3419872" y="4472250"/>
            <a:ext cx="2088232" cy="61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Engagements with pilot sites – Site visits to share findings and monitor pilot readiness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0" name="Rectangle 143"/>
          <p:cNvSpPr>
            <a:spLocks noChangeArrowheads="1"/>
          </p:cNvSpPr>
          <p:nvPr/>
        </p:nvSpPr>
        <p:spPr bwMode="auto">
          <a:xfrm>
            <a:off x="2411760" y="5301208"/>
            <a:ext cx="1584176" cy="8172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Issue formal communication on NT position as it relates to pilot readiness and risk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1" name="Rectangle 143"/>
          <p:cNvSpPr>
            <a:spLocks noChangeArrowheads="1"/>
          </p:cNvSpPr>
          <p:nvPr/>
        </p:nvSpPr>
        <p:spPr bwMode="auto">
          <a:xfrm>
            <a:off x="5580112" y="4509120"/>
            <a:ext cx="2088232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Piloting by selected municipalities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2" name="Rectangle 143"/>
          <p:cNvSpPr>
            <a:spLocks noChangeArrowheads="1"/>
          </p:cNvSpPr>
          <p:nvPr/>
        </p:nvSpPr>
        <p:spPr bwMode="auto">
          <a:xfrm>
            <a:off x="6228182" y="2852936"/>
            <a:ext cx="2915817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Finalise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Version 6 (all segments)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3" name="Rectangle 143"/>
          <p:cNvSpPr>
            <a:spLocks noChangeArrowheads="1"/>
          </p:cNvSpPr>
          <p:nvPr/>
        </p:nvSpPr>
        <p:spPr bwMode="auto">
          <a:xfrm>
            <a:off x="7701507" y="1844824"/>
            <a:ext cx="1477981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Update and release SQL Version Manager Version - 6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4" name="Rectangle 143"/>
          <p:cNvSpPr>
            <a:spLocks noChangeArrowheads="1"/>
          </p:cNvSpPr>
          <p:nvPr/>
        </p:nvSpPr>
        <p:spPr bwMode="auto">
          <a:xfrm>
            <a:off x="7702531" y="3068960"/>
            <a:ext cx="1477981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Lock down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Version 6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5" name="Rectangle 143"/>
          <p:cNvSpPr>
            <a:spLocks noChangeArrowheads="1"/>
          </p:cNvSpPr>
          <p:nvPr/>
        </p:nvSpPr>
        <p:spPr bwMode="auto">
          <a:xfrm>
            <a:off x="6732240" y="4964593"/>
            <a:ext cx="953850" cy="1193721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Compliance testing  - Budgets, transacting and reporting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6" name="Rectangle 143"/>
          <p:cNvSpPr>
            <a:spLocks noChangeArrowheads="1"/>
          </p:cNvSpPr>
          <p:nvPr/>
        </p:nvSpPr>
        <p:spPr bwMode="auto">
          <a:xfrm>
            <a:off x="7326052" y="3477583"/>
            <a:ext cx="846348" cy="61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Site visits – Piloting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munis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7" name="Rectangle 143"/>
          <p:cNvSpPr>
            <a:spLocks noChangeArrowheads="1"/>
          </p:cNvSpPr>
          <p:nvPr/>
        </p:nvSpPr>
        <p:spPr bwMode="auto">
          <a:xfrm>
            <a:off x="8199605" y="4489824"/>
            <a:ext cx="944393" cy="8172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Formulation of NT position on piloting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8" name="Rectangle 143"/>
          <p:cNvSpPr>
            <a:spLocks noChangeArrowheads="1"/>
          </p:cNvSpPr>
          <p:nvPr/>
        </p:nvSpPr>
        <p:spPr bwMode="auto">
          <a:xfrm>
            <a:off x="4067944" y="5157192"/>
            <a:ext cx="576064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ICF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89" name="Rectangle 143"/>
          <p:cNvSpPr>
            <a:spLocks noChangeArrowheads="1"/>
          </p:cNvSpPr>
          <p:nvPr/>
        </p:nvSpPr>
        <p:spPr bwMode="auto">
          <a:xfrm>
            <a:off x="7188361" y="4063627"/>
            <a:ext cx="589991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ICF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90" name="Rectangle 143"/>
          <p:cNvSpPr>
            <a:spLocks noChangeArrowheads="1"/>
          </p:cNvSpPr>
          <p:nvPr/>
        </p:nvSpPr>
        <p:spPr bwMode="auto">
          <a:xfrm>
            <a:off x="6228184" y="4077072"/>
            <a:ext cx="589991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ICF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8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3"/>
          <p:cNvSpPr>
            <a:spLocks noChangeArrowheads="1"/>
          </p:cNvSpPr>
          <p:nvPr/>
        </p:nvSpPr>
        <p:spPr bwMode="auto">
          <a:xfrm>
            <a:off x="561974" y="621008"/>
            <a:ext cx="8618538" cy="288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68344" y="-27384"/>
            <a:ext cx="1512168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Oct to Dec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2818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July to Sep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78802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June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4786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May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907703" y="-27384"/>
            <a:ext cx="1476007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April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143"/>
          <p:cNvSpPr>
            <a:spLocks noChangeArrowheads="1"/>
          </p:cNvSpPr>
          <p:nvPr/>
        </p:nvSpPr>
        <p:spPr bwMode="auto">
          <a:xfrm>
            <a:off x="504969" y="3494937"/>
            <a:ext cx="8640000" cy="273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3" name="Line 149"/>
          <p:cNvSpPr>
            <a:spLocks noChangeShapeType="1"/>
          </p:cNvSpPr>
          <p:nvPr/>
        </p:nvSpPr>
        <p:spPr bwMode="auto">
          <a:xfrm flipH="1">
            <a:off x="4787900" y="0"/>
            <a:ext cx="124" cy="6848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" name="Line 149"/>
          <p:cNvSpPr>
            <a:spLocks noChangeShapeType="1"/>
          </p:cNvSpPr>
          <p:nvPr/>
        </p:nvSpPr>
        <p:spPr bwMode="auto">
          <a:xfrm>
            <a:off x="6232409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9552" y="-26617"/>
            <a:ext cx="1368152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March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Line 149"/>
          <p:cNvSpPr>
            <a:spLocks noChangeShapeType="1"/>
          </p:cNvSpPr>
          <p:nvPr/>
        </p:nvSpPr>
        <p:spPr bwMode="auto">
          <a:xfrm>
            <a:off x="1925784" y="-26617"/>
            <a:ext cx="18081" cy="684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Line 149"/>
          <p:cNvSpPr>
            <a:spLocks noChangeShapeType="1"/>
          </p:cNvSpPr>
          <p:nvPr/>
        </p:nvSpPr>
        <p:spPr bwMode="auto">
          <a:xfrm>
            <a:off x="7666020" y="0"/>
            <a:ext cx="2324" cy="68585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7" name="Line 149"/>
          <p:cNvSpPr>
            <a:spLocks noChangeShapeType="1"/>
          </p:cNvSpPr>
          <p:nvPr/>
        </p:nvSpPr>
        <p:spPr bwMode="auto">
          <a:xfrm>
            <a:off x="3365629" y="0"/>
            <a:ext cx="18081" cy="6813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0" name="Rectangle 143"/>
          <p:cNvSpPr>
            <a:spLocks noChangeArrowheads="1"/>
          </p:cNvSpPr>
          <p:nvPr/>
        </p:nvSpPr>
        <p:spPr bwMode="auto">
          <a:xfrm rot="16200000">
            <a:off x="-1494511" y="1448615"/>
            <a:ext cx="3564000" cy="612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r>
              <a:rPr lang="en-US" altLang="en-US" b="1" dirty="0" smtClean="0">
                <a:solidFill>
                  <a:srgbClr val="000000"/>
                </a:solidFill>
                <a:cs typeface="Calibri" pitchFamily="34" charset="0"/>
              </a:rPr>
              <a:t>Work Stream 3: Training  </a:t>
            </a:r>
          </a:p>
        </p:txBody>
      </p:sp>
      <p:sp>
        <p:nvSpPr>
          <p:cNvPr id="60" name="Rectangle 143"/>
          <p:cNvSpPr>
            <a:spLocks noChangeArrowheads="1"/>
          </p:cNvSpPr>
          <p:nvPr/>
        </p:nvSpPr>
        <p:spPr bwMode="auto">
          <a:xfrm>
            <a:off x="611560" y="727834"/>
            <a:ext cx="1332305" cy="817245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Finalise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non-accredited training material (Pilots and vendors)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2" name="Line 149"/>
          <p:cNvSpPr>
            <a:spLocks noChangeShapeType="1"/>
          </p:cNvSpPr>
          <p:nvPr/>
        </p:nvSpPr>
        <p:spPr bwMode="auto">
          <a:xfrm flipV="1">
            <a:off x="7213663" y="693432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" name="Line 149"/>
          <p:cNvSpPr>
            <a:spLocks noChangeShapeType="1"/>
          </p:cNvSpPr>
          <p:nvPr/>
        </p:nvSpPr>
        <p:spPr bwMode="auto">
          <a:xfrm flipV="1">
            <a:off x="673224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Line 149"/>
          <p:cNvSpPr>
            <a:spLocks noChangeShapeType="1"/>
          </p:cNvSpPr>
          <p:nvPr/>
        </p:nvSpPr>
        <p:spPr bwMode="auto">
          <a:xfrm>
            <a:off x="1" y="3501008"/>
            <a:ext cx="910850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" name="Line 149"/>
          <p:cNvSpPr>
            <a:spLocks noChangeShapeType="1"/>
          </p:cNvSpPr>
          <p:nvPr/>
        </p:nvSpPr>
        <p:spPr bwMode="auto">
          <a:xfrm flipV="1">
            <a:off x="817240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Line 149"/>
          <p:cNvSpPr>
            <a:spLocks noChangeShapeType="1"/>
          </p:cNvSpPr>
          <p:nvPr/>
        </p:nvSpPr>
        <p:spPr bwMode="auto">
          <a:xfrm flipV="1">
            <a:off x="8676456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" name="Rectangle 143"/>
          <p:cNvSpPr>
            <a:spLocks noChangeArrowheads="1"/>
          </p:cNvSpPr>
          <p:nvPr/>
        </p:nvSpPr>
        <p:spPr bwMode="auto">
          <a:xfrm rot="16200000">
            <a:off x="-1098512" y="4563310"/>
            <a:ext cx="2736000" cy="612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r>
              <a:rPr lang="en-US" altLang="en-US" b="1" dirty="0" smtClean="0">
                <a:solidFill>
                  <a:srgbClr val="000000"/>
                </a:solidFill>
                <a:cs typeface="Calibri" pitchFamily="34" charset="0"/>
              </a:rPr>
              <a:t>Work Stream 4: Transition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36512" y="6165303"/>
            <a:ext cx="9216000" cy="72000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work streams running concurrently!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143"/>
          <p:cNvSpPr>
            <a:spLocks noChangeArrowheads="1"/>
          </p:cNvSpPr>
          <p:nvPr/>
        </p:nvSpPr>
        <p:spPr bwMode="auto">
          <a:xfrm>
            <a:off x="1979712" y="3536146"/>
            <a:ext cx="2772465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Communications and change management strategy document – Develop and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finalise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25" name="Rectangle 143"/>
          <p:cNvSpPr>
            <a:spLocks noChangeArrowheads="1"/>
          </p:cNvSpPr>
          <p:nvPr/>
        </p:nvSpPr>
        <p:spPr bwMode="auto">
          <a:xfrm>
            <a:off x="611560" y="1628800"/>
            <a:ext cx="1332305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NT and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Project Team Training – 31 March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26" name="Rectangle 143"/>
          <p:cNvSpPr>
            <a:spLocks noChangeArrowheads="1"/>
          </p:cNvSpPr>
          <p:nvPr/>
        </p:nvSpPr>
        <p:spPr bwMode="auto">
          <a:xfrm>
            <a:off x="1979712" y="764704"/>
            <a:ext cx="1332305" cy="858107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14 &amp; 15 April</a:t>
            </a: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3 Sessions (KZN, Limpopo/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Mpumulanga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, Free State)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27" name="Rectangle 143"/>
          <p:cNvSpPr>
            <a:spLocks noChangeArrowheads="1"/>
          </p:cNvSpPr>
          <p:nvPr/>
        </p:nvSpPr>
        <p:spPr bwMode="auto">
          <a:xfrm>
            <a:off x="1979712" y="1700808"/>
            <a:ext cx="1332305" cy="858107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21 &amp; 22 April</a:t>
            </a: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3 Sessions (Eastern Cape, Western Cape 1 &amp; 2))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28" name="Rectangle 143"/>
          <p:cNvSpPr>
            <a:spLocks noChangeArrowheads="1"/>
          </p:cNvSpPr>
          <p:nvPr/>
        </p:nvSpPr>
        <p:spPr bwMode="auto">
          <a:xfrm>
            <a:off x="3419872" y="764704"/>
            <a:ext cx="1332305" cy="1062419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prstClr val="white"/>
                </a:solidFill>
                <a:cs typeface="Calibri" pitchFamily="34" charset="0"/>
              </a:rPr>
              <a:t>5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&amp; 6 May </a:t>
            </a: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3 Sessions (Gauteng/North West, Metro 1 and 2)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29" name="Rectangle 143"/>
          <p:cNvSpPr>
            <a:spLocks noChangeArrowheads="1"/>
          </p:cNvSpPr>
          <p:nvPr/>
        </p:nvSpPr>
        <p:spPr bwMode="auto">
          <a:xfrm>
            <a:off x="3419872" y="1934533"/>
            <a:ext cx="1332305" cy="858107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1 day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sesssions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(Date TBA):</a:t>
            </a:r>
          </a:p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NT and other stakeholders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30" name="Rectangle 143"/>
          <p:cNvSpPr>
            <a:spLocks noChangeArrowheads="1"/>
          </p:cNvSpPr>
          <p:nvPr/>
        </p:nvSpPr>
        <p:spPr bwMode="auto">
          <a:xfrm>
            <a:off x="3419872" y="2852936"/>
            <a:ext cx="2812537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Development of Unit Standards</a:t>
            </a:r>
          </a:p>
        </p:txBody>
      </p:sp>
      <p:sp>
        <p:nvSpPr>
          <p:cNvPr id="31" name="Rectangle 143"/>
          <p:cNvSpPr>
            <a:spLocks noChangeArrowheads="1"/>
          </p:cNvSpPr>
          <p:nvPr/>
        </p:nvSpPr>
        <p:spPr bwMode="auto">
          <a:xfrm>
            <a:off x="6295967" y="3152681"/>
            <a:ext cx="2812537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Registration of Unit Standards: LG SETA</a:t>
            </a:r>
          </a:p>
        </p:txBody>
      </p:sp>
      <p:sp>
        <p:nvSpPr>
          <p:cNvPr id="33" name="Rectangle 143"/>
          <p:cNvSpPr>
            <a:spLocks noChangeArrowheads="1"/>
          </p:cNvSpPr>
          <p:nvPr/>
        </p:nvSpPr>
        <p:spPr bwMode="auto">
          <a:xfrm>
            <a:off x="7706460" y="836712"/>
            <a:ext cx="1406269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Train the trainer?</a:t>
            </a:r>
          </a:p>
        </p:txBody>
      </p:sp>
      <p:sp>
        <p:nvSpPr>
          <p:cNvPr id="34" name="Rectangle 143"/>
          <p:cNvSpPr>
            <a:spLocks noChangeArrowheads="1"/>
          </p:cNvSpPr>
          <p:nvPr/>
        </p:nvSpPr>
        <p:spPr bwMode="auto">
          <a:xfrm>
            <a:off x="3415647" y="3092385"/>
            <a:ext cx="2812537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Development of training material / text book</a:t>
            </a:r>
          </a:p>
        </p:txBody>
      </p:sp>
      <p:sp>
        <p:nvSpPr>
          <p:cNvPr id="35" name="Rectangle 143"/>
          <p:cNvSpPr>
            <a:spLocks noChangeArrowheads="1"/>
          </p:cNvSpPr>
          <p:nvPr/>
        </p:nvSpPr>
        <p:spPr bwMode="auto">
          <a:xfrm>
            <a:off x="7740352" y="1136457"/>
            <a:ext cx="1406269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Certification of services providers (trainers)?</a:t>
            </a:r>
          </a:p>
        </p:txBody>
      </p:sp>
      <p:sp>
        <p:nvSpPr>
          <p:cNvPr id="36" name="Rectangle 143"/>
          <p:cNvSpPr>
            <a:spLocks noChangeArrowheads="1"/>
          </p:cNvSpPr>
          <p:nvPr/>
        </p:nvSpPr>
        <p:spPr bwMode="auto">
          <a:xfrm>
            <a:off x="4788024" y="764704"/>
            <a:ext cx="2877996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 training and information material for councilors including rollout strategy with SALGA </a:t>
            </a:r>
          </a:p>
        </p:txBody>
      </p:sp>
      <p:sp>
        <p:nvSpPr>
          <p:cNvPr id="37" name="Rectangle 143"/>
          <p:cNvSpPr>
            <a:spLocks noChangeArrowheads="1"/>
          </p:cNvSpPr>
          <p:nvPr/>
        </p:nvSpPr>
        <p:spPr bwMode="auto">
          <a:xfrm>
            <a:off x="611560" y="4028489"/>
            <a:ext cx="3168352" cy="40862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Site visits to all PT’s – Assessment of readiness in support of </a:t>
            </a:r>
            <a:r>
              <a:rPr lang="en-US" sz="1200" b="1" dirty="0" err="1" smtClean="0">
                <a:solidFill>
                  <a:prstClr val="white"/>
                </a:solidFill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38" name="Rectangle 143"/>
          <p:cNvSpPr>
            <a:spLocks noChangeArrowheads="1"/>
          </p:cNvSpPr>
          <p:nvPr/>
        </p:nvSpPr>
        <p:spPr bwMode="auto">
          <a:xfrm>
            <a:off x="1979712" y="4509120"/>
            <a:ext cx="1440160" cy="6129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TCF Paper – Position of PT’s and action items going forward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39" name="Rectangle 143"/>
          <p:cNvSpPr>
            <a:spLocks noChangeArrowheads="1"/>
          </p:cNvSpPr>
          <p:nvPr/>
        </p:nvSpPr>
        <p:spPr bwMode="auto">
          <a:xfrm>
            <a:off x="3491880" y="4509120"/>
            <a:ext cx="5616624" cy="138931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Communication and change management as per strategy document including but not limited to: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Update FAQ SQL (Web based) and ensure maintenance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Circulars and general communication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Establish capacity gaps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Forums and support to PT’s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2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3"/>
          <p:cNvSpPr>
            <a:spLocks noChangeArrowheads="1"/>
          </p:cNvSpPr>
          <p:nvPr/>
        </p:nvSpPr>
        <p:spPr bwMode="auto">
          <a:xfrm>
            <a:off x="561974" y="621008"/>
            <a:ext cx="8618538" cy="288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68344" y="-27384"/>
            <a:ext cx="1512168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Oct to Dec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2818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July to Sep 2015</a:t>
            </a:r>
          </a:p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(3 months)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78802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June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47864" y="-27384"/>
            <a:ext cx="1440160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May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907703" y="-27384"/>
            <a:ext cx="1476007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April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143"/>
          <p:cNvSpPr>
            <a:spLocks noChangeArrowheads="1"/>
          </p:cNvSpPr>
          <p:nvPr/>
        </p:nvSpPr>
        <p:spPr bwMode="auto">
          <a:xfrm>
            <a:off x="504969" y="3494937"/>
            <a:ext cx="8640000" cy="273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3" name="Line 149"/>
          <p:cNvSpPr>
            <a:spLocks noChangeShapeType="1"/>
          </p:cNvSpPr>
          <p:nvPr/>
        </p:nvSpPr>
        <p:spPr bwMode="auto">
          <a:xfrm flipH="1">
            <a:off x="4787900" y="0"/>
            <a:ext cx="124" cy="6848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4" name="Line 149"/>
          <p:cNvSpPr>
            <a:spLocks noChangeShapeType="1"/>
          </p:cNvSpPr>
          <p:nvPr/>
        </p:nvSpPr>
        <p:spPr bwMode="auto">
          <a:xfrm>
            <a:off x="6232409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9552" y="-26617"/>
            <a:ext cx="1368152" cy="710481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ea typeface="ＭＳ Ｐゴシック" charset="0"/>
                <a:cs typeface="ＭＳ Ｐゴシック" charset="0"/>
              </a:rPr>
              <a:t>March 2015</a:t>
            </a:r>
            <a:endParaRPr lang="en-US" altLang="zh-CN" sz="1200" b="1" dirty="0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Line 149"/>
          <p:cNvSpPr>
            <a:spLocks noChangeShapeType="1"/>
          </p:cNvSpPr>
          <p:nvPr/>
        </p:nvSpPr>
        <p:spPr bwMode="auto">
          <a:xfrm>
            <a:off x="1925784" y="-26617"/>
            <a:ext cx="18081" cy="684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5" name="Line 149"/>
          <p:cNvSpPr>
            <a:spLocks noChangeShapeType="1"/>
          </p:cNvSpPr>
          <p:nvPr/>
        </p:nvSpPr>
        <p:spPr bwMode="auto">
          <a:xfrm>
            <a:off x="7666020" y="0"/>
            <a:ext cx="2324" cy="68585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7" name="Line 149"/>
          <p:cNvSpPr>
            <a:spLocks noChangeShapeType="1"/>
          </p:cNvSpPr>
          <p:nvPr/>
        </p:nvSpPr>
        <p:spPr bwMode="auto">
          <a:xfrm>
            <a:off x="3365629" y="0"/>
            <a:ext cx="18081" cy="6813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0" name="Rectangle 143"/>
          <p:cNvSpPr>
            <a:spLocks noChangeArrowheads="1"/>
          </p:cNvSpPr>
          <p:nvPr/>
        </p:nvSpPr>
        <p:spPr bwMode="auto">
          <a:xfrm rot="16200000">
            <a:off x="-1512511" y="1448615"/>
            <a:ext cx="3564000" cy="612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r>
              <a:rPr lang="en-US" altLang="en-US" b="1" dirty="0" smtClean="0">
                <a:solidFill>
                  <a:srgbClr val="000000"/>
                </a:solidFill>
                <a:cs typeface="Calibri" pitchFamily="34" charset="0"/>
              </a:rPr>
              <a:t>Work Stream 5: LG Database   </a:t>
            </a:r>
          </a:p>
        </p:txBody>
      </p:sp>
      <p:sp>
        <p:nvSpPr>
          <p:cNvPr id="60" name="Rectangle 143"/>
          <p:cNvSpPr>
            <a:spLocks noChangeArrowheads="1"/>
          </p:cNvSpPr>
          <p:nvPr/>
        </p:nvSpPr>
        <p:spPr bwMode="auto">
          <a:xfrm>
            <a:off x="1115616" y="727834"/>
            <a:ext cx="1800200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Mapping of current IYM to SCOA classification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62" name="Line 149"/>
          <p:cNvSpPr>
            <a:spLocks noChangeShapeType="1"/>
          </p:cNvSpPr>
          <p:nvPr/>
        </p:nvSpPr>
        <p:spPr bwMode="auto">
          <a:xfrm flipV="1">
            <a:off x="7213663" y="693432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3" name="Line 149"/>
          <p:cNvSpPr>
            <a:spLocks noChangeShapeType="1"/>
          </p:cNvSpPr>
          <p:nvPr/>
        </p:nvSpPr>
        <p:spPr bwMode="auto">
          <a:xfrm flipV="1">
            <a:off x="673224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4" name="Line 149"/>
          <p:cNvSpPr>
            <a:spLocks noChangeShapeType="1"/>
          </p:cNvSpPr>
          <p:nvPr/>
        </p:nvSpPr>
        <p:spPr bwMode="auto">
          <a:xfrm>
            <a:off x="1" y="3501008"/>
            <a:ext cx="9108504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5" name="Line 149"/>
          <p:cNvSpPr>
            <a:spLocks noChangeShapeType="1"/>
          </p:cNvSpPr>
          <p:nvPr/>
        </p:nvSpPr>
        <p:spPr bwMode="auto">
          <a:xfrm flipV="1">
            <a:off x="8172400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" name="Line 149"/>
          <p:cNvSpPr>
            <a:spLocks noChangeShapeType="1"/>
          </p:cNvSpPr>
          <p:nvPr/>
        </p:nvSpPr>
        <p:spPr bwMode="auto">
          <a:xfrm flipV="1">
            <a:off x="8676456" y="692696"/>
            <a:ext cx="0" cy="619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ZA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5" name="Rectangle 143"/>
          <p:cNvSpPr>
            <a:spLocks noChangeArrowheads="1"/>
          </p:cNvSpPr>
          <p:nvPr/>
        </p:nvSpPr>
        <p:spPr bwMode="auto">
          <a:xfrm rot="16200000">
            <a:off x="-1098512" y="4563310"/>
            <a:ext cx="2736000" cy="612000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92075" tIns="46038" rIns="92075" bIns="46038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fontAlgn="base">
              <a:lnSpc>
                <a:spcPts val="1200"/>
              </a:lnSpc>
              <a:spcAft>
                <a:spcPct val="0"/>
              </a:spcAft>
              <a:defRPr/>
            </a:pPr>
            <a:endParaRPr lang="en-US" altLang="en-US" b="1" dirty="0" smtClean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36512" y="6165303"/>
            <a:ext cx="9216000" cy="72000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work streams running concurrently!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143"/>
          <p:cNvSpPr>
            <a:spLocks noChangeArrowheads="1"/>
          </p:cNvSpPr>
          <p:nvPr/>
        </p:nvSpPr>
        <p:spPr bwMode="auto">
          <a:xfrm>
            <a:off x="1115616" y="1196752"/>
            <a:ext cx="2880320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Defining data and report extraction formats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41" name="Rectangle 143"/>
          <p:cNvSpPr>
            <a:spLocks noChangeArrowheads="1"/>
          </p:cNvSpPr>
          <p:nvPr/>
        </p:nvSpPr>
        <p:spPr bwMode="auto">
          <a:xfrm>
            <a:off x="2843808" y="1496497"/>
            <a:ext cx="2880320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Development of parallel LG Database informed by data and report extraction formats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42" name="Rectangle 143"/>
          <p:cNvSpPr>
            <a:spLocks noChangeArrowheads="1"/>
          </p:cNvSpPr>
          <p:nvPr/>
        </p:nvSpPr>
        <p:spPr bwMode="auto">
          <a:xfrm>
            <a:off x="5652120" y="2240002"/>
            <a:ext cx="3491880" cy="1185005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Testing of LG Database including among others: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Data and report extraction;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Reconciliation to current LG Database</a:t>
            </a: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Configuration and refinement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  <a:p>
            <a:pPr marL="171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Engagement with Vendors and pilots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  <p:sp>
        <p:nvSpPr>
          <p:cNvPr id="43" name="Rectangle 143"/>
          <p:cNvSpPr>
            <a:spLocks noChangeArrowheads="1"/>
          </p:cNvSpPr>
          <p:nvPr/>
        </p:nvSpPr>
        <p:spPr bwMode="auto">
          <a:xfrm>
            <a:off x="6232408" y="947851"/>
            <a:ext cx="2983599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prstClr val="white"/>
                </a:solidFill>
                <a:cs typeface="Calibri" pitchFamily="34" charset="0"/>
              </a:rPr>
              <a:t>Testing of refined and amended reporting structures i.e. MBRR, IYM and AFS </a:t>
            </a:r>
            <a:endParaRPr lang="en-US" sz="1200" b="1" dirty="0">
              <a:solidFill>
                <a:prstClr val="white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5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6388" y="908720"/>
            <a:ext cx="8532812" cy="3600400"/>
          </a:xfrm>
        </p:spPr>
        <p:txBody>
          <a:bodyPr rtlCol="0">
            <a:normAutofit fontScale="90000"/>
          </a:bodyPr>
          <a:lstStyle/>
          <a:p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US" sz="3400" dirty="0" smtClean="0">
                <a:latin typeface="Arial Bold" pitchFamily="1" charset="0"/>
                <a:ea typeface="Osaka" pitchFamily="1" charset="-128"/>
              </a:rPr>
              <a:t/>
            </a:r>
            <a:br>
              <a:rPr lang="en-US" sz="3400" dirty="0" smtClean="0">
                <a:latin typeface="Arial Bold" pitchFamily="1" charset="0"/>
                <a:ea typeface="Osaka" pitchFamily="1" charset="-128"/>
              </a:rPr>
            </a:br>
            <a: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>What does this mean for piloting, system vendors and non-piloting municipalities</a:t>
            </a:r>
            <a: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  <a:t/>
            </a:r>
            <a:br>
              <a:rPr lang="en-ZA" sz="4000" dirty="0" smtClean="0">
                <a:solidFill>
                  <a:schemeClr val="bg1"/>
                </a:solidFill>
                <a:latin typeface="Arial Bold" pitchFamily="34" charset="0"/>
                <a:ea typeface="Osaka"/>
                <a:cs typeface="Osaka"/>
              </a:rPr>
            </a:br>
            <a:endParaRPr lang="en-US" sz="2800" b="1" i="1" dirty="0" smtClean="0">
              <a:latin typeface="Arial Bold" pitchFamily="1" charset="0"/>
              <a:ea typeface="Osaka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567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704715" y="53341"/>
            <a:ext cx="7608705" cy="611886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>
              <a:ln>
                <a:solidFill>
                  <a:srgbClr val="1F497D"/>
                </a:solidFill>
              </a:ln>
              <a:solidFill>
                <a:srgbClr val="000000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7883492" y="494585"/>
            <a:ext cx="0" cy="5982417"/>
          </a:xfrm>
          <a:prstGeom prst="straightConnector1">
            <a:avLst/>
          </a:prstGeom>
          <a:ln w="28575" cmpd="sng"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5494306" y="494585"/>
            <a:ext cx="1" cy="5982417"/>
          </a:xfrm>
          <a:prstGeom prst="straightConnector1">
            <a:avLst/>
          </a:prstGeom>
          <a:ln w="28575" cmpd="sng"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2620654" y="494585"/>
            <a:ext cx="0" cy="5982417"/>
          </a:xfrm>
          <a:prstGeom prst="straightConnector1">
            <a:avLst/>
          </a:prstGeom>
          <a:ln w="28575" cmpd="sng"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07440" y="106555"/>
            <a:ext cx="925955" cy="36933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Jul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17649" y="554590"/>
            <a:ext cx="7419986" cy="30786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1708" y="589774"/>
            <a:ext cx="1028700" cy="237495"/>
          </a:xfrm>
          <a:prstGeom prst="rect">
            <a:avLst/>
          </a:prstGeom>
          <a:noFill/>
        </p:spPr>
        <p:txBody>
          <a:bodyPr wrap="none" bIns="91440" rtlCol="0" anchor="ctr" anchorCtr="0">
            <a:noAutofit/>
          </a:bodyPr>
          <a:lstStyle/>
          <a:p>
            <a:pPr defTabSz="457200"/>
            <a:r>
              <a:rPr lang="en-US" sz="1500" b="1" dirty="0" smtClean="0">
                <a:solidFill>
                  <a:srgbClr val="000000"/>
                </a:solidFill>
                <a:cs typeface="Arial" pitchFamily="34" charset="0"/>
              </a:rPr>
              <a:t>Work Stream 1: Piloting</a:t>
            </a:r>
            <a:endParaRPr lang="en-US" sz="1500" b="1" dirty="0">
              <a:solidFill>
                <a:srgbClr val="000000"/>
              </a:solidFill>
              <a:cs typeface="Arial" pitchFamily="34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803324" y="4452887"/>
            <a:ext cx="7420856" cy="1620253"/>
            <a:chOff x="717718" y="1086972"/>
            <a:chExt cx="7420856" cy="1778147"/>
          </a:xfrm>
        </p:grpSpPr>
        <p:grpSp>
          <p:nvGrpSpPr>
            <p:cNvPr id="79" name="Group 78"/>
            <p:cNvGrpSpPr/>
            <p:nvPr/>
          </p:nvGrpSpPr>
          <p:grpSpPr>
            <a:xfrm>
              <a:off x="717718" y="1086972"/>
              <a:ext cx="7420856" cy="1778147"/>
              <a:chOff x="717718" y="1086972"/>
              <a:chExt cx="5441478" cy="1778147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717718" y="1086972"/>
                <a:ext cx="5436548" cy="1778147"/>
              </a:xfrm>
              <a:prstGeom prst="rect">
                <a:avLst/>
              </a:prstGeom>
              <a:solidFill>
                <a:schemeClr val="bg1">
                  <a:lumMod val="85000"/>
                  <a:alpha val="91000"/>
                </a:schemeClr>
              </a:solidFill>
              <a:ln w="12700">
                <a:solidFill>
                  <a:srgbClr val="4F4F4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717718" y="1460712"/>
                <a:ext cx="5441478" cy="2"/>
              </a:xfrm>
              <a:prstGeom prst="line">
                <a:avLst/>
              </a:prstGeom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722648" y="1086972"/>
              <a:ext cx="7402472" cy="3737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810055" y="2714599"/>
            <a:ext cx="7420856" cy="1620253"/>
            <a:chOff x="717718" y="1086972"/>
            <a:chExt cx="7420856" cy="1778147"/>
          </a:xfrm>
        </p:grpSpPr>
        <p:grpSp>
          <p:nvGrpSpPr>
            <p:cNvPr id="74" name="Group 73"/>
            <p:cNvGrpSpPr/>
            <p:nvPr/>
          </p:nvGrpSpPr>
          <p:grpSpPr>
            <a:xfrm>
              <a:off x="717718" y="1086972"/>
              <a:ext cx="7420856" cy="1778147"/>
              <a:chOff x="717718" y="1086972"/>
              <a:chExt cx="5441478" cy="1778147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717718" y="1086972"/>
                <a:ext cx="5436548" cy="1778147"/>
              </a:xfrm>
              <a:prstGeom prst="rect">
                <a:avLst/>
              </a:prstGeom>
              <a:solidFill>
                <a:schemeClr val="bg1">
                  <a:lumMod val="85000"/>
                  <a:alpha val="91000"/>
                </a:schemeClr>
              </a:solidFill>
              <a:ln w="12700">
                <a:solidFill>
                  <a:srgbClr val="4F4F4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 flipV="1">
                <a:off x="717718" y="1460712"/>
                <a:ext cx="5441478" cy="2"/>
              </a:xfrm>
              <a:prstGeom prst="line">
                <a:avLst/>
              </a:prstGeom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Rectangle 74"/>
            <p:cNvSpPr/>
            <p:nvPr/>
          </p:nvSpPr>
          <p:spPr>
            <a:xfrm>
              <a:off x="722648" y="1086972"/>
              <a:ext cx="7402472" cy="3737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16778" y="978758"/>
            <a:ext cx="7420856" cy="1620253"/>
            <a:chOff x="717718" y="1086972"/>
            <a:chExt cx="7420856" cy="1778147"/>
          </a:xfrm>
        </p:grpSpPr>
        <p:grpSp>
          <p:nvGrpSpPr>
            <p:cNvPr id="7" name="Group 6"/>
            <p:cNvGrpSpPr/>
            <p:nvPr/>
          </p:nvGrpSpPr>
          <p:grpSpPr>
            <a:xfrm>
              <a:off x="717718" y="1086972"/>
              <a:ext cx="7420856" cy="1778147"/>
              <a:chOff x="717718" y="1086972"/>
              <a:chExt cx="5441478" cy="1778147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717718" y="1086972"/>
                <a:ext cx="5436548" cy="1778147"/>
              </a:xfrm>
              <a:prstGeom prst="rect">
                <a:avLst/>
              </a:prstGeom>
              <a:solidFill>
                <a:schemeClr val="bg1">
                  <a:lumMod val="85000"/>
                  <a:alpha val="91000"/>
                </a:schemeClr>
              </a:solidFill>
              <a:ln w="12700">
                <a:solidFill>
                  <a:srgbClr val="4F4F4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 flipV="1">
                <a:off x="717718" y="1460712"/>
                <a:ext cx="5441478" cy="2"/>
              </a:xfrm>
              <a:prstGeom prst="line">
                <a:avLst/>
              </a:prstGeom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Rectangle 7"/>
            <p:cNvSpPr/>
            <p:nvPr/>
          </p:nvSpPr>
          <p:spPr>
            <a:xfrm>
              <a:off x="722648" y="1086972"/>
              <a:ext cx="7402472" cy="3737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879350" y="1024913"/>
            <a:ext cx="1608560" cy="2249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182880" bIns="91440" rtlCol="0" anchor="ctr" anchorCtr="0">
            <a:no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pPr defTabSz="457200"/>
            <a:r>
              <a:rPr lang="en-US" b="1" dirty="0" smtClean="0">
                <a:solidFill>
                  <a:srgbClr val="000000"/>
                </a:solidFill>
                <a:cs typeface="Arial" pitchFamily="34" charset="0"/>
              </a:rPr>
              <a:t>Pilot sites: NT Testing</a:t>
            </a:r>
            <a:endParaRPr lang="en-US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63228" y="3161425"/>
            <a:ext cx="4169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Pilot testing criteria to include: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Level of budget incorporation of all segments;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Third party system integration;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Transactional data across all segments;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Report extraction (statutory reports i.e. MBRR and IYM); and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Data extraction methodology.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45310" y="4878884"/>
            <a:ext cx="620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The formulation of the migration strategy will include the following activities: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Engagements with each vendor in work shopping migration strategy (NT, PT’s and Vendor) 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Finalisation</a:t>
            </a: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of migration strategy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Scheduling user group sessions to workshop migration strategy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Migration strategy will include, among others:</a:t>
            </a:r>
          </a:p>
          <a:p>
            <a:pPr marL="354013" lvl="1" indent="-171450" defTabSz="457200"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Roles, responsibilities, governance, timeframes, activities, cost implications,.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 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030290" y="6512416"/>
            <a:ext cx="1154302" cy="2241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0" tIns="0" rIns="0" bIns="45720" rtlCol="0" anchor="ctr" anchorCtr="0">
            <a:noAutofit/>
          </a:bodyPr>
          <a:lstStyle/>
          <a:p>
            <a:pPr algn="ctr" defTabSz="457200"/>
            <a:r>
              <a:rPr lang="en-US" sz="1100" b="1" dirty="0" smtClean="0">
                <a:solidFill>
                  <a:srgbClr val="000000"/>
                </a:solidFill>
                <a:cs typeface="Arial" pitchFamily="34" charset="0"/>
              </a:rPr>
              <a:t>July 1, 2015</a:t>
            </a:r>
            <a:endParaRPr lang="en-US" sz="11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897382" y="6503274"/>
            <a:ext cx="1154302" cy="2241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0" tIns="0" rIns="0" bIns="45720" rtlCol="0" anchor="ctr" anchorCtr="0">
            <a:noAutofit/>
          </a:bodyPr>
          <a:lstStyle/>
          <a:p>
            <a:pPr algn="ctr" defTabSz="457200"/>
            <a:r>
              <a:rPr lang="en-US" sz="1100" b="1" dirty="0" smtClean="0">
                <a:solidFill>
                  <a:srgbClr val="000000"/>
                </a:solidFill>
                <a:cs typeface="Arial" pitchFamily="34" charset="0"/>
              </a:rPr>
              <a:t>October 1, 2015</a:t>
            </a:r>
            <a:endParaRPr lang="en-US" sz="1100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291394" y="6503274"/>
            <a:ext cx="1154302" cy="2241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0" tIns="0" rIns="0" bIns="45720" rtlCol="0" anchor="ctr" anchorCtr="0">
            <a:noAutofit/>
          </a:bodyPr>
          <a:lstStyle/>
          <a:p>
            <a:pPr algn="ctr" defTabSz="457200"/>
            <a:r>
              <a:rPr lang="en-US" sz="1100" b="1" dirty="0" smtClean="0">
                <a:solidFill>
                  <a:srgbClr val="000000"/>
                </a:solidFill>
                <a:cs typeface="Arial" pitchFamily="34" charset="0"/>
              </a:rPr>
              <a:t>December 15, 2015</a:t>
            </a:r>
            <a:endParaRPr lang="en-US" sz="1100" b="1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67" name="Picture 66" descr="calandar_due_dates_5237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792" y="4441179"/>
            <a:ext cx="2583380" cy="1731022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3553723" y="112868"/>
            <a:ext cx="916049" cy="3630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Aug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474533" y="116678"/>
            <a:ext cx="916049" cy="3630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Oct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509067" y="110365"/>
            <a:ext cx="925955" cy="36933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Sep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344297" y="109711"/>
            <a:ext cx="916049" cy="3630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Dec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406912" y="103398"/>
            <a:ext cx="925955" cy="36933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bIns="91440" rtlCol="0" anchor="ctr" anchorCtr="0">
            <a:noAutofit/>
          </a:bodyPr>
          <a:lstStyle/>
          <a:p>
            <a:pPr algn="ctr" defTabSz="457200"/>
            <a:r>
              <a:rPr lang="en-US" sz="1600" b="1" dirty="0" smtClean="0">
                <a:solidFill>
                  <a:prstClr val="white"/>
                </a:solidFill>
                <a:cs typeface="Arial" pitchFamily="34" charset="0"/>
              </a:rPr>
              <a:t>Nov</a:t>
            </a:r>
            <a:endParaRPr lang="en-US" sz="16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845310" y="1307883"/>
            <a:ext cx="3166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The following municipalities undertake piloting: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Senque</a:t>
            </a: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Sol </a:t>
            </a: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Plaatje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Elias </a:t>
            </a: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Motsoaledi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Victor </a:t>
            </a: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Khanye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Nkangala</a:t>
            </a:r>
          </a:p>
          <a:p>
            <a:pPr defTabSz="457200"/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 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580628" y="978758"/>
            <a:ext cx="2913675" cy="340553"/>
          </a:xfrm>
          <a:prstGeom prst="rightArrow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ZA">
              <a:solidFill>
                <a:prstClr val="white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334925" y="1317432"/>
            <a:ext cx="3166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457200">
              <a:buFont typeface="Arial" pitchFamily="34" charset="0"/>
              <a:buChar char="•"/>
            </a:pP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Merafong</a:t>
            </a:r>
            <a:r>
              <a:rPr lang="en-US" sz="1200" dirty="0">
                <a:solidFill>
                  <a:srgbClr val="000000"/>
                </a:solidFill>
                <a:cs typeface="Arial" pitchFamily="34" charset="0"/>
              </a:rPr>
              <a:t>;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Tlokwe</a:t>
            </a:r>
            <a:r>
              <a:rPr lang="en-US" sz="1200" dirty="0">
                <a:solidFill>
                  <a:srgbClr val="000000"/>
                </a:solidFill>
                <a:cs typeface="Arial" pitchFamily="34" charset="0"/>
              </a:rPr>
              <a:t>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Setsotho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uMgungundlovu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Richmon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 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805753" y="1316574"/>
            <a:ext cx="3166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457200">
              <a:buFont typeface="Arial" pitchFamily="34" charset="0"/>
              <a:buChar char="•"/>
            </a:pP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uMhlatuze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Drakenstein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Overstrand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Bergrivier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Hessequa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 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032573" y="1268760"/>
            <a:ext cx="31664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defTabSz="457200">
              <a:buFont typeface="Arial" pitchFamily="34" charset="0"/>
              <a:buChar char="•"/>
            </a:pP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Camedeboo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City of Cape Town;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Ekhurhuleni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Mangaung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Buffalo City</a:t>
            </a:r>
          </a:p>
          <a:p>
            <a:pPr marL="171450" indent="-171450" defTabSz="45720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Greater </a:t>
            </a:r>
            <a:r>
              <a:rPr lang="en-US" sz="1200" dirty="0" err="1" smtClean="0">
                <a:solidFill>
                  <a:srgbClr val="000000"/>
                </a:solidFill>
                <a:cs typeface="Arial" pitchFamily="34" charset="0"/>
              </a:rPr>
              <a:t>Giyane</a:t>
            </a:r>
            <a:endParaRPr lang="en-U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  <a:p>
            <a:pPr defTabSz="457200"/>
            <a:r>
              <a:rPr lang="en-US" sz="1200" dirty="0" smtClean="0">
                <a:solidFill>
                  <a:srgbClr val="000000"/>
                </a:solidFill>
                <a:cs typeface="Arial" pitchFamily="34" charset="0"/>
              </a:rPr>
              <a:t>  </a:t>
            </a:r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879505" y="2751014"/>
            <a:ext cx="1608560" cy="2249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182880" bIns="91440" rtlCol="0" anchor="ctr" anchorCtr="0">
            <a:no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pPr defTabSz="457200"/>
            <a:r>
              <a:rPr lang="en-US" b="1" dirty="0" smtClean="0">
                <a:solidFill>
                  <a:srgbClr val="000000"/>
                </a:solidFill>
                <a:cs typeface="Arial" pitchFamily="34" charset="0"/>
              </a:rPr>
              <a:t>Pilot testing criteria</a:t>
            </a:r>
            <a:endParaRPr lang="en-US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4" name="Right Arrow 93"/>
          <p:cNvSpPr/>
          <p:nvPr/>
        </p:nvSpPr>
        <p:spPr>
          <a:xfrm>
            <a:off x="2630158" y="2685638"/>
            <a:ext cx="2913675" cy="340553"/>
          </a:xfrm>
          <a:prstGeom prst="rightArrow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ZA">
              <a:solidFill>
                <a:prstClr val="white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9504" y="4510681"/>
            <a:ext cx="4286855" cy="2249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lIns="182880" bIns="91440" rtlCol="0" anchor="ctr" anchorCtr="0">
            <a:no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pPr defTabSz="457200"/>
            <a:r>
              <a:rPr lang="en-US" b="1" dirty="0" smtClean="0">
                <a:solidFill>
                  <a:srgbClr val="000000"/>
                </a:solidFill>
                <a:cs typeface="Arial" pitchFamily="34" charset="0"/>
              </a:rPr>
              <a:t>Formulation of migration strategy for non-piloting municipalities</a:t>
            </a:r>
            <a:endParaRPr lang="en-US" b="1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8" name="Right Arrow 97"/>
          <p:cNvSpPr/>
          <p:nvPr/>
        </p:nvSpPr>
        <p:spPr>
          <a:xfrm>
            <a:off x="5494307" y="4441179"/>
            <a:ext cx="2391412" cy="352263"/>
          </a:xfrm>
          <a:prstGeom prst="rightArrow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ZA">
              <a:solidFill>
                <a:prstClr val="white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474532" y="3115705"/>
            <a:ext cx="2515037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200" b="1" dirty="0" smtClean="0">
                <a:solidFill>
                  <a:srgbClr val="000000"/>
                </a:solidFill>
                <a:cs typeface="Arial" pitchFamily="34" charset="0"/>
              </a:rPr>
              <a:t>NT to formulate and communicate final findings of assessment of system functionality in support of </a:t>
            </a:r>
            <a:r>
              <a:rPr lang="en-US" sz="1200" b="1" dirty="0" err="1" smtClean="0">
                <a:solidFill>
                  <a:srgbClr val="000000"/>
                </a:solidFill>
                <a:cs typeface="Arial" pitchFamily="34" charset="0"/>
              </a:rPr>
              <a:t>mSCOA</a:t>
            </a:r>
            <a:r>
              <a:rPr lang="en-US" sz="1200" b="1" dirty="0" smtClean="0">
                <a:solidFill>
                  <a:srgbClr val="000000"/>
                </a:solidFill>
                <a:cs typeface="Arial" pitchFamily="34" charset="0"/>
              </a:rPr>
              <a:t> classification framework – Close of the first quarter of the 2015/16 FY</a:t>
            </a:r>
          </a:p>
        </p:txBody>
      </p:sp>
    </p:spTree>
    <p:extLst>
      <p:ext uri="{BB962C8B-B14F-4D97-AF65-F5344CB8AC3E}">
        <p14:creationId xmlns:p14="http://schemas.microsoft.com/office/powerpoint/2010/main" val="152147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4" grpId="0" animBg="1"/>
      <p:bldP spid="98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ysClr val="window" lastClr="FFFFFF"/>
      </a:lt1>
      <a:dk2>
        <a:srgbClr val="1F497D"/>
      </a:dk2>
      <a:lt2>
        <a:srgbClr val="C0000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CA9F04D-0A1B-4CC2-916D-5111BA6CC64E}"/>
</file>

<file path=customXml/itemProps2.xml><?xml version="1.0" encoding="utf-8"?>
<ds:datastoreItem xmlns:ds="http://schemas.openxmlformats.org/officeDocument/2006/customXml" ds:itemID="{FFE17BEB-C4E8-4346-B262-DA2478A30BF6}"/>
</file>

<file path=customXml/itemProps3.xml><?xml version="1.0" encoding="utf-8"?>
<ds:datastoreItem xmlns:ds="http://schemas.openxmlformats.org/officeDocument/2006/customXml" ds:itemID="{3A090BD8-04BB-4A8E-A68C-278F1640BB27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818</Words>
  <Application>Microsoft Office PowerPoint</Application>
  <PresentationFormat>On-screen Show (4:3)</PresentationFormat>
  <Paragraphs>157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1_Office Theme</vt:lpstr>
      <vt:lpstr>4_Office Theme</vt:lpstr>
      <vt:lpstr>2_Office Theme</vt:lpstr>
      <vt:lpstr>   mSCOA ICF – 22 June 2015 Project Phase 4: Critical path leading to December 2015 </vt:lpstr>
      <vt:lpstr>   Critical deliverables (path) aligned to  mSCOA Project Phase 4 work streams…next ten months! </vt:lpstr>
      <vt:lpstr>PowerPoint Presentation</vt:lpstr>
      <vt:lpstr>PowerPoint Presentation</vt:lpstr>
      <vt:lpstr>PowerPoint Presentation</vt:lpstr>
      <vt:lpstr>   What does this mean for piloting, system vendors and non-piloting municipalities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Stroud</dc:creator>
  <cp:lastModifiedBy>Carl Stroud</cp:lastModifiedBy>
  <cp:revision>6</cp:revision>
  <dcterms:created xsi:type="dcterms:W3CDTF">2015-06-21T15:25:49Z</dcterms:created>
  <dcterms:modified xsi:type="dcterms:W3CDTF">2015-06-22T11:48:11Z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